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7"/>
  </p:notesMasterIdLst>
  <p:sldIdLst>
    <p:sldId id="256" r:id="rId4"/>
    <p:sldId id="257" r:id="rId5"/>
    <p:sldId id="259" r:id="rId6"/>
  </p:sldIdLst>
  <p:sldSz cx="9144000" cy="6858000" type="screen4x3"/>
  <p:notesSz cx="6858000" cy="9144000"/>
  <p:custDataLst>
    <p:tags r:id="rId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54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0EEE9-3B27-449A-9FE9-E5BB0222B952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955E27-F62F-46FC-B840-3BD9769ABF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758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7267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SzPct val="80000"/>
              <a:buFontTx/>
              <a:buNone/>
            </a:pPr>
            <a:endParaRPr lang="en-US" alt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9A8FB5-037B-4B5C-8B54-86B87143529B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850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602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593725"/>
          </a:xfrm>
          <a:prstGeom prst="rect">
            <a:avLst/>
          </a:prstGeom>
        </p:spPr>
        <p:txBody>
          <a:bodyPr/>
          <a:lstStyle>
            <a:lvl1pPr>
              <a:defRPr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343400"/>
          </a:xfrm>
        </p:spPr>
        <p:txBody>
          <a:bodyPr/>
          <a:lstStyle>
            <a:lvl2pPr marL="658368"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8255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0" cap="all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7441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563562"/>
          </a:xfrm>
          <a:prstGeom prst="rect">
            <a:avLst/>
          </a:prstGeom>
        </p:spPr>
        <p:txBody>
          <a:bodyPr/>
          <a:lstStyle>
            <a:lvl1pPr>
              <a:defRPr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4038600" cy="4144963"/>
          </a:xfrm>
        </p:spPr>
        <p:txBody>
          <a:bodyPr/>
          <a:lstStyle>
            <a:lvl1pPr>
              <a:defRPr sz="1600"/>
            </a:lvl1pPr>
            <a:lvl2pPr marL="658368"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038600" cy="4144963"/>
          </a:xfrm>
        </p:spPr>
        <p:txBody>
          <a:bodyPr/>
          <a:lstStyle>
            <a:lvl1pPr>
              <a:defRPr sz="1600"/>
            </a:lvl1pPr>
            <a:lvl2pPr marL="658368"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520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639762"/>
          </a:xfrm>
          <a:prstGeom prst="rect">
            <a:avLst/>
          </a:prstGeom>
        </p:spPr>
        <p:txBody>
          <a:bodyPr/>
          <a:lstStyle>
            <a:lvl1pPr>
              <a:defRPr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74838"/>
            <a:ext cx="4040188" cy="639762"/>
          </a:xfrm>
          <a:solidFill>
            <a:srgbClr val="064E96"/>
          </a:solidFill>
          <a:ln w="9525">
            <a:solidFill>
              <a:srgbClr val="000000"/>
            </a:solidFill>
          </a:ln>
        </p:spPr>
        <p:txBody>
          <a:bodyPr anchor="b"/>
          <a:lstStyle>
            <a:lvl1pPr marL="0" indent="0">
              <a:buNone/>
              <a:defRPr sz="1600" b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514599"/>
            <a:ext cx="4040188" cy="3657601"/>
          </a:xfrm>
          <a:ln w="9525">
            <a:solidFill>
              <a:srgbClr val="000000"/>
            </a:solidFill>
          </a:ln>
        </p:spPr>
        <p:txBody>
          <a:bodyPr/>
          <a:lstStyle>
            <a:lvl1pPr>
              <a:defRPr sz="1600"/>
            </a:lvl1pPr>
            <a:lvl2pPr marL="658368"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874838"/>
            <a:ext cx="4041775" cy="639762"/>
          </a:xfrm>
          <a:solidFill>
            <a:srgbClr val="064E96"/>
          </a:solidFill>
          <a:ln w="9525">
            <a:solidFill>
              <a:srgbClr val="000000"/>
            </a:solidFill>
          </a:ln>
        </p:spPr>
        <p:txBody>
          <a:bodyPr anchor="b"/>
          <a:lstStyle>
            <a:lvl1pPr marL="0" indent="0">
              <a:buNone/>
              <a:defRPr sz="1600" b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599"/>
            <a:ext cx="4041775" cy="3657601"/>
          </a:xfrm>
          <a:ln w="9525">
            <a:solidFill>
              <a:srgbClr val="000000"/>
            </a:solidFill>
          </a:ln>
        </p:spPr>
        <p:txBody>
          <a:bodyPr/>
          <a:lstStyle>
            <a:lvl1pPr>
              <a:defRPr sz="1600"/>
            </a:lvl1pPr>
            <a:lvl2pPr marL="658368"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805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563562"/>
          </a:xfrm>
          <a:prstGeom prst="rect">
            <a:avLst/>
          </a:prstGeom>
        </p:spPr>
        <p:txBody>
          <a:bodyPr/>
          <a:lstStyle>
            <a:lvl1pPr>
              <a:defRPr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989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1072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3008313" cy="762000"/>
          </a:xfrm>
          <a:prstGeom prst="rect">
            <a:avLst/>
          </a:prstGeom>
        </p:spPr>
        <p:txBody>
          <a:bodyPr anchor="b"/>
          <a:lstStyle>
            <a:lvl1pPr algn="l">
              <a:defRPr sz="1600"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066800"/>
            <a:ext cx="5111750" cy="5059363"/>
          </a:xfrm>
        </p:spPr>
        <p:txBody>
          <a:bodyPr/>
          <a:lstStyle>
            <a:lvl1pPr>
              <a:defRPr sz="1600"/>
            </a:lvl1pPr>
            <a:lvl2pPr marL="658368"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905000"/>
            <a:ext cx="3008313" cy="422116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6158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1600"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066799"/>
            <a:ext cx="5486400" cy="3660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940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533400"/>
          </a:xfrm>
          <a:prstGeom prst="rect">
            <a:avLst/>
          </a:prstGeom>
        </p:spPr>
        <p:txBody>
          <a:bodyPr/>
          <a:lstStyle>
            <a:lvl1pPr>
              <a:defRPr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52600"/>
            <a:ext cx="8229600" cy="4068763"/>
          </a:xfrm>
        </p:spPr>
        <p:txBody>
          <a:bodyPr vert="eaVert"/>
          <a:lstStyle>
            <a:lvl1pPr>
              <a:defRPr sz="1600"/>
            </a:lvl1pPr>
            <a:lvl2pPr>
              <a:defRPr sz="1600"/>
            </a:lvl2pPr>
            <a:lvl3pPr marL="658368"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308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66800"/>
            <a:ext cx="2057400" cy="4754563"/>
          </a:xfrm>
          <a:prstGeom prst="rect">
            <a:avLst/>
          </a:prstGeom>
        </p:spPr>
        <p:txBody>
          <a:bodyPr vert="eaVert"/>
          <a:lstStyle>
            <a:lvl1pPr>
              <a:defRPr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66800"/>
            <a:ext cx="6019800" cy="4754563"/>
          </a:xfrm>
        </p:spPr>
        <p:txBody>
          <a:bodyPr vert="eaVert"/>
          <a:lstStyle>
            <a:lvl1pPr>
              <a:defRPr sz="1600"/>
            </a:lvl1pPr>
            <a:lvl2pPr marL="658368"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7819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4720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593725"/>
          </a:xfrm>
          <a:prstGeom prst="rect">
            <a:avLst/>
          </a:prstGeom>
        </p:spPr>
        <p:txBody>
          <a:bodyPr/>
          <a:lstStyle>
            <a:lvl1pPr>
              <a:defRPr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343400"/>
          </a:xfrm>
        </p:spPr>
        <p:txBody>
          <a:bodyPr/>
          <a:lstStyle>
            <a:lvl2pPr marL="658368"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0512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0" cap="all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12522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563562"/>
          </a:xfrm>
          <a:prstGeom prst="rect">
            <a:avLst/>
          </a:prstGeom>
        </p:spPr>
        <p:txBody>
          <a:bodyPr/>
          <a:lstStyle>
            <a:lvl1pPr>
              <a:defRPr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4038600" cy="4144963"/>
          </a:xfrm>
        </p:spPr>
        <p:txBody>
          <a:bodyPr/>
          <a:lstStyle>
            <a:lvl1pPr>
              <a:defRPr sz="1600"/>
            </a:lvl1pPr>
            <a:lvl2pPr marL="658368"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038600" cy="4144963"/>
          </a:xfrm>
        </p:spPr>
        <p:txBody>
          <a:bodyPr/>
          <a:lstStyle>
            <a:lvl1pPr>
              <a:defRPr sz="1600"/>
            </a:lvl1pPr>
            <a:lvl2pPr marL="658368"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6967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639762"/>
          </a:xfrm>
          <a:prstGeom prst="rect">
            <a:avLst/>
          </a:prstGeom>
        </p:spPr>
        <p:txBody>
          <a:bodyPr/>
          <a:lstStyle>
            <a:lvl1pPr>
              <a:defRPr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74838"/>
            <a:ext cx="4040188" cy="639762"/>
          </a:xfrm>
          <a:solidFill>
            <a:srgbClr val="064E96"/>
          </a:solidFill>
          <a:ln w="9525">
            <a:solidFill>
              <a:srgbClr val="000000"/>
            </a:solidFill>
          </a:ln>
        </p:spPr>
        <p:txBody>
          <a:bodyPr anchor="b"/>
          <a:lstStyle>
            <a:lvl1pPr marL="0" indent="0">
              <a:buNone/>
              <a:defRPr sz="1600" b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514599"/>
            <a:ext cx="4040188" cy="3657601"/>
          </a:xfrm>
          <a:ln w="9525">
            <a:solidFill>
              <a:srgbClr val="000000"/>
            </a:solidFill>
          </a:ln>
        </p:spPr>
        <p:txBody>
          <a:bodyPr/>
          <a:lstStyle>
            <a:lvl1pPr>
              <a:defRPr sz="1600"/>
            </a:lvl1pPr>
            <a:lvl2pPr marL="658368"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874838"/>
            <a:ext cx="4041775" cy="639762"/>
          </a:xfrm>
          <a:solidFill>
            <a:srgbClr val="064E96"/>
          </a:solidFill>
          <a:ln w="9525">
            <a:solidFill>
              <a:srgbClr val="000000"/>
            </a:solidFill>
          </a:ln>
        </p:spPr>
        <p:txBody>
          <a:bodyPr anchor="b"/>
          <a:lstStyle>
            <a:lvl1pPr marL="0" indent="0">
              <a:buNone/>
              <a:defRPr sz="1600" b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599"/>
            <a:ext cx="4041775" cy="3657601"/>
          </a:xfrm>
          <a:ln w="9525">
            <a:solidFill>
              <a:srgbClr val="000000"/>
            </a:solidFill>
          </a:ln>
        </p:spPr>
        <p:txBody>
          <a:bodyPr/>
          <a:lstStyle>
            <a:lvl1pPr>
              <a:defRPr sz="1600"/>
            </a:lvl1pPr>
            <a:lvl2pPr marL="658368"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173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563562"/>
          </a:xfrm>
          <a:prstGeom prst="rect">
            <a:avLst/>
          </a:prstGeom>
        </p:spPr>
        <p:txBody>
          <a:bodyPr/>
          <a:lstStyle>
            <a:lvl1pPr>
              <a:defRPr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1302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005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3008313" cy="762000"/>
          </a:xfrm>
          <a:prstGeom prst="rect">
            <a:avLst/>
          </a:prstGeom>
        </p:spPr>
        <p:txBody>
          <a:bodyPr anchor="b"/>
          <a:lstStyle>
            <a:lvl1pPr algn="l">
              <a:defRPr sz="1600"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066800"/>
            <a:ext cx="5111750" cy="5059363"/>
          </a:xfrm>
        </p:spPr>
        <p:txBody>
          <a:bodyPr/>
          <a:lstStyle>
            <a:lvl1pPr>
              <a:defRPr sz="1600"/>
            </a:lvl1pPr>
            <a:lvl2pPr marL="658368"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905000"/>
            <a:ext cx="3008313" cy="422116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81279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1600"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066799"/>
            <a:ext cx="5486400" cy="3660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513812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533400"/>
          </a:xfrm>
          <a:prstGeom prst="rect">
            <a:avLst/>
          </a:prstGeom>
        </p:spPr>
        <p:txBody>
          <a:bodyPr/>
          <a:lstStyle>
            <a:lvl1pPr>
              <a:defRPr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52600"/>
            <a:ext cx="8229600" cy="4068763"/>
          </a:xfrm>
        </p:spPr>
        <p:txBody>
          <a:bodyPr vert="eaVert"/>
          <a:lstStyle>
            <a:lvl1pPr>
              <a:defRPr sz="1600"/>
            </a:lvl1pPr>
            <a:lvl2pPr>
              <a:defRPr sz="1600"/>
            </a:lvl2pPr>
            <a:lvl3pPr marL="658368"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1312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66800"/>
            <a:ext cx="2057400" cy="4754563"/>
          </a:xfrm>
          <a:prstGeom prst="rect">
            <a:avLst/>
          </a:prstGeom>
        </p:spPr>
        <p:txBody>
          <a:bodyPr vert="eaVert"/>
          <a:lstStyle>
            <a:lvl1pPr>
              <a:defRPr b="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66800"/>
            <a:ext cx="6019800" cy="4754563"/>
          </a:xfrm>
        </p:spPr>
        <p:txBody>
          <a:bodyPr vert="eaVert"/>
          <a:lstStyle>
            <a:lvl1pPr>
              <a:defRPr sz="1600"/>
            </a:lvl1pPr>
            <a:lvl2pPr marL="658368"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7418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Documents and Settings\m28800\Desktop\PPTSparkLines-01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3250" y="0"/>
            <a:ext cx="4730750" cy="6858000"/>
          </a:xfrm>
          <a:prstGeom prst="rect">
            <a:avLst/>
          </a:prstGeom>
          <a:noFill/>
        </p:spPr>
      </p:pic>
      <p:sp>
        <p:nvSpPr>
          <p:cNvPr id="154635" name="Rectangle 1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762000" y="1827213"/>
            <a:ext cx="4657725" cy="1143000"/>
          </a:xfrm>
        </p:spPr>
        <p:txBody>
          <a:bodyPr anchor="b"/>
          <a:lstStyle>
            <a:lvl1pPr algn="l">
              <a:defRPr baseline="0">
                <a:solidFill>
                  <a:schemeClr val="tx2">
                    <a:lumMod val="95000"/>
                    <a:lumOff val="5000"/>
                  </a:schemeClr>
                </a:solidFill>
                <a:effectLst/>
              </a:defRPr>
            </a:lvl1pPr>
          </a:lstStyle>
          <a:p>
            <a:r>
              <a:rPr lang="en-US" dirty="0" smtClean="0"/>
              <a:t>Click to edit master title style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154636" name="Rectangle 1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762000" y="3536950"/>
            <a:ext cx="4352925" cy="361282"/>
          </a:xfrm>
        </p:spPr>
        <p:txBody>
          <a:bodyPr/>
          <a:lstStyle>
            <a:lvl1pPr marL="0" indent="0">
              <a:buFontTx/>
              <a:buNone/>
              <a:defRPr b="1" baseline="0">
                <a:solidFill>
                  <a:schemeClr val="tx2">
                    <a:lumMod val="95000"/>
                    <a:lumOff val="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author style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749968" y="3898232"/>
            <a:ext cx="4103687" cy="652557"/>
          </a:xfrm>
        </p:spPr>
        <p:txBody>
          <a:bodyPr/>
          <a:lstStyle>
            <a:lvl1pPr>
              <a:buNone/>
              <a:defRPr sz="1600" baseline="0"/>
            </a:lvl1pPr>
          </a:lstStyle>
          <a:p>
            <a:pPr lvl="0"/>
            <a:r>
              <a:rPr lang="en-US" dirty="0" smtClean="0"/>
              <a:t>Click to add master date</a:t>
            </a:r>
            <a:endParaRPr lang="en-US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762000" y="6060246"/>
            <a:ext cx="3051464" cy="535108"/>
            <a:chOff x="749968" y="5633803"/>
            <a:chExt cx="5470364" cy="959289"/>
          </a:xfrm>
        </p:grpSpPr>
        <p:pic>
          <p:nvPicPr>
            <p:cNvPr id="8" name="Picture 7" descr="Noblis_Tag_RGB_PNG_HR.png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749968" y="5633803"/>
              <a:ext cx="2126582" cy="959289"/>
            </a:xfrm>
            <a:prstGeom prst="rect">
              <a:avLst/>
            </a:prstGeom>
          </p:spPr>
        </p:pic>
        <p:pic>
          <p:nvPicPr>
            <p:cNvPr id="1026" name="Picture 2"/>
            <p:cNvPicPr>
              <a:picLocks noChangeAspect="1" noChangeArrowheads="1"/>
            </p:cNvPicPr>
            <p:nvPr userDrawn="1"/>
          </p:nvPicPr>
          <p:blipFill rotWithShape="1">
            <a:blip r:embed="rId4" cstate="print">
              <a:clrChange>
                <a:clrFrom>
                  <a:srgbClr val="B5B5B5"/>
                </a:clrFrom>
                <a:clrTo>
                  <a:srgbClr val="B5B5B5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26" b="-243"/>
            <a:stretch/>
          </p:blipFill>
          <p:spPr bwMode="auto">
            <a:xfrm>
              <a:off x="5321427" y="5899613"/>
              <a:ext cx="898905" cy="468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3" name="Picture 9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7409" y="5887421"/>
              <a:ext cx="2291356" cy="7056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75816119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35" name="Rectangle 1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0" y="1552781"/>
            <a:ext cx="9144000" cy="1691864"/>
          </a:xfrm>
          <a:noFill/>
        </p:spPr>
        <p:txBody>
          <a:bodyPr anchor="b"/>
          <a:lstStyle>
            <a:lvl1pPr marL="747713" indent="0" algn="l">
              <a:defRPr sz="3200" baseline="0">
                <a:solidFill>
                  <a:srgbClr val="45637A"/>
                </a:solidFill>
                <a:effectLst/>
              </a:defRPr>
            </a:lvl1pPr>
          </a:lstStyle>
          <a:p>
            <a:r>
              <a:rPr lang="en-US" dirty="0" smtClean="0"/>
              <a:t>Click to edit master title style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154636" name="Rectangle 1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762000" y="3536949"/>
            <a:ext cx="4352925" cy="622095"/>
          </a:xfrm>
        </p:spPr>
        <p:txBody>
          <a:bodyPr/>
          <a:lstStyle>
            <a:lvl1pPr marL="0" indent="0">
              <a:buFontTx/>
              <a:buNone/>
              <a:defRPr b="1" baseline="0">
                <a:solidFill>
                  <a:srgbClr val="45637A"/>
                </a:solidFill>
              </a:defRPr>
            </a:lvl1pPr>
          </a:lstStyle>
          <a:p>
            <a:r>
              <a:rPr lang="en-US" dirty="0" smtClean="0"/>
              <a:t>Click to edit master author style</a:t>
            </a:r>
          </a:p>
        </p:txBody>
      </p:sp>
      <p:sp>
        <p:nvSpPr>
          <p:cNvPr id="2" name="Rectangle 1"/>
          <p:cNvSpPr/>
          <p:nvPr userDrawn="1"/>
        </p:nvSpPr>
        <p:spPr bwMode="auto">
          <a:xfrm>
            <a:off x="0" y="1465006"/>
            <a:ext cx="9144000" cy="87775"/>
          </a:xfrm>
          <a:prstGeom prst="rect">
            <a:avLst/>
          </a:prstGeom>
          <a:solidFill>
            <a:srgbClr val="45637A"/>
          </a:solidFill>
          <a:ln>
            <a:noFill/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dirty="0" err="1">
              <a:solidFill>
                <a:srgbClr val="FFFFFF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0" y="4439264"/>
            <a:ext cx="9144000" cy="87775"/>
          </a:xfrm>
          <a:prstGeom prst="rect">
            <a:avLst/>
          </a:prstGeom>
          <a:solidFill>
            <a:srgbClr val="45637A"/>
          </a:solidFill>
          <a:ln>
            <a:noFill/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dirty="0" err="1">
              <a:solidFill>
                <a:srgbClr val="FFFFFF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-1" y="6785518"/>
            <a:ext cx="9144001" cy="72482"/>
          </a:xfrm>
          <a:prstGeom prst="rect">
            <a:avLst/>
          </a:prstGeom>
          <a:solidFill>
            <a:srgbClr val="B5BA0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>
              <a:solidFill>
                <a:srgbClr val="6185A2"/>
              </a:solidFill>
            </a:endParaRPr>
          </a:p>
        </p:txBody>
      </p:sp>
      <p:sp>
        <p:nvSpPr>
          <p:cNvPr id="14" name="TextBox 13"/>
          <p:cNvSpPr txBox="1"/>
          <p:nvPr userDrawn="1"/>
        </p:nvSpPr>
        <p:spPr>
          <a:xfrm>
            <a:off x="8136522" y="6528497"/>
            <a:ext cx="105877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fld id="{CD6357A6-B4F5-4418-8AB1-69E89BAE9E6F}" type="slidenum">
              <a:rPr lang="en-US" sz="1000" b="1">
                <a:solidFill>
                  <a:srgbClr val="000000"/>
                </a:solidFill>
              </a:rPr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000" b="1" dirty="0" err="1">
              <a:solidFill>
                <a:srgbClr val="000000"/>
              </a:solidFill>
            </a:endParaRPr>
          </a:p>
        </p:txBody>
      </p:sp>
      <p:sp>
        <p:nvSpPr>
          <p:cNvPr id="16" name="Rectangle 5"/>
          <p:cNvSpPr>
            <a:spLocks noChangeArrowheads="1"/>
          </p:cNvSpPr>
          <p:nvPr userDrawn="1"/>
        </p:nvSpPr>
        <p:spPr bwMode="auto">
          <a:xfrm>
            <a:off x="1814289" y="6568542"/>
            <a:ext cx="6212114" cy="123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srgbClr val="000000"/>
                </a:solidFill>
              </a:rPr>
              <a:t>NCHRP 03-108 Guidance on Quantifying Benefits of TIM Strategies – Quarterly Progress Review WebEx</a:t>
            </a:r>
            <a:endParaRPr lang="en-US" sz="900" dirty="0">
              <a:solidFill>
                <a:srgbClr val="000000"/>
              </a:solidFill>
            </a:endParaRP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492160" y="6476542"/>
            <a:ext cx="1555173" cy="272717"/>
            <a:chOff x="749968" y="5633803"/>
            <a:chExt cx="5470364" cy="959289"/>
          </a:xfrm>
        </p:grpSpPr>
        <p:pic>
          <p:nvPicPr>
            <p:cNvPr id="19" name="Picture 18" descr="Noblis_Tag_RGB_PNG_HR.png"/>
            <p:cNvPicPr>
              <a:picLocks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749968" y="5633803"/>
              <a:ext cx="2126582" cy="959289"/>
            </a:xfrm>
            <a:prstGeom prst="rect">
              <a:avLst/>
            </a:prstGeom>
          </p:spPr>
        </p:pic>
        <p:pic>
          <p:nvPicPr>
            <p:cNvPr id="20" name="Picture 2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B5B5B5"/>
                </a:clrFrom>
                <a:clrTo>
                  <a:srgbClr val="B5B5B5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26" b="-243"/>
            <a:stretch/>
          </p:blipFill>
          <p:spPr bwMode="auto">
            <a:xfrm>
              <a:off x="5321427" y="5899613"/>
              <a:ext cx="898905" cy="468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9"/>
            <p:cNvPicPr>
              <a:picLocks noChangeAspect="1" noChangeArrowheads="1"/>
            </p:cNvPicPr>
            <p:nvPr userDrawn="1"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7409" y="5887421"/>
              <a:ext cx="2291356" cy="7056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16190703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2063"/>
            <a:ext cx="8232775" cy="4705600"/>
          </a:xfrm>
        </p:spPr>
        <p:txBody>
          <a:bodyPr/>
          <a:lstStyle>
            <a:lvl1pPr>
              <a:buFont typeface="Wingdings" pitchFamily="2" charset="2"/>
              <a:buChar char="§"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8136522" y="6528497"/>
            <a:ext cx="105877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fld id="{CD6357A6-B4F5-4418-8AB1-69E89BAE9E6F}" type="slidenum">
              <a:rPr lang="en-US" sz="1000" b="1">
                <a:solidFill>
                  <a:srgbClr val="000000"/>
                </a:solidFill>
              </a:rPr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000" b="1" dirty="0" err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126146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2063"/>
            <a:ext cx="4024371" cy="444658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970" y="1262063"/>
            <a:ext cx="4026005" cy="444658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8136522" y="6528497"/>
            <a:ext cx="105877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fld id="{CD6357A6-B4F5-4418-8AB1-69E89BAE9E6F}" type="slidenum">
              <a:rPr lang="en-US" sz="1000" b="1">
                <a:solidFill>
                  <a:srgbClr val="000000"/>
                </a:solidFill>
              </a:rPr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000" b="1" dirty="0" err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033819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8232775" cy="948583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8136522" y="6528497"/>
            <a:ext cx="105877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fld id="{CD6357A6-B4F5-4418-8AB1-69E89BAE9E6F}" type="slidenum">
              <a:rPr lang="en-US" sz="1000" b="1">
                <a:solidFill>
                  <a:srgbClr val="000000"/>
                </a:solidFill>
              </a:rPr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000" b="1" dirty="0" err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136719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9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 userDrawn="1"/>
        </p:nvGrpSpPr>
        <p:grpSpPr>
          <a:xfrm>
            <a:off x="0" y="0"/>
            <a:ext cx="9144000" cy="6858000"/>
            <a:chOff x="2895600" y="-1066800"/>
            <a:chExt cx="9144000" cy="6858000"/>
          </a:xfrm>
          <a:noFill/>
        </p:grpSpPr>
        <p:sp>
          <p:nvSpPr>
            <p:cNvPr id="7" name="Rectangle 6"/>
            <p:cNvSpPr/>
            <p:nvPr userDrawn="1"/>
          </p:nvSpPr>
          <p:spPr bwMode="auto">
            <a:xfrm>
              <a:off x="2895600" y="-1066800"/>
              <a:ext cx="9144000" cy="6858000"/>
            </a:xfrm>
            <a:prstGeom prst="rect">
              <a:avLst/>
            </a:pr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en-US" sz="1400" i="1">
                <a:solidFill>
                  <a:srgbClr val="FFFFFF"/>
                </a:solidFill>
              </a:endParaRPr>
            </a:p>
          </p:txBody>
        </p:sp>
        <p:pic>
          <p:nvPicPr>
            <p:cNvPr id="9" name="Picture 8" descr="ITS JPO_Header_Retina.jpg"/>
            <p:cNvPicPr>
              <a:picLocks noChangeAspect="1"/>
            </p:cNvPicPr>
            <p:nvPr userDrawn="1"/>
          </p:nvPicPr>
          <p:blipFill>
            <a:blip r:embed="rId13" cstate="print"/>
            <a:stretch>
              <a:fillRect/>
            </a:stretch>
          </p:blipFill>
          <p:spPr>
            <a:xfrm>
              <a:off x="2895600" y="-1066800"/>
              <a:ext cx="9144000" cy="822960"/>
            </a:xfrm>
            <a:prstGeom prst="rect">
              <a:avLst/>
            </a:prstGeom>
            <a:grpFill/>
          </p:spPr>
        </p:pic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MAIN HEADING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400" i="1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 userDrawn="1"/>
        </p:nvSpPr>
        <p:spPr bwMode="auto">
          <a:xfrm>
            <a:off x="-2362200" y="-609600"/>
            <a:ext cx="9144000" cy="6858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400" i="1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877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85750" algn="l" rtl="0" eaLnBrk="0" fontAlgn="base" hangingPunct="0">
        <a:spcBef>
          <a:spcPct val="20000"/>
        </a:spcBef>
        <a:spcAft>
          <a:spcPct val="0"/>
        </a:spcAft>
        <a:buSzPct val="65000"/>
        <a:buFont typeface="Arial Unicode MS" pitchFamily="34" charset="-128"/>
        <a:buChar char="□"/>
        <a:defRPr sz="1600" b="0" i="0" u="none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50000"/>
        <a:buFont typeface="Arial Unicode MS" pitchFamily="34" charset="-128"/>
        <a:buChar char="■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 userDrawn="1"/>
        </p:nvGrpSpPr>
        <p:grpSpPr>
          <a:xfrm>
            <a:off x="0" y="0"/>
            <a:ext cx="9144000" cy="6858000"/>
            <a:chOff x="2895600" y="-1066800"/>
            <a:chExt cx="9144000" cy="6858000"/>
          </a:xfrm>
          <a:noFill/>
        </p:grpSpPr>
        <p:sp>
          <p:nvSpPr>
            <p:cNvPr id="7" name="Rectangle 6"/>
            <p:cNvSpPr/>
            <p:nvPr userDrawn="1"/>
          </p:nvSpPr>
          <p:spPr bwMode="auto">
            <a:xfrm>
              <a:off x="2895600" y="-1066800"/>
              <a:ext cx="9144000" cy="6858000"/>
            </a:xfrm>
            <a:prstGeom prst="rect">
              <a:avLst/>
            </a:pr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en-US" sz="1400" i="1">
                <a:solidFill>
                  <a:srgbClr val="FFFFFF"/>
                </a:solidFill>
              </a:endParaRPr>
            </a:p>
          </p:txBody>
        </p:sp>
        <p:pic>
          <p:nvPicPr>
            <p:cNvPr id="9" name="Picture 8" descr="ITS JPO_Header_Retina.jpg"/>
            <p:cNvPicPr>
              <a:picLocks noChangeAspect="1"/>
            </p:cNvPicPr>
            <p:nvPr userDrawn="1"/>
          </p:nvPicPr>
          <p:blipFill>
            <a:blip r:embed="rId13" cstate="print"/>
            <a:stretch>
              <a:fillRect/>
            </a:stretch>
          </p:blipFill>
          <p:spPr>
            <a:xfrm>
              <a:off x="2895600" y="-1066800"/>
              <a:ext cx="9144000" cy="822960"/>
            </a:xfrm>
            <a:prstGeom prst="rect">
              <a:avLst/>
            </a:prstGeom>
            <a:grpFill/>
          </p:spPr>
        </p:pic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MAIN HEADING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400" i="1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 userDrawn="1"/>
        </p:nvSpPr>
        <p:spPr bwMode="auto">
          <a:xfrm>
            <a:off x="-2362200" y="-609600"/>
            <a:ext cx="9144000" cy="6858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400" i="1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016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85750" algn="l" rtl="0" eaLnBrk="0" fontAlgn="base" hangingPunct="0">
        <a:spcBef>
          <a:spcPct val="20000"/>
        </a:spcBef>
        <a:spcAft>
          <a:spcPct val="0"/>
        </a:spcAft>
        <a:buSzPct val="65000"/>
        <a:buFont typeface="Arial Unicode MS" pitchFamily="34" charset="-128"/>
        <a:buChar char="□"/>
        <a:defRPr sz="1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50000"/>
        <a:buFont typeface="Arial Unicode MS" pitchFamily="34" charset="-128"/>
        <a:buChar char="■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 bwMode="auto">
          <a:xfrm>
            <a:off x="1" y="948583"/>
            <a:ext cx="9144000" cy="86224"/>
          </a:xfrm>
          <a:prstGeom prst="rect">
            <a:avLst/>
          </a:prstGeom>
          <a:solidFill>
            <a:srgbClr val="45637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>
              <a:solidFill>
                <a:srgbClr val="6185A2"/>
              </a:solidFill>
            </a:endParaRPr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0"/>
            <a:ext cx="8232775" cy="948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62063"/>
            <a:ext cx="8232775" cy="444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8" name="Rectangle 17"/>
          <p:cNvSpPr/>
          <p:nvPr/>
        </p:nvSpPr>
        <p:spPr bwMode="auto">
          <a:xfrm>
            <a:off x="-1" y="6785518"/>
            <a:ext cx="9144001" cy="72482"/>
          </a:xfrm>
          <a:prstGeom prst="rect">
            <a:avLst/>
          </a:prstGeom>
          <a:solidFill>
            <a:srgbClr val="B5BA0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>
              <a:solidFill>
                <a:srgbClr val="6185A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36522" y="6528497"/>
            <a:ext cx="105877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fld id="{CD6357A6-B4F5-4418-8AB1-69E89BAE9E6F}" type="slidenum">
              <a:rPr lang="en-US" sz="1000" b="1">
                <a:solidFill>
                  <a:srgbClr val="000000"/>
                </a:solidFill>
              </a:rPr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000" b="1" dirty="0" err="1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814289" y="6568542"/>
            <a:ext cx="6212114" cy="123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srgbClr val="000000"/>
                </a:solidFill>
              </a:rPr>
              <a:t>NCHRP 03-108 Guidance on Quantifying Benefits of TIM Strategies – Quarterly Progress Review WebEx</a:t>
            </a:r>
            <a:endParaRPr lang="en-US" sz="900" dirty="0">
              <a:solidFill>
                <a:srgbClr val="000000"/>
              </a:solidFill>
            </a:endParaRPr>
          </a:p>
        </p:txBody>
      </p:sp>
      <p:grpSp>
        <p:nvGrpSpPr>
          <p:cNvPr id="9" name="Group 8"/>
          <p:cNvGrpSpPr/>
          <p:nvPr userDrawn="1"/>
        </p:nvGrpSpPr>
        <p:grpSpPr>
          <a:xfrm>
            <a:off x="492160" y="6476542"/>
            <a:ext cx="1555173" cy="272717"/>
            <a:chOff x="749968" y="5633803"/>
            <a:chExt cx="5470364" cy="959289"/>
          </a:xfrm>
        </p:grpSpPr>
        <p:pic>
          <p:nvPicPr>
            <p:cNvPr id="10" name="Picture 9" descr="Noblis_Tag_RGB_PNG_HR.png"/>
            <p:cNvPicPr>
              <a:picLocks noChangeAspect="1"/>
            </p:cNvPicPr>
            <p:nvPr userDrawn="1"/>
          </p:nvPicPr>
          <p:blipFill>
            <a:blip r:embed="rId7" cstate="print"/>
            <a:stretch>
              <a:fillRect/>
            </a:stretch>
          </p:blipFill>
          <p:spPr>
            <a:xfrm>
              <a:off x="749968" y="5633803"/>
              <a:ext cx="2126582" cy="959289"/>
            </a:xfrm>
            <a:prstGeom prst="rect">
              <a:avLst/>
            </a:prstGeom>
          </p:spPr>
        </p:pic>
        <p:pic>
          <p:nvPicPr>
            <p:cNvPr id="11" name="Picture 2"/>
            <p:cNvPicPr>
              <a:picLocks noChangeAspect="1" noChangeArrowheads="1"/>
            </p:cNvPicPr>
            <p:nvPr userDrawn="1"/>
          </p:nvPicPr>
          <p:blipFill rotWithShape="1">
            <a:blip r:embed="rId8" cstate="print">
              <a:clrChange>
                <a:clrFrom>
                  <a:srgbClr val="B5B5B5"/>
                </a:clrFrom>
                <a:clrTo>
                  <a:srgbClr val="B5B5B5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26" b="-243"/>
            <a:stretch/>
          </p:blipFill>
          <p:spPr bwMode="auto">
            <a:xfrm>
              <a:off x="5321427" y="5899613"/>
              <a:ext cx="898905" cy="468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9"/>
            <p:cNvPicPr>
              <a:picLocks noChangeAspect="1" noChangeArrowheads="1"/>
            </p:cNvPicPr>
            <p:nvPr userDrawn="1"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7409" y="5887421"/>
              <a:ext cx="2291356" cy="7056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64670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transition>
    <p:cut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400" b="1" cap="none" spc="0">
          <a:ln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115000"/>
        <a:buFont typeface="Arial" pitchFamily="34" charset="0"/>
        <a:buChar char="■"/>
        <a:defRPr>
          <a:solidFill>
            <a:schemeClr val="tx2">
              <a:lumMod val="95000"/>
              <a:lumOff val="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140000"/>
        <a:buFont typeface="Arial" pitchFamily="34" charset="0"/>
        <a:buChar char="•"/>
        <a:defRPr sz="1600">
          <a:solidFill>
            <a:schemeClr val="tx2">
              <a:lumMod val="95000"/>
              <a:lumOff val="5000"/>
            </a:schemeClr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110000"/>
        <a:buFont typeface="Arial" pitchFamily="34" charset="0"/>
        <a:buChar char="–"/>
        <a:defRPr sz="1600">
          <a:solidFill>
            <a:schemeClr val="tx2">
              <a:lumMod val="95000"/>
              <a:lumOff val="5000"/>
            </a:schemeClr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90000"/>
        <a:buFont typeface="Courier New" pitchFamily="49" charset="0"/>
        <a:buChar char="o"/>
        <a:defRPr sz="1600">
          <a:solidFill>
            <a:schemeClr val="tx2">
              <a:lumMod val="95000"/>
              <a:lumOff val="5000"/>
            </a:schemeClr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100000"/>
        <a:buFont typeface="Wingdings" pitchFamily="2" charset="2"/>
        <a:buChar char="ü"/>
        <a:defRPr sz="1600">
          <a:solidFill>
            <a:schemeClr val="tx2">
              <a:lumMod val="95000"/>
              <a:lumOff val="5000"/>
            </a:schemeClr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subTitle" idx="1"/>
          </p:nvPr>
        </p:nvSpPr>
        <p:spPr>
          <a:xfrm>
            <a:off x="685800" y="3048000"/>
            <a:ext cx="8229600" cy="2590800"/>
          </a:xfrm>
        </p:spPr>
        <p:txBody>
          <a:bodyPr>
            <a:normAutofit/>
          </a:bodyPr>
          <a:lstStyle/>
          <a:p>
            <a:endParaRPr lang="en-US" sz="3200" b="1" dirty="0" smtClean="0"/>
          </a:p>
          <a:p>
            <a:r>
              <a:rPr lang="en-US" sz="4000" b="1" dirty="0" smtClean="0"/>
              <a:t>Paul Jodoin</a:t>
            </a:r>
            <a:r>
              <a:rPr lang="en-US" dirty="0" smtClean="0"/>
              <a:t>, </a:t>
            </a:r>
            <a:r>
              <a:rPr lang="en-US" sz="3200" dirty="0" smtClean="0"/>
              <a:t>TIM Program Manager, </a:t>
            </a:r>
            <a:r>
              <a:rPr lang="en-US" sz="3200" dirty="0"/>
              <a:t>U.S. Department of Transportation, Federal Highway Administration</a:t>
            </a:r>
          </a:p>
          <a:p>
            <a:endParaRPr lang="en-US" dirty="0"/>
          </a:p>
        </p:txBody>
      </p:sp>
      <p:sp>
        <p:nvSpPr>
          <p:cNvPr id="6" name="Text Placeholder 2"/>
          <p:cNvSpPr txBox="1">
            <a:spLocks/>
          </p:cNvSpPr>
          <p:nvPr/>
        </p:nvSpPr>
        <p:spPr>
          <a:xfrm>
            <a:off x="381000" y="1524000"/>
            <a:ext cx="8534400" cy="1295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b="1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Saving Lives and Keeping Traffic Moving: Quantifying the Outcomes of Traffic Incident Management (TIM) Programs</a:t>
            </a:r>
          </a:p>
          <a:p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450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oup_to_obsucr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38200"/>
            <a:ext cx="9141971" cy="601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99447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Four </a:t>
            </a:r>
            <a:r>
              <a:rPr lang="en-US" dirty="0" smtClean="0"/>
              <a:t>TIM </a:t>
            </a:r>
            <a:r>
              <a:rPr lang="en-US" dirty="0"/>
              <a:t>Programs – Range of Practices for </a:t>
            </a:r>
            <a:r>
              <a:rPr lang="en-US" dirty="0" smtClean="0"/>
              <a:t>Outcomes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62063"/>
            <a:ext cx="8458199" cy="4705600"/>
          </a:xfrm>
        </p:spPr>
        <p:txBody>
          <a:bodyPr/>
          <a:lstStyle/>
          <a:p>
            <a:pPr marL="285750" indent="-285750">
              <a:spcBef>
                <a:spcPts val="400"/>
              </a:spcBef>
            </a:pPr>
            <a:r>
              <a:rPr lang="en-US" sz="2000" dirty="0" smtClean="0">
                <a:solidFill>
                  <a:schemeClr val="tx2"/>
                </a:solidFill>
              </a:rPr>
              <a:t>Foundation </a:t>
            </a:r>
            <a:r>
              <a:rPr lang="en-US" sz="2000" dirty="0">
                <a:solidFill>
                  <a:schemeClr val="tx2"/>
                </a:solidFill>
              </a:rPr>
              <a:t>for TIM </a:t>
            </a:r>
            <a:r>
              <a:rPr lang="en-US" sz="2000" dirty="0" smtClean="0">
                <a:solidFill>
                  <a:schemeClr val="tx2"/>
                </a:solidFill>
              </a:rPr>
              <a:t>outcomes </a:t>
            </a:r>
            <a:r>
              <a:rPr lang="en-US" sz="2000" dirty="0">
                <a:solidFill>
                  <a:schemeClr val="tx2"/>
                </a:solidFill>
              </a:rPr>
              <a:t>is measuring TIM performance</a:t>
            </a:r>
          </a:p>
          <a:p>
            <a:pPr marL="285750" indent="-285750">
              <a:spcBef>
                <a:spcPts val="400"/>
              </a:spcBef>
            </a:pPr>
            <a:r>
              <a:rPr lang="en-US" sz="2000" dirty="0">
                <a:solidFill>
                  <a:schemeClr val="tx2"/>
                </a:solidFill>
              </a:rPr>
              <a:t>Many different methods and assumptions applied in quantifying </a:t>
            </a:r>
            <a:r>
              <a:rPr lang="en-US" sz="2000" dirty="0" smtClean="0">
                <a:solidFill>
                  <a:schemeClr val="tx2"/>
                </a:solidFill>
              </a:rPr>
              <a:t>and monetizing TIM outcomes</a:t>
            </a:r>
            <a:endParaRPr lang="en-US" sz="2000" dirty="0">
              <a:solidFill>
                <a:schemeClr val="tx2"/>
              </a:solidFill>
            </a:endParaRPr>
          </a:p>
          <a:p>
            <a:pPr marL="285750" indent="-285750">
              <a:spcBef>
                <a:spcPts val="400"/>
              </a:spcBef>
            </a:pPr>
            <a:r>
              <a:rPr lang="en-US" sz="2000" dirty="0" smtClean="0">
                <a:solidFill>
                  <a:schemeClr val="tx2"/>
                </a:solidFill>
              </a:rPr>
              <a:t>Many reasons why </a:t>
            </a:r>
            <a:r>
              <a:rPr lang="en-US" sz="2000" dirty="0">
                <a:solidFill>
                  <a:schemeClr val="tx2"/>
                </a:solidFill>
              </a:rPr>
              <a:t>one should monetize benefits</a:t>
            </a:r>
          </a:p>
          <a:p>
            <a:pPr marL="285750" indent="-285750">
              <a:spcBef>
                <a:spcPts val="400"/>
              </a:spcBef>
            </a:pPr>
            <a:r>
              <a:rPr lang="en-US" sz="2000" dirty="0">
                <a:solidFill>
                  <a:schemeClr val="tx2"/>
                </a:solidFill>
              </a:rPr>
              <a:t>Where </a:t>
            </a:r>
            <a:r>
              <a:rPr lang="en-US" sz="2000" dirty="0" smtClean="0">
                <a:solidFill>
                  <a:schemeClr val="tx2"/>
                </a:solidFill>
              </a:rPr>
              <a:t>is your program and </a:t>
            </a:r>
            <a:r>
              <a:rPr lang="en-US" sz="2000" dirty="0">
                <a:solidFill>
                  <a:schemeClr val="tx2"/>
                </a:solidFill>
              </a:rPr>
              <a:t>what </a:t>
            </a:r>
            <a:r>
              <a:rPr lang="en-US" sz="2000" dirty="0" smtClean="0">
                <a:solidFill>
                  <a:schemeClr val="tx2"/>
                </a:solidFill>
              </a:rPr>
              <a:t>is needed in TIM benefits guidance</a:t>
            </a:r>
            <a:r>
              <a:rPr lang="en-US" sz="2000" dirty="0">
                <a:solidFill>
                  <a:schemeClr val="tx2"/>
                </a:solidFill>
              </a:rPr>
              <a:t>?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77" y="4588838"/>
            <a:ext cx="1219761" cy="1238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leggb\Desktop\WSDOTlogogreen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016" y="4588838"/>
            <a:ext cx="5009360" cy="76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oordinated Highways Action Response Team Logo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0"/>
          <a:stretch/>
        </p:blipFill>
        <p:spPr bwMode="auto">
          <a:xfrm>
            <a:off x="5249185" y="3438936"/>
            <a:ext cx="2908779" cy="147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westga.edu/~khebert/leakemounds/gdo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77" y="3518448"/>
            <a:ext cx="3596530" cy="72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905940"/>
      </p:ext>
    </p:extLst>
  </p:cSld>
  <p:clrMapOvr>
    <a:masterClrMapping/>
  </p:clrMapOvr>
  <p:transition>
    <p:cut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SECTOMILLISECCONVERTED" val="1"/>
  <p:tag name="MMPROD_UIDATA" val="&lt;database version=&quot;9.0&quot;&gt;&lt;object type=&quot;1&quot; unique_id=&quot;10001&quot;&gt;&lt;object type=&quot;8&quot; unique_id=&quot;917575&quot;&gt;&lt;/object&gt;&lt;object type=&quot;2&quot; unique_id=&quot;917576&quot;&gt;&lt;object type=&quot;3&quot; unique_id=&quot;917578&quot;&gt;&lt;property id=&quot;20148&quot; value=&quot;5&quot;/&gt;&lt;property id=&quot;20300&quot; value=&quot;Slide 2&quot;/&gt;&lt;property id=&quot;20307&quot; value=&quot;258&quot;/&gt;&lt;/object&gt;&lt;object type=&quot;3&quot; unique_id=&quot;917579&quot;&gt;&lt;property id=&quot;20148&quot; value=&quot;5&quot;/&gt;&lt;property id=&quot;20300&quot; value=&quot;Slide 3&quot;/&gt;&lt;property id=&quot;20307&quot; value=&quot;259&quot;/&gt;&lt;/object&gt;&lt;object type=&quot;3&quot; unique_id=&quot;917580&quot;&gt;&lt;property id=&quot;20148&quot; value=&quot;5&quot;/&gt;&lt;property id=&quot;20300&quot; value=&quot;Slide 4 - &amp;quot;Consortium for ITS Training and Education (CITE)&amp;quot;&quot;/&gt;&lt;property id=&quot;20307&quot; value=&quot;260&quot;/&gt;&lt;/object&gt;&lt;object type=&quot;3&quot; unique_id=&quot;917581&quot;&gt;&lt;property id=&quot;20148&quot; value=&quot;5&quot;/&gt;&lt;property id=&quot;20300&quot; value=&quot;Slide 5&quot;/&gt;&lt;property id=&quot;20307&quot; value=&quot;261&quot;/&gt;&lt;/object&gt;&lt;object type=&quot;3&quot; unique_id=&quot;917582&quot;&gt;&lt;property id=&quot;20148&quot; value=&quot;5&quot;/&gt;&lt;property id=&quot;20300&quot; value=&quot;Slide 6&quot;/&gt;&lt;property id=&quot;20307&quot; value=&quot;262&quot;/&gt;&lt;/object&gt;&lt;object type=&quot;3&quot; unique_id=&quot;917583&quot;&gt;&lt;property id=&quot;20148&quot; value=&quot;5&quot;/&gt;&lt;property id=&quot;20300&quot; value=&quot;Slide 7&quot;/&gt;&lt;property id=&quot;20307&quot; value=&quot;263&quot;/&gt;&lt;/object&gt;&lt;object type=&quot;3&quot; unique_id=&quot;917584&quot;&gt;&lt;property id=&quot;20148&quot; value=&quot;5&quot;/&gt;&lt;property id=&quot;20300&quot; value=&quot;Slide 8 - &amp;quot;Upcoming T3 Webinars &amp;quot;&quot;/&gt;&lt;property id=&quot;20307&quot; value=&quot;264&quot;/&gt;&lt;/object&gt;&lt;object type=&quot;3&quot; unique_id=&quot;917585&quot;&gt;&lt;property id=&quot;20148&quot; value=&quot;5&quot;/&gt;&lt;property id=&quot;20300&quot; value=&quot;Slide 9 - &amp;quot;Feedback&amp;quot;&quot;/&gt;&lt;property id=&quot;20307&quot; value=&quot;265&quot;/&gt;&lt;/object&gt;&lt;object type=&quot;3&quot; unique_id=&quot;917586&quot;&gt;&lt;property id=&quot;20148&quot; value=&quot;5&quot;/&gt;&lt;property id=&quot;20300&quot; value=&quot;Slide 10 - &amp;quot;Contact and Resources&amp;quot;&quot;/&gt;&lt;property id=&quot;20307&quot; value=&quot;266&quot;/&gt;&lt;/object&gt;&lt;/object&gt;&lt;/object&gt;&lt;/database&gt;"/>
</p:tagLst>
</file>

<file path=ppt/theme/theme1.xml><?xml version="1.0" encoding="utf-8"?>
<a:theme xmlns:a="http://schemas.openxmlformats.org/drawingml/2006/main" name="2_RITA_Template_rev_2">
  <a:themeElements>
    <a:clrScheme name="2_RITA_Template_rev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RITA_Template_rev_2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_RITA_Template_rev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RITA_Template_rev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RITA_Template_rev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RITA_Template_rev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RITA_Template_rev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RITA_Template_rev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RITA_Template_rev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RITA_Template_rev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RITA_Template_rev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RITA_Template_rev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RITA_Template_rev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RITA_Template_rev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RITA_Template_rev_2">
  <a:themeElements>
    <a:clrScheme name="2_RITA_Template_rev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RITA_Template_rev_2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_RITA_Template_rev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RITA_Template_rev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RITA_Template_rev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RITA_Template_rev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RITA_Template_rev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RITA_Template_rev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RITA_Template_rev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RITA_Template_rev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RITA_Template_rev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RITA_Template_rev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RITA_Template_rev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RITA_Template_rev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Noblis NCHRP PowerPoint Template">
  <a:themeElements>
    <a:clrScheme name="Nobli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B0F0"/>
      </a:accent1>
      <a:accent2>
        <a:srgbClr val="92D050"/>
      </a:accent2>
      <a:accent3>
        <a:srgbClr val="FBE810"/>
      </a:accent3>
      <a:accent4>
        <a:srgbClr val="FFAB4A"/>
      </a:accent4>
      <a:accent5>
        <a:srgbClr val="3F98C2"/>
      </a:accent5>
      <a:accent6>
        <a:srgbClr val="C00000"/>
      </a:accent6>
      <a:hlink>
        <a:srgbClr val="009999"/>
      </a:hlink>
      <a:folHlink>
        <a:srgbClr val="3F98C2"/>
      </a:folHlink>
    </a:clrScheme>
    <a:fontScheme name="1_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noFill/>
          <a:headEnd type="none" w="med" len="med"/>
          <a:tailEnd type="none" w="med" len="med"/>
        </a:ln>
      </a:spPr>
      <a:bodyPr vert="horz" wrap="squar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dirty="0" err="1" smtClean="0">
            <a:solidFill>
              <a:schemeClr val="bg1"/>
            </a:solidFill>
          </a:defRPr>
        </a:defPPr>
      </a:lstStyle>
      <a:style>
        <a:lnRef idx="3">
          <a:schemeClr val="lt1"/>
        </a:lnRef>
        <a:fillRef idx="1">
          <a:schemeClr val="dk1"/>
        </a:fillRef>
        <a:effectRef idx="1">
          <a:schemeClr val="dk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6185A2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dirty="0" err="1" smtClean="0">
            <a:solidFill>
              <a:schemeClr val="tx2"/>
            </a:solidFill>
          </a:defRPr>
        </a:defPPr>
      </a:lstStyle>
    </a:txDef>
  </a:objectDefaults>
  <a:extraClrSchemeLst>
    <a:extraClrScheme>
      <a:clrScheme name="1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3">
        <a:dk1>
          <a:srgbClr val="6185A2"/>
        </a:dk1>
        <a:lt1>
          <a:srgbClr val="FFFFFF"/>
        </a:lt1>
        <a:dk2>
          <a:srgbClr val="6185A2"/>
        </a:dk2>
        <a:lt2>
          <a:srgbClr val="DDDDDD"/>
        </a:lt2>
        <a:accent1>
          <a:srgbClr val="FFD55C"/>
        </a:accent1>
        <a:accent2>
          <a:srgbClr val="45637A"/>
        </a:accent2>
        <a:accent3>
          <a:srgbClr val="FFFFFF"/>
        </a:accent3>
        <a:accent4>
          <a:srgbClr val="52718A"/>
        </a:accent4>
        <a:accent5>
          <a:srgbClr val="FFE7B5"/>
        </a:accent5>
        <a:accent6>
          <a:srgbClr val="3E596E"/>
        </a:accent6>
        <a:hlink>
          <a:srgbClr val="60B4D6"/>
        </a:hlink>
        <a:folHlink>
          <a:srgbClr val="C4D52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84</Words>
  <Application>Microsoft Office PowerPoint</Application>
  <PresentationFormat>On-screen Show (4:3)</PresentationFormat>
  <Paragraphs>9</Paragraphs>
  <Slides>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2_RITA_Template_rev_2</vt:lpstr>
      <vt:lpstr>3_RITA_Template_rev_2</vt:lpstr>
      <vt:lpstr>Noblis NCHRP PowerPoint Template</vt:lpstr>
      <vt:lpstr>PowerPoint Presentation</vt:lpstr>
      <vt:lpstr>PowerPoint Presentation</vt:lpstr>
      <vt:lpstr>Four TIM Programs – Range of Practices for Outcomes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Coleman, Charity CTR (VOLPE)</dc:creator>
  <cp:lastModifiedBy>Doherty, Don CTR (VOLPE)</cp:lastModifiedBy>
  <cp:revision>4</cp:revision>
  <dcterms:created xsi:type="dcterms:W3CDTF">2014-08-06T15:10:15Z</dcterms:created>
  <dcterms:modified xsi:type="dcterms:W3CDTF">2014-08-19T16:44:29Z</dcterms:modified>
</cp:coreProperties>
</file>