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257" r:id="rId3"/>
    <p:sldId id="260" r:id="rId4"/>
    <p:sldId id="261" r:id="rId5"/>
    <p:sldId id="341" r:id="rId6"/>
    <p:sldId id="258" r:id="rId7"/>
    <p:sldId id="282" r:id="rId8"/>
    <p:sldId id="299" r:id="rId9"/>
    <p:sldId id="287" r:id="rId10"/>
    <p:sldId id="284" r:id="rId11"/>
    <p:sldId id="311" r:id="rId12"/>
    <p:sldId id="263" r:id="rId13"/>
    <p:sldId id="293" r:id="rId14"/>
    <p:sldId id="294" r:id="rId15"/>
    <p:sldId id="295" r:id="rId16"/>
    <p:sldId id="264" r:id="rId17"/>
    <p:sldId id="297" r:id="rId18"/>
    <p:sldId id="259" r:id="rId19"/>
    <p:sldId id="338" r:id="rId20"/>
    <p:sldId id="339" r:id="rId21"/>
    <p:sldId id="322" r:id="rId22"/>
    <p:sldId id="286" r:id="rId23"/>
    <p:sldId id="333" r:id="rId24"/>
    <p:sldId id="285" r:id="rId25"/>
    <p:sldId id="262" r:id="rId26"/>
    <p:sldId id="266" r:id="rId27"/>
    <p:sldId id="272" r:id="rId28"/>
    <p:sldId id="326" r:id="rId29"/>
    <p:sldId id="279" r:id="rId30"/>
    <p:sldId id="280" r:id="rId31"/>
    <p:sldId id="334" r:id="rId32"/>
    <p:sldId id="331" r:id="rId33"/>
    <p:sldId id="340" r:id="rId34"/>
    <p:sldId id="332" r:id="rId35"/>
    <p:sldId id="289"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5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2046"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42E92D6-37FC-4B20-80B5-064FF642493E}" type="datetimeFigureOut">
              <a:rPr lang="en-US"/>
              <a:pPr>
                <a:defRPr/>
              </a:pPr>
              <a:t>9/14/2010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D46495C-4669-4076-BF82-7E7950CEAAC5}"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46A101D-7CE3-42A5-876B-812DBE57F3A2}" type="datetimeFigureOut">
              <a:rPr lang="en-US"/>
              <a:pPr>
                <a:defRPr/>
              </a:pPr>
              <a:t>9/14/2010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F6EF3A1-F445-4FA0-A231-1F86D3842AB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Introduce myself and others in the room.</a:t>
            </a:r>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227B8F-F91A-442F-A9A7-773D8E8D1900}" type="slidenum">
              <a:rPr lang="en-US"/>
              <a:pPr fontAlgn="base">
                <a:spcBef>
                  <a:spcPct val="0"/>
                </a:spcBef>
                <a:spcAft>
                  <a:spcPct val="0"/>
                </a:spcAft>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Objectives for today’s session.</a:t>
            </a:r>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6B2010-3AD8-46E9-8169-79681F27F9D2}" type="slidenum">
              <a:rPr lang="en-US"/>
              <a:pPr fontAlgn="base">
                <a:spcBef>
                  <a:spcPct val="0"/>
                </a:spcBef>
                <a:spcAft>
                  <a:spcPct val="0"/>
                </a:spcAft>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D25C81-B007-428A-83E7-7997977EDE58}" type="slidenum">
              <a:rPr lang="en-US"/>
              <a:pPr fontAlgn="base">
                <a:spcBef>
                  <a:spcPct val="0"/>
                </a:spcBef>
                <a:spcAft>
                  <a:spcPct val="0"/>
                </a:spcAft>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D77D97-C779-48E0-9C11-67E8D3DD1880}" type="slidenum">
              <a:rPr lang="en-US"/>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This is based on research from Best Start of successful PC Programs.</a:t>
            </a: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8FB9E1-B642-4ACE-9C8E-41E44390D73A}" type="slidenum">
              <a:rPr lang="en-US"/>
              <a:pPr fontAlgn="base">
                <a:spcBef>
                  <a:spcPct val="0"/>
                </a:spcBef>
                <a:spcAft>
                  <a:spcPct val="0"/>
                </a:spcAft>
                <a:defRPr/>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19A70A-F442-467B-81E9-47B88D3569A2}" type="slidenum">
              <a:rPr lang="en-US"/>
              <a:pPr fontAlgn="base">
                <a:spcBef>
                  <a:spcPct val="0"/>
                </a:spcBef>
                <a:spcAft>
                  <a:spcPct val="0"/>
                </a:spcAft>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667FA76-C39D-4153-AE6A-BFECF9F49AED}" type="slidenum">
              <a:rPr lang="en-US"/>
              <a:pPr fontAlgn="base">
                <a:spcBef>
                  <a:spcPct val="0"/>
                </a:spcBef>
                <a:spcAft>
                  <a:spcPct val="0"/>
                </a:spcAft>
                <a:defRPr/>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Studies indicate these common reasons for failure.  Policy 630-10 addresses many of these issues (next slide).</a:t>
            </a:r>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E3DAF2-0915-4B94-9BCE-B81BC3247A3E}" type="slidenum">
              <a:rPr lang="en-US"/>
              <a:pPr fontAlgn="base">
                <a:spcBef>
                  <a:spcPct val="0"/>
                </a:spcBef>
                <a:spcAft>
                  <a:spcPct val="0"/>
                </a:spcAft>
                <a:defRPr/>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LAs are expected to develop their own policies and procedures based upon WPM 630-10.</a:t>
            </a: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74C23E-CA59-4494-9F0E-AB02522400D5}" type="slidenum">
              <a:rPr lang="en-US"/>
              <a:pPr fontAlgn="base">
                <a:spcBef>
                  <a:spcPct val="0"/>
                </a:spcBef>
                <a:spcAft>
                  <a:spcPct val="0"/>
                </a:spcAft>
                <a:defRPr/>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4E8837-D7D0-41CB-8E4F-AA0168DDA549}" type="slidenum">
              <a:rPr lang="en-US"/>
              <a:pPr fontAlgn="base">
                <a:spcBef>
                  <a:spcPct val="0"/>
                </a:spcBef>
                <a:spcAft>
                  <a:spcPct val="0"/>
                </a:spcAft>
                <a:defRPr/>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6618507-84DA-4274-B156-1237EF55CAC4}" type="slidenum">
              <a:rPr lang="en-US"/>
              <a:pPr fontAlgn="base">
                <a:spcBef>
                  <a:spcPct val="0"/>
                </a:spcBef>
                <a:spcAft>
                  <a:spcPct val="0"/>
                </a:spcAft>
                <a:defRPr/>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2C4F89-10AE-4DA2-9ADF-D9C6C7622697}" type="slidenum">
              <a:rPr lang="en-US"/>
              <a:pPr fontAlgn="base">
                <a:spcBef>
                  <a:spcPct val="0"/>
                </a:spcBef>
                <a:spcAft>
                  <a:spcPct val="0"/>
                </a:spcAft>
                <a:defRPr/>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7C4410-DB8B-42AF-991F-B45103109353}" type="slidenum">
              <a:rPr lang="en-US"/>
              <a:pPr fontAlgn="base">
                <a:spcBef>
                  <a:spcPct val="0"/>
                </a:spcBef>
                <a:spcAft>
                  <a:spcPct val="0"/>
                </a:spcAft>
                <a:defRPr/>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5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D47FE4-689E-4116-9124-7242AAE41F9D}" type="slidenum">
              <a:rPr lang="en-US"/>
              <a:pPr fontAlgn="base">
                <a:spcBef>
                  <a:spcPct val="0"/>
                </a:spcBef>
                <a:spcAft>
                  <a:spcPct val="0"/>
                </a:spcAft>
                <a:defRPr/>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99E2B3-0D3E-4E63-B0FE-7B3C6D1F4495}" type="slidenum">
              <a:rPr lang="en-US"/>
              <a:pPr fontAlgn="base">
                <a:spcBef>
                  <a:spcPct val="0"/>
                </a:spcBef>
                <a:spcAft>
                  <a:spcPct val="0"/>
                </a:spcAft>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Unless listed in WPM 630-10, the ideas outlined in the manual are not requirements. PC Workgroup suggested content.</a:t>
            </a:r>
          </a:p>
        </p:txBody>
      </p:sp>
      <p:sp>
        <p:nvSpPr>
          <p:cNvPr id="491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DC3A88-71DB-4839-8175-8A27E1A12FAD}" type="slidenum">
              <a:rPr lang="en-US"/>
              <a:pPr fontAlgn="base">
                <a:spcBef>
                  <a:spcPct val="0"/>
                </a:spcBef>
                <a:spcAft>
                  <a:spcPct val="0"/>
                </a:spcAft>
                <a:defRPr/>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Again, Sept. 30, 2011 is the deadline for spending grant funds.</a:t>
            </a:r>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FDCF8A-44DF-4B05-B767-BD3D4A58AC33}" type="slidenum">
              <a:rPr lang="en-US"/>
              <a:pPr fontAlgn="base">
                <a:spcBef>
                  <a:spcPct val="0"/>
                </a:spcBef>
                <a:spcAft>
                  <a:spcPct val="0"/>
                </a:spcAft>
                <a:defRPr/>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Before we talk about the information contained in the Admin. Manual, need to cover critical piece of information.</a:t>
            </a:r>
          </a:p>
        </p:txBody>
      </p:sp>
      <p:sp>
        <p:nvSpPr>
          <p:cNvPr id="57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46B92B0-E28C-4982-8ADC-83C847A7E938}" type="slidenum">
              <a:rPr lang="en-US"/>
              <a:pPr fontAlgn="base">
                <a:spcBef>
                  <a:spcPct val="0"/>
                </a:spcBef>
                <a:spcAft>
                  <a:spcPct val="0"/>
                </a:spcAft>
                <a:defRPr/>
              </a:pPr>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Will send required format to supervisors. Locked after 1</a:t>
            </a:r>
            <a:r>
              <a:rPr lang="en-US" baseline="30000" smtClean="0"/>
              <a:t>st</a:t>
            </a:r>
            <a:r>
              <a:rPr lang="en-US" smtClean="0"/>
              <a:t> of next qtr.   We will track expenditures to ensure agencies are spending.</a:t>
            </a:r>
          </a:p>
          <a:p>
            <a:pPr eaLnBrk="1" hangingPunct="1">
              <a:spcBef>
                <a:spcPct val="0"/>
              </a:spcBef>
            </a:pPr>
            <a:r>
              <a:rPr lang="en-US" smtClean="0"/>
              <a:t>Quarterly reports due in Jan., April, July, &amp; October. Final Dec. 15.</a:t>
            </a:r>
          </a:p>
        </p:txBody>
      </p:sp>
      <p:sp>
        <p:nvSpPr>
          <p:cNvPr id="593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244102-578F-4FF0-B8B7-7C65C6F3D3D0}" type="slidenum">
              <a:rPr lang="en-US"/>
              <a:pPr fontAlgn="base">
                <a:spcBef>
                  <a:spcPct val="0"/>
                </a:spcBef>
                <a:spcAft>
                  <a:spcPct val="0"/>
                </a:spcAft>
                <a:defRPr/>
              </a:pPr>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There will be another line added to report.  Asha to speak in WEBEX.</a:t>
            </a:r>
          </a:p>
        </p:txBody>
      </p:sp>
      <p:sp>
        <p:nvSpPr>
          <p:cNvPr id="614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C926D6-EF99-4982-8B99-BE067E11D0C3}" type="slidenum">
              <a:rPr lang="en-US"/>
              <a:pPr fontAlgn="base">
                <a:spcBef>
                  <a:spcPct val="0"/>
                </a:spcBef>
                <a:spcAft>
                  <a:spcPct val="0"/>
                </a:spcAft>
                <a:defRPr/>
              </a:pPr>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Having a formal referral process is important to both the PC program and regular WIC program.  A number of agencies identified lack as a Gap.</a:t>
            </a:r>
          </a:p>
        </p:txBody>
      </p:sp>
      <p:sp>
        <p:nvSpPr>
          <p:cNvPr id="634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75989A-057F-43E0-9C39-456ED031EECA}" type="slidenum">
              <a:rPr lang="en-US"/>
              <a:pPr fontAlgn="base">
                <a:spcBef>
                  <a:spcPct val="0"/>
                </a:spcBef>
                <a:spcAft>
                  <a:spcPct val="0"/>
                </a:spcAft>
                <a:defRPr/>
              </a:pPr>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Need to continually train PCs. 20 hours not enough.  PC Workgroup emphasized this.</a:t>
            </a:r>
          </a:p>
        </p:txBody>
      </p:sp>
      <p:sp>
        <p:nvSpPr>
          <p:cNvPr id="655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F16E7D-9E40-4376-9ECC-9C1B5FE7C5A1}" type="slidenum">
              <a:rPr lang="en-US"/>
              <a:pPr fontAlgn="base">
                <a:spcBef>
                  <a:spcPct val="0"/>
                </a:spcBef>
                <a:spcAft>
                  <a:spcPct val="0"/>
                </a:spcAft>
                <a:defRPr/>
              </a:pPr>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Peer Assessments were recommended by PC Workgroup. We currently are working on format.</a:t>
            </a:r>
          </a:p>
        </p:txBody>
      </p:sp>
      <p:sp>
        <p:nvSpPr>
          <p:cNvPr id="675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06C1AF-37B2-45A0-BB09-4B2C59105B28}" type="slidenum">
              <a:rPr lang="en-US"/>
              <a:pPr fontAlgn="base">
                <a:spcBef>
                  <a:spcPct val="0"/>
                </a:spcBef>
                <a:spcAft>
                  <a:spcPct val="0"/>
                </a:spcAft>
                <a:defRPr/>
              </a:pPr>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We are updating the forms and will send them to the LA prior to the review.</a:t>
            </a:r>
          </a:p>
        </p:txBody>
      </p:sp>
      <p:sp>
        <p:nvSpPr>
          <p:cNvPr id="696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CDB7DB-61A4-4BDE-9A93-9CF0B91D6D3C}" type="slidenum">
              <a:rPr lang="en-US"/>
              <a:pPr fontAlgn="base">
                <a:spcBef>
                  <a:spcPct val="0"/>
                </a:spcBef>
                <a:spcAft>
                  <a:spcPct val="0"/>
                </a:spcAft>
                <a:defRPr/>
              </a:pPr>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We will tell LAs which mentor they have been paired with soon.</a:t>
            </a:r>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AA45FD-F792-4C00-ACA0-D01DA57797C7}" type="slidenum">
              <a:rPr lang="en-US"/>
              <a:pPr fontAlgn="base">
                <a:spcBef>
                  <a:spcPct val="0"/>
                </a:spcBef>
                <a:spcAft>
                  <a:spcPct val="0"/>
                </a:spcAft>
                <a:defRPr/>
              </a:pPr>
              <a:t>32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6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D08AB8-4BC9-4CA3-8AA7-6403DFC5ED4C}" type="slidenum">
              <a:rPr lang="en-US"/>
              <a:pPr fontAlgn="base">
                <a:spcBef>
                  <a:spcPct val="0"/>
                </a:spcBef>
                <a:spcAft>
                  <a:spcPct val="0"/>
                </a:spcAft>
                <a:defRPr/>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F8ABEEB-F69B-41CD-B22A-21901030280F}" type="datetimeFigureOut">
              <a:rPr lang="en-US"/>
              <a:pPr>
                <a:defRPr/>
              </a:pPr>
              <a:t>9/14/2010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C96A504-4FFB-42BF-BAD9-04454BC7303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E2B44B-A1A9-442A-BC00-7CB46656D3B4}" type="datetimeFigureOut">
              <a:rPr lang="en-US"/>
              <a:pPr>
                <a:defRPr/>
              </a:pPr>
              <a:t>9/14/2010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67F64E3-603D-4A93-9DFF-97974624E29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2978245-70B0-46AD-A310-179FBBBBB834}" type="datetimeFigureOut">
              <a:rPr lang="en-US"/>
              <a:pPr>
                <a:defRPr/>
              </a:pPr>
              <a:t>9/14/2010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2AC3BA-641F-4D3C-AF74-51219525FAF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C39F0B9-E0C5-47ED-88DA-62918D35E5AF}" type="datetimeFigureOut">
              <a:rPr lang="en-US"/>
              <a:pPr>
                <a:defRPr/>
              </a:pPr>
              <a:t>9/14/2010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919996-5B12-4EC6-8C80-EB7A1C30899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5782996-82DB-4F3A-A5C5-AF32333FD769}" type="datetimeFigureOut">
              <a:rPr lang="en-US"/>
              <a:pPr>
                <a:defRPr/>
              </a:pPr>
              <a:t>9/14/2010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3F4B7C8-7BDA-4305-9332-7D1DCD4AA76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95C970B-DA2F-44F8-91B4-4E5846C53D48}" type="datetimeFigureOut">
              <a:rPr lang="en-US"/>
              <a:pPr>
                <a:defRPr/>
              </a:pPr>
              <a:t>9/14/2010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3A695D5-5CA7-4C7F-A3EA-0853D033881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6C36EEF-74FE-406B-8F63-F7E2F7FCBDF0}" type="datetimeFigureOut">
              <a:rPr lang="en-US"/>
              <a:pPr>
                <a:defRPr/>
              </a:pPr>
              <a:t>9/14/2010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6D74EFD-F442-47C0-A2B0-31A1771109F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5C32901-AC91-4453-A7FC-9572D6DB9B1C}" type="datetimeFigureOut">
              <a:rPr lang="en-US"/>
              <a:pPr>
                <a:defRPr/>
              </a:pPr>
              <a:t>9/14/2010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5536637-FCEB-4B67-9709-C7B4C23080C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7A5EFD-4A5F-4043-AE73-DA4F27FA86E0}" type="datetimeFigureOut">
              <a:rPr lang="en-US"/>
              <a:pPr>
                <a:defRPr/>
              </a:pPr>
              <a:t>9/14/2010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53510D1-C8E8-4433-9FBC-D02DE0DC1CC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A42D1D1-2D5C-40EA-80E7-8AB6B9826C91}" type="datetimeFigureOut">
              <a:rPr lang="en-US"/>
              <a:pPr>
                <a:defRPr/>
              </a:pPr>
              <a:t>9/14/2010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5AF828-FF7B-4127-8A46-374815F38C4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0514823-694A-42C4-ACB2-94D2A86E8BEB}" type="datetimeFigureOut">
              <a:rPr lang="en-US"/>
              <a:pPr>
                <a:defRPr/>
              </a:pPr>
              <a:t>9/14/2010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488A63E-518E-4DB4-97AD-7FE12C1E555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94B35DB-4EF1-456B-A47D-8934D1285B14}" type="datetimeFigureOut">
              <a:rPr lang="en-US"/>
              <a:pPr>
                <a:defRPr/>
              </a:pPr>
              <a:t>9/14/2010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31A4A5A-41B1-42E5-8F71-C24C96CB74C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Title 1"/>
          <p:cNvSpPr>
            <a:spLocks noGrp="1"/>
          </p:cNvSpPr>
          <p:nvPr>
            <p:ph type="ctrTitle"/>
          </p:nvPr>
        </p:nvSpPr>
        <p:spPr>
          <a:xfrm>
            <a:off x="1066800" y="4343400"/>
            <a:ext cx="7772400" cy="1470025"/>
          </a:xfrm>
        </p:spPr>
        <p:txBody>
          <a:bodyPr/>
          <a:lstStyle/>
          <a:p>
            <a:pPr eaLnBrk="1" hangingPunct="1"/>
            <a:r>
              <a:rPr lang="en-US" sz="5400" b="1" smtClean="0">
                <a:latin typeface="Candara" pitchFamily="34" charset="0"/>
              </a:rPr>
              <a:t>WEBEX</a:t>
            </a:r>
          </a:p>
        </p:txBody>
      </p:sp>
      <p:sp>
        <p:nvSpPr>
          <p:cNvPr id="15363" name="Subtitle 2"/>
          <p:cNvSpPr>
            <a:spLocks noGrp="1"/>
          </p:cNvSpPr>
          <p:nvPr>
            <p:ph type="subTitle" idx="1"/>
          </p:nvPr>
        </p:nvSpPr>
        <p:spPr>
          <a:xfrm>
            <a:off x="0" y="6172200"/>
            <a:ext cx="5943600" cy="685800"/>
          </a:xfrm>
        </p:spPr>
        <p:txBody>
          <a:bodyPr/>
          <a:lstStyle/>
          <a:p>
            <a:pPr eaLnBrk="1" hangingPunct="1"/>
            <a:r>
              <a:rPr lang="en-US" sz="2800" smtClean="0">
                <a:solidFill>
                  <a:schemeClr val="tx1"/>
                </a:solidFill>
              </a:rPr>
              <a:t>Program Overview for  WIC Directors</a:t>
            </a:r>
          </a:p>
          <a:p>
            <a:pPr eaLnBrk="1" hangingPunct="1"/>
            <a:endParaRPr lang="en-US" sz="280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b="1" smtClean="0"/>
              <a:t>Objectives of WEBEX</a:t>
            </a:r>
          </a:p>
        </p:txBody>
      </p:sp>
      <p:sp>
        <p:nvSpPr>
          <p:cNvPr id="17410" name="Content Placeholder 2"/>
          <p:cNvSpPr>
            <a:spLocks noGrp="1"/>
          </p:cNvSpPr>
          <p:nvPr>
            <p:ph idx="1"/>
          </p:nvPr>
        </p:nvSpPr>
        <p:spPr/>
        <p:txBody>
          <a:bodyPr/>
          <a:lstStyle/>
          <a:p>
            <a:pPr eaLnBrk="1" hangingPunct="1"/>
            <a:r>
              <a:rPr lang="en-US" smtClean="0"/>
              <a:t>Review important information for directors </a:t>
            </a:r>
          </a:p>
          <a:p>
            <a:pPr eaLnBrk="1" hangingPunct="1"/>
            <a:r>
              <a:rPr lang="en-US" smtClean="0"/>
              <a:t>Introduce Administrative Manual as a resource</a:t>
            </a:r>
          </a:p>
        </p:txBody>
      </p:sp>
      <p:pic>
        <p:nvPicPr>
          <p:cNvPr id="17411" name="Picture 4" descr="newborn"/>
          <p:cNvPicPr>
            <a:picLocks noChangeAspect="1" noChangeArrowheads="1"/>
          </p:cNvPicPr>
          <p:nvPr/>
        </p:nvPicPr>
        <p:blipFill>
          <a:blip r:embed="rId3"/>
          <a:srcRect/>
          <a:stretch>
            <a:fillRect/>
          </a:stretch>
        </p:blipFill>
        <p:spPr bwMode="auto">
          <a:xfrm>
            <a:off x="3352800" y="3048000"/>
            <a:ext cx="3962400" cy="2795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b="1" smtClean="0"/>
              <a:t>Agenda</a:t>
            </a:r>
          </a:p>
        </p:txBody>
      </p:sp>
      <p:sp>
        <p:nvSpPr>
          <p:cNvPr id="19458" name="Content Placeholder 2"/>
          <p:cNvSpPr>
            <a:spLocks noGrp="1"/>
          </p:cNvSpPr>
          <p:nvPr>
            <p:ph idx="1"/>
          </p:nvPr>
        </p:nvSpPr>
        <p:spPr/>
        <p:txBody>
          <a:bodyPr/>
          <a:lstStyle/>
          <a:p>
            <a:pPr marL="571500" indent="-571500" eaLnBrk="1" hangingPunct="1">
              <a:buFont typeface="Arial" charset="0"/>
              <a:buAutoNum type="romanUcPeriod"/>
            </a:pPr>
            <a:r>
              <a:rPr lang="en-US" sz="3600" smtClean="0"/>
              <a:t>Overview of BPC Program</a:t>
            </a:r>
          </a:p>
          <a:p>
            <a:pPr marL="571500" indent="-571500" eaLnBrk="1" hangingPunct="1">
              <a:buFont typeface="Arial" charset="0"/>
              <a:buAutoNum type="romanUcPeriod"/>
            </a:pPr>
            <a:r>
              <a:rPr lang="en-US" sz="3600" smtClean="0"/>
              <a:t>Administrative Manual </a:t>
            </a:r>
          </a:p>
          <a:p>
            <a:pPr marL="571500" indent="-571500" eaLnBrk="1" hangingPunct="1">
              <a:buFont typeface="Arial" charset="0"/>
              <a:buAutoNum type="romanUcPeriod"/>
            </a:pPr>
            <a:r>
              <a:rPr lang="en-US" sz="3600" smtClean="0"/>
              <a:t>Budget and Fiscal Management</a:t>
            </a:r>
          </a:p>
          <a:p>
            <a:pPr marL="571500" indent="-571500" eaLnBrk="1" hangingPunct="1">
              <a:buFont typeface="Arial" charset="0"/>
              <a:buAutoNum type="romanUcPeriod"/>
            </a:pPr>
            <a:r>
              <a:rPr lang="en-US" sz="3600" smtClean="0"/>
              <a:t>Referrals and Collaboration with Community Partners</a:t>
            </a:r>
          </a:p>
          <a:p>
            <a:pPr marL="571500" indent="-571500" eaLnBrk="1" hangingPunct="1">
              <a:buFont typeface="Arial" charset="0"/>
              <a:buNone/>
            </a:pPr>
            <a:endParaRPr lang="en-US" sz="3000" smtClean="0"/>
          </a:p>
          <a:p>
            <a:pPr marL="571500" indent="-571500" eaLnBrk="1" hangingPunct="1">
              <a:buFont typeface="Arial" charset="0"/>
              <a:buAutoNum type="romanUcPeriod"/>
            </a:pPr>
            <a:endParaRPr lang="en-US" smtClean="0"/>
          </a:p>
          <a:p>
            <a:pPr marL="571500" indent="-571500" eaLnBrk="1" hangingPunct="1">
              <a:buFont typeface="Arial" charset="0"/>
              <a:buAutoNum type="romanUcPeriod"/>
            </a:pP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381000"/>
            <a:ext cx="8229600" cy="1143000"/>
          </a:xfrm>
        </p:spPr>
        <p:txBody>
          <a:bodyPr/>
          <a:lstStyle/>
          <a:p>
            <a:pPr eaLnBrk="1" hangingPunct="1"/>
            <a:r>
              <a:rPr lang="en-US" b="1" smtClean="0"/>
              <a:t>Agenda </a:t>
            </a:r>
            <a:endParaRPr lang="en-US" smtClean="0"/>
          </a:p>
        </p:txBody>
      </p:sp>
      <p:sp>
        <p:nvSpPr>
          <p:cNvPr id="21506" name="Content Placeholder 2"/>
          <p:cNvSpPr>
            <a:spLocks noGrp="1"/>
          </p:cNvSpPr>
          <p:nvPr>
            <p:ph idx="1"/>
          </p:nvPr>
        </p:nvSpPr>
        <p:spPr/>
        <p:txBody>
          <a:bodyPr/>
          <a:lstStyle/>
          <a:p>
            <a:pPr marL="571500" indent="-571500" eaLnBrk="1" hangingPunct="1">
              <a:buFont typeface="Arial" charset="0"/>
              <a:buNone/>
            </a:pPr>
            <a:r>
              <a:rPr lang="en-US" smtClean="0"/>
              <a:t>V.    </a:t>
            </a:r>
            <a:r>
              <a:rPr lang="en-US" sz="3600" smtClean="0"/>
              <a:t>Training</a:t>
            </a:r>
          </a:p>
          <a:p>
            <a:pPr marL="571500" indent="-571500" eaLnBrk="1" hangingPunct="1">
              <a:buFont typeface="Arial" charset="0"/>
              <a:buNone/>
            </a:pPr>
            <a:r>
              <a:rPr lang="en-US" sz="3600" smtClean="0"/>
              <a:t>VI.  Program Evaluation and Technical 	      	Assistance</a:t>
            </a:r>
          </a:p>
          <a:p>
            <a:pPr marL="571500" indent="-571500" eaLnBrk="1" hangingPunct="1">
              <a:buFont typeface="Arial" charset="0"/>
              <a:buNone/>
            </a:pPr>
            <a:r>
              <a:rPr lang="en-US" sz="3600" smtClean="0"/>
              <a:t>VII.  State WIC Support</a:t>
            </a:r>
          </a:p>
          <a:p>
            <a:pPr marL="571500" indent="-571500" eaLnBrk="1" hangingPunct="1">
              <a:buFont typeface="Arial" charset="0"/>
              <a:buNone/>
            </a:pPr>
            <a:r>
              <a:rPr lang="en-US" sz="3600" smtClean="0"/>
              <a:t>VIII.    Questions  and Answers</a:t>
            </a:r>
          </a:p>
          <a:p>
            <a:pPr marL="571500" indent="-571500" eaLnBrk="1" hangingPunct="1">
              <a:buFont typeface="Arial" charset="0"/>
              <a:buAutoNum type="romanUcPeriod"/>
            </a:pPr>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smtClean="0"/>
              <a:t>Number of BPC programs</a:t>
            </a:r>
          </a:p>
        </p:txBody>
      </p:sp>
      <p:sp>
        <p:nvSpPr>
          <p:cNvPr id="23554" name="Content Placeholder 2"/>
          <p:cNvSpPr>
            <a:spLocks noGrp="1"/>
          </p:cNvSpPr>
          <p:nvPr>
            <p:ph idx="1"/>
          </p:nvPr>
        </p:nvSpPr>
        <p:spPr/>
        <p:txBody>
          <a:bodyPr/>
          <a:lstStyle/>
          <a:p>
            <a:pPr>
              <a:buFont typeface="Arial" charset="0"/>
              <a:buNone/>
            </a:pPr>
            <a:r>
              <a:rPr lang="en-US" smtClean="0"/>
              <a:t>Agencies Continuing - 		14</a:t>
            </a:r>
          </a:p>
          <a:p>
            <a:pPr>
              <a:buFont typeface="Arial" charset="0"/>
              <a:buNone/>
            </a:pPr>
            <a:r>
              <a:rPr lang="en-US" smtClean="0"/>
              <a:t>Agencies began May 2010- 	   	   7</a:t>
            </a:r>
          </a:p>
          <a:p>
            <a:pPr>
              <a:buFont typeface="Arial" charset="0"/>
              <a:buNone/>
            </a:pPr>
            <a:r>
              <a:rPr lang="en-US" smtClean="0"/>
              <a:t>                                        </a:t>
            </a:r>
          </a:p>
          <a:p>
            <a:pPr>
              <a:buFont typeface="Arial" charset="0"/>
              <a:buNone/>
            </a:pPr>
            <a:r>
              <a:rPr lang="en-US" smtClean="0"/>
              <a:t>Applications to start Oct., 2010-    21</a:t>
            </a:r>
          </a:p>
          <a:p>
            <a:pPr>
              <a:buFont typeface="Arial" charset="0"/>
              <a:buNone/>
            </a:pPr>
            <a:r>
              <a:rPr lang="en-US" smtClean="0"/>
              <a:t>Applications to start Spring, 2011-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457200" y="304800"/>
            <a:ext cx="8229600" cy="1143000"/>
          </a:xfrm>
        </p:spPr>
        <p:txBody>
          <a:bodyPr/>
          <a:lstStyle/>
          <a:p>
            <a:pPr eaLnBrk="1" hangingPunct="1"/>
            <a:r>
              <a:rPr lang="en-US" b="1" smtClean="0"/>
              <a:t>                   Overview</a:t>
            </a:r>
          </a:p>
        </p:txBody>
      </p:sp>
      <p:sp>
        <p:nvSpPr>
          <p:cNvPr id="24578" name="Content Placeholder 2"/>
          <p:cNvSpPr>
            <a:spLocks noGrp="1"/>
          </p:cNvSpPr>
          <p:nvPr>
            <p:ph idx="1"/>
          </p:nvPr>
        </p:nvSpPr>
        <p:spPr/>
        <p:txBody>
          <a:bodyPr/>
          <a:lstStyle/>
          <a:p>
            <a:pPr eaLnBrk="1" hangingPunct="1">
              <a:buFont typeface="Arial" charset="0"/>
              <a:buNone/>
            </a:pPr>
            <a:r>
              <a:rPr lang="en-US" sz="2800" smtClean="0"/>
              <a:t>USDA’s Purpose for the Peer Counselor Program:</a:t>
            </a:r>
          </a:p>
          <a:p>
            <a:pPr eaLnBrk="1" hangingPunct="1"/>
            <a:r>
              <a:rPr lang="en-US" sz="2800" smtClean="0"/>
              <a:t>Responds to the need for a comprehensive peer counseling program </a:t>
            </a:r>
          </a:p>
          <a:p>
            <a:pPr eaLnBrk="1" hangingPunct="1"/>
            <a:r>
              <a:rPr lang="en-US" sz="2800" smtClean="0"/>
              <a:t>Builds upon the </a:t>
            </a:r>
            <a:r>
              <a:rPr lang="en-US" sz="2800" i="1" smtClean="0"/>
              <a:t>Loving Support Makes Breastfeeding Work </a:t>
            </a:r>
            <a:r>
              <a:rPr lang="en-US" sz="2800" smtClean="0"/>
              <a:t>campaign</a:t>
            </a:r>
          </a:p>
          <a:p>
            <a:pPr eaLnBrk="1" hangingPunct="1"/>
            <a:r>
              <a:rPr lang="en-US" sz="2800" smtClean="0"/>
              <a:t>Enhances WIC’s current breastfeeding management and counseling efforts</a:t>
            </a:r>
          </a:p>
          <a:p>
            <a:pPr eaLnBrk="1" hangingPunct="1">
              <a:buFont typeface="Arial" charset="0"/>
              <a:buNone/>
            </a:pPr>
            <a:endParaRPr lang="en-US" sz="2800" smtClean="0"/>
          </a:p>
        </p:txBody>
      </p:sp>
      <p:sp>
        <p:nvSpPr>
          <p:cNvPr id="24579" name="AutoShape 4" descr="Z"/>
          <p:cNvSpPr>
            <a:spLocks noChangeAspect="1" noChangeArrowheads="1"/>
          </p:cNvSpPr>
          <p:nvPr/>
        </p:nvSpPr>
        <p:spPr bwMode="auto">
          <a:xfrm>
            <a:off x="155575" y="46038"/>
            <a:ext cx="1990725" cy="485775"/>
          </a:xfrm>
          <a:prstGeom prst="rect">
            <a:avLst/>
          </a:prstGeom>
          <a:noFill/>
          <a:ln w="9525">
            <a:noFill/>
            <a:miter lim="800000"/>
            <a:headEnd/>
            <a:tailEnd/>
          </a:ln>
        </p:spPr>
        <p:txBody>
          <a:bodyPr/>
          <a:lstStyle/>
          <a:p>
            <a:endParaRPr lang="en-US"/>
          </a:p>
        </p:txBody>
      </p:sp>
      <p:sp>
        <p:nvSpPr>
          <p:cNvPr id="24580" name="AutoShape 6" descr="Z"/>
          <p:cNvSpPr>
            <a:spLocks noChangeAspect="1" noChangeArrowheads="1"/>
          </p:cNvSpPr>
          <p:nvPr/>
        </p:nvSpPr>
        <p:spPr bwMode="auto">
          <a:xfrm>
            <a:off x="155575" y="46038"/>
            <a:ext cx="1990725" cy="485775"/>
          </a:xfrm>
          <a:prstGeom prst="rect">
            <a:avLst/>
          </a:prstGeom>
          <a:noFill/>
          <a:ln w="9525">
            <a:noFill/>
            <a:miter lim="800000"/>
            <a:headEnd/>
            <a:tailEnd/>
          </a:ln>
        </p:spPr>
        <p:txBody>
          <a:bodyPr/>
          <a:lstStyle/>
          <a:p>
            <a:endParaRPr lang="en-US"/>
          </a:p>
        </p:txBody>
      </p:sp>
      <p:pic>
        <p:nvPicPr>
          <p:cNvPr id="24581" name="Picture 8" descr="LovingSupport"/>
          <p:cNvPicPr>
            <a:picLocks noChangeAspect="1" noChangeArrowheads="1"/>
          </p:cNvPicPr>
          <p:nvPr/>
        </p:nvPicPr>
        <p:blipFill>
          <a:blip r:embed="rId3"/>
          <a:srcRect/>
          <a:stretch>
            <a:fillRect/>
          </a:stretch>
        </p:blipFill>
        <p:spPr bwMode="auto">
          <a:xfrm>
            <a:off x="838200" y="381000"/>
            <a:ext cx="3657600" cy="882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b="1" smtClean="0"/>
              <a:t>Why Peer Counseling Works</a:t>
            </a:r>
          </a:p>
        </p:txBody>
      </p:sp>
      <p:sp>
        <p:nvSpPr>
          <p:cNvPr id="26626" name="Content Placeholder 2"/>
          <p:cNvSpPr>
            <a:spLocks noGrp="1"/>
          </p:cNvSpPr>
          <p:nvPr>
            <p:ph idx="1"/>
          </p:nvPr>
        </p:nvSpPr>
        <p:spPr/>
        <p:txBody>
          <a:bodyPr/>
          <a:lstStyle/>
          <a:p>
            <a:pPr eaLnBrk="1" hangingPunct="1"/>
            <a:r>
              <a:rPr lang="en-US" smtClean="0"/>
              <a:t>PCs serve as role models</a:t>
            </a:r>
          </a:p>
          <a:p>
            <a:pPr eaLnBrk="1" hangingPunct="1"/>
            <a:r>
              <a:rPr lang="en-US" smtClean="0"/>
              <a:t>Provide women confidence in their ability</a:t>
            </a:r>
          </a:p>
          <a:p>
            <a:pPr eaLnBrk="1" hangingPunct="1"/>
            <a:r>
              <a:rPr lang="en-US" smtClean="0"/>
              <a:t>Shared backgrounds</a:t>
            </a:r>
          </a:p>
          <a:p>
            <a:pPr eaLnBrk="1" hangingPunct="1"/>
            <a:endParaRPr lang="en-US" smtClean="0"/>
          </a:p>
          <a:p>
            <a:pPr eaLnBrk="1" hangingPunct="1">
              <a:buFont typeface="Arial" charset="0"/>
              <a:buNone/>
            </a:pPr>
            <a:endParaRPr lang="en-US" smtClean="0"/>
          </a:p>
        </p:txBody>
      </p:sp>
      <p:pic>
        <p:nvPicPr>
          <p:cNvPr id="26627" name="Picture 4" descr="ANd9GcRO-8wgpAvTlHCZ3A9Q4Lllg_L7NYtAFO4-1zkAukVlOIQwgaU&amp;t=1&amp;usg=__RpyBItd_-DgNwoFBOg58NATvIFI="/>
          <p:cNvPicPr>
            <a:picLocks noChangeAspect="1" noChangeArrowheads="1"/>
          </p:cNvPicPr>
          <p:nvPr/>
        </p:nvPicPr>
        <p:blipFill>
          <a:blip r:embed="rId3"/>
          <a:srcRect/>
          <a:stretch>
            <a:fillRect/>
          </a:stretch>
        </p:blipFill>
        <p:spPr bwMode="auto">
          <a:xfrm>
            <a:off x="4876800" y="3505200"/>
            <a:ext cx="2438400" cy="18288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b="1" smtClean="0"/>
              <a:t>FNS “Loving Support” Model Requirements</a:t>
            </a:r>
          </a:p>
        </p:txBody>
      </p:sp>
      <p:sp>
        <p:nvSpPr>
          <p:cNvPr id="28674" name="Content Placeholder 2"/>
          <p:cNvSpPr>
            <a:spLocks noGrp="1"/>
          </p:cNvSpPr>
          <p:nvPr>
            <p:ph idx="1"/>
          </p:nvPr>
        </p:nvSpPr>
        <p:spPr/>
        <p:txBody>
          <a:bodyPr/>
          <a:lstStyle/>
          <a:p>
            <a:pPr eaLnBrk="1" hangingPunct="1"/>
            <a:endParaRPr lang="en-US" smtClean="0"/>
          </a:p>
          <a:p>
            <a:pPr eaLnBrk="1" hangingPunct="1"/>
            <a:r>
              <a:rPr lang="en-US" smtClean="0"/>
              <a:t>Adequate Program Support from State and Local Management </a:t>
            </a:r>
          </a:p>
          <a:p>
            <a:pPr eaLnBrk="1" hangingPunct="1"/>
            <a:r>
              <a:rPr lang="en-US" smtClean="0"/>
              <a:t> Adequate Program Support of Peer Counselors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 </a:t>
            </a:r>
            <a:r>
              <a:rPr lang="en-US" sz="4900" b="1" dirty="0" smtClean="0"/>
              <a:t>Characteristics of Successful </a:t>
            </a:r>
            <a:br>
              <a:rPr lang="en-US" sz="4900" b="1" dirty="0" smtClean="0"/>
            </a:br>
            <a:r>
              <a:rPr lang="en-US" sz="4900" b="1" dirty="0" smtClean="0"/>
              <a:t>BPC Programs in CA</a:t>
            </a:r>
            <a:endParaRPr lang="en-US" sz="4900" b="1" dirty="0"/>
          </a:p>
        </p:txBody>
      </p:sp>
      <p:sp>
        <p:nvSpPr>
          <p:cNvPr id="29698" name="Content Placeholder 2"/>
          <p:cNvSpPr>
            <a:spLocks noGrp="1"/>
          </p:cNvSpPr>
          <p:nvPr>
            <p:ph idx="1"/>
          </p:nvPr>
        </p:nvSpPr>
        <p:spPr>
          <a:xfrm>
            <a:off x="457200" y="2057400"/>
            <a:ext cx="8229600" cy="4068763"/>
          </a:xfrm>
        </p:spPr>
        <p:txBody>
          <a:bodyPr/>
          <a:lstStyle/>
          <a:p>
            <a:pPr eaLnBrk="1" hangingPunct="1"/>
            <a:r>
              <a:rPr lang="en-US" smtClean="0"/>
              <a:t>Integrate PCs as part of WIC staff.</a:t>
            </a:r>
          </a:p>
          <a:p>
            <a:pPr eaLnBrk="1" hangingPunct="1"/>
            <a:r>
              <a:rPr lang="en-US" smtClean="0"/>
              <a:t>Emphasize importance of BPC Program to all WIC staff.</a:t>
            </a:r>
          </a:p>
        </p:txBody>
      </p:sp>
      <p:pic>
        <p:nvPicPr>
          <p:cNvPr id="29699" name="Picture 4" descr="BFContact"/>
          <p:cNvPicPr>
            <a:picLocks noChangeAspect="1" noChangeArrowheads="1"/>
          </p:cNvPicPr>
          <p:nvPr/>
        </p:nvPicPr>
        <p:blipFill>
          <a:blip r:embed="rId3"/>
          <a:srcRect/>
          <a:stretch>
            <a:fillRect/>
          </a:stretch>
        </p:blipFill>
        <p:spPr bwMode="auto">
          <a:xfrm>
            <a:off x="5486400" y="3810000"/>
            <a:ext cx="1676400" cy="1646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sz="4000" b="1" smtClean="0"/>
              <a:t>Why Peer Counseling Programs Fail </a:t>
            </a:r>
          </a:p>
        </p:txBody>
      </p:sp>
      <p:sp>
        <p:nvSpPr>
          <p:cNvPr id="31746" name="Content Placeholder 2"/>
          <p:cNvSpPr>
            <a:spLocks noGrp="1"/>
          </p:cNvSpPr>
          <p:nvPr>
            <p:ph idx="1"/>
          </p:nvPr>
        </p:nvSpPr>
        <p:spPr/>
        <p:txBody>
          <a:bodyPr/>
          <a:lstStyle/>
          <a:p>
            <a:pPr eaLnBrk="1" hangingPunct="1"/>
            <a:r>
              <a:rPr lang="en-US" sz="2800" smtClean="0"/>
              <a:t>Absence of defined program goals and objectives;</a:t>
            </a:r>
          </a:p>
          <a:p>
            <a:pPr eaLnBrk="1" hangingPunct="1"/>
            <a:r>
              <a:rPr lang="en-US" sz="2800" smtClean="0"/>
              <a:t>Discrepancy between the program’s goal and design;</a:t>
            </a:r>
          </a:p>
          <a:p>
            <a:pPr eaLnBrk="1" hangingPunct="1"/>
            <a:r>
              <a:rPr lang="en-US" sz="2800" smtClean="0"/>
              <a:t>Lack of continuity among personnel and funding;</a:t>
            </a:r>
          </a:p>
          <a:p>
            <a:pPr eaLnBrk="1" hangingPunct="1"/>
            <a:r>
              <a:rPr lang="en-US" sz="2800" smtClean="0"/>
              <a:t>Insufficient training and support for staff;</a:t>
            </a:r>
          </a:p>
          <a:p>
            <a:pPr eaLnBrk="1" hangingPunct="1"/>
            <a:r>
              <a:rPr lang="en-US" sz="2800" smtClean="0"/>
              <a:t>Lack of set job responsibilities and expectations for staff; and</a:t>
            </a:r>
          </a:p>
          <a:p>
            <a:pPr eaLnBrk="1" hangingPunct="1"/>
            <a:r>
              <a:rPr lang="en-US" sz="2800" smtClean="0"/>
              <a:t>Failure to establish external support. </a:t>
            </a:r>
          </a:p>
          <a:p>
            <a:pPr eaLnBrk="1" hangingPunct="1"/>
            <a:endParaRPr lang="en-US" sz="2800" smtClean="0"/>
          </a:p>
          <a:p>
            <a:pPr eaLnBrk="1" hangingPunct="1"/>
            <a:endParaRPr lang="en-US" sz="2800" smtClean="0"/>
          </a:p>
          <a:p>
            <a:pPr eaLnBrk="1" hangingPunct="1">
              <a:buFont typeface="Arial" charset="0"/>
              <a:buNone/>
            </a:pPr>
            <a:endParaRPr lang="en-US" sz="3000" smtClean="0"/>
          </a:p>
        </p:txBody>
      </p:sp>
      <p:pic>
        <p:nvPicPr>
          <p:cNvPr id="31747" name="Picture 4" descr="failure-success"/>
          <p:cNvPicPr>
            <a:picLocks noChangeAspect="1" noChangeArrowheads="1"/>
          </p:cNvPicPr>
          <p:nvPr/>
        </p:nvPicPr>
        <p:blipFill>
          <a:blip r:embed="rId3"/>
          <a:srcRect/>
          <a:stretch>
            <a:fillRect/>
          </a:stretch>
        </p:blipFill>
        <p:spPr bwMode="auto">
          <a:xfrm>
            <a:off x="6553200" y="4191000"/>
            <a:ext cx="1676400" cy="12573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BPC Program Policies and Procedures</a:t>
            </a:r>
            <a:endParaRPr lang="en-US" b="1" dirty="0"/>
          </a:p>
        </p:txBody>
      </p:sp>
      <p:sp>
        <p:nvSpPr>
          <p:cNvPr id="33794" name="Content Placeholder 2"/>
          <p:cNvSpPr>
            <a:spLocks noGrp="1"/>
          </p:cNvSpPr>
          <p:nvPr>
            <p:ph idx="1"/>
          </p:nvPr>
        </p:nvSpPr>
        <p:spPr>
          <a:xfrm>
            <a:off x="3733800" y="1447800"/>
            <a:ext cx="5181600" cy="4525963"/>
          </a:xfrm>
        </p:spPr>
        <p:txBody>
          <a:bodyPr/>
          <a:lstStyle/>
          <a:p>
            <a:pPr eaLnBrk="1" hangingPunct="1"/>
            <a:r>
              <a:rPr lang="en-US" smtClean="0"/>
              <a:t>Based on WPM 630-10</a:t>
            </a:r>
          </a:p>
          <a:p>
            <a:pPr eaLnBrk="1" hangingPunct="1"/>
            <a:r>
              <a:rPr lang="en-US" smtClean="0"/>
              <a:t>LAs establish policies and procedures </a:t>
            </a:r>
          </a:p>
          <a:p>
            <a:pPr lvl="1" eaLnBrk="1" hangingPunct="1"/>
            <a:r>
              <a:rPr lang="en-US" smtClean="0"/>
              <a:t>Job descriptions, career paths, documentation, monitoring performance, referrals</a:t>
            </a:r>
          </a:p>
          <a:p>
            <a:pPr eaLnBrk="1" hangingPunct="1">
              <a:buFont typeface="Arial" charset="0"/>
              <a:buNone/>
            </a:pPr>
            <a:endParaRPr lang="en-US" smtClean="0"/>
          </a:p>
        </p:txBody>
      </p:sp>
      <p:pic>
        <p:nvPicPr>
          <p:cNvPr id="33795" name="Picture 4" descr="Redhead"/>
          <p:cNvPicPr>
            <a:picLocks noChangeAspect="1" noChangeArrowheads="1"/>
          </p:cNvPicPr>
          <p:nvPr/>
        </p:nvPicPr>
        <p:blipFill>
          <a:blip r:embed="rId3"/>
          <a:srcRect/>
          <a:stretch>
            <a:fillRect/>
          </a:stretch>
        </p:blipFill>
        <p:spPr bwMode="auto">
          <a:xfrm>
            <a:off x="533400" y="3048000"/>
            <a:ext cx="3352800" cy="262413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b="1" smtClean="0"/>
              <a:t>WPM 630-10</a:t>
            </a:r>
          </a:p>
        </p:txBody>
      </p:sp>
      <p:sp>
        <p:nvSpPr>
          <p:cNvPr id="35842" name="Content Placeholder 2"/>
          <p:cNvSpPr>
            <a:spLocks noGrp="1"/>
          </p:cNvSpPr>
          <p:nvPr>
            <p:ph idx="1"/>
          </p:nvPr>
        </p:nvSpPr>
        <p:spPr/>
        <p:txBody>
          <a:bodyPr/>
          <a:lstStyle/>
          <a:p>
            <a:pPr eaLnBrk="1" hangingPunct="1">
              <a:buFont typeface="Arial" charset="0"/>
              <a:buNone/>
            </a:pPr>
            <a:endParaRPr lang="en-US" smtClean="0"/>
          </a:p>
          <a:p>
            <a:pPr eaLnBrk="1" hangingPunct="1"/>
            <a:endParaRPr lang="en-US" smtClean="0"/>
          </a:p>
          <a:p>
            <a:pPr eaLnBrk="1" hangingPunct="1"/>
            <a:r>
              <a:rPr lang="en-US" smtClean="0"/>
              <a:t>Revisions in progress</a:t>
            </a:r>
          </a:p>
          <a:p>
            <a:pPr eaLnBrk="1" hangingPunct="1"/>
            <a:r>
              <a:rPr lang="en-US" smtClean="0"/>
              <a:t>Use current draft</a:t>
            </a:r>
          </a:p>
        </p:txBody>
      </p:sp>
      <p:pic>
        <p:nvPicPr>
          <p:cNvPr id="35843" name="Picture 4" descr="breast-feeding"/>
          <p:cNvPicPr>
            <a:picLocks noChangeAspect="1" noChangeArrowheads="1"/>
          </p:cNvPicPr>
          <p:nvPr/>
        </p:nvPicPr>
        <p:blipFill>
          <a:blip r:embed="rId3"/>
          <a:srcRect/>
          <a:stretch>
            <a:fillRect/>
          </a:stretch>
        </p:blipFill>
        <p:spPr bwMode="auto">
          <a:xfrm>
            <a:off x="5257800" y="1371600"/>
            <a:ext cx="2743200" cy="41148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en-US" b="1" dirty="0" smtClean="0"/>
              <a:t>Changes to Breastfeeding Peer Counseling Program Policy </a:t>
            </a:r>
            <a:r>
              <a:rPr lang="en-US" dirty="0" smtClean="0"/>
              <a:t/>
            </a:r>
            <a:br>
              <a:rPr lang="en-US" dirty="0" smtClean="0"/>
            </a:br>
            <a:endParaRPr lang="en-US" dirty="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smtClean="0"/>
              <a:t>(WIC 630-10) </a:t>
            </a:r>
            <a:endParaRPr lang="en-US" dirty="0"/>
          </a:p>
        </p:txBody>
      </p:sp>
      <p:pic>
        <p:nvPicPr>
          <p:cNvPr id="37891" name="Picture 4" descr="ribbonback"/>
          <p:cNvPicPr>
            <a:picLocks noChangeAspect="1" noChangeArrowheads="1"/>
          </p:cNvPicPr>
          <p:nvPr/>
        </p:nvPicPr>
        <p:blipFill>
          <a:blip r:embed="rId3"/>
          <a:srcRect/>
          <a:stretch>
            <a:fillRect/>
          </a:stretch>
        </p:blipFill>
        <p:spPr bwMode="auto">
          <a:xfrm>
            <a:off x="1219200" y="3733800"/>
            <a:ext cx="1028700" cy="10287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eaLnBrk="1" hangingPunct="1"/>
            <a:r>
              <a:rPr lang="en-US" sz="4000" b="1" smtClean="0"/>
              <a:t>Overview </a:t>
            </a:r>
          </a:p>
        </p:txBody>
      </p:sp>
      <p:sp>
        <p:nvSpPr>
          <p:cNvPr id="39938" name="Content Placeholder 2"/>
          <p:cNvSpPr>
            <a:spLocks noGrp="1"/>
          </p:cNvSpPr>
          <p:nvPr>
            <p:ph idx="1"/>
          </p:nvPr>
        </p:nvSpPr>
        <p:spPr/>
        <p:txBody>
          <a:bodyPr/>
          <a:lstStyle/>
          <a:p>
            <a:pPr eaLnBrk="1" hangingPunct="1"/>
            <a:r>
              <a:rPr lang="en-US" smtClean="0"/>
              <a:t>Incorporated PC Workgroup comments</a:t>
            </a:r>
          </a:p>
          <a:p>
            <a:pPr eaLnBrk="1" hangingPunct="1"/>
            <a:r>
              <a:rPr lang="en-US" smtClean="0"/>
              <a:t>Added subheadings</a:t>
            </a:r>
          </a:p>
          <a:p>
            <a:pPr eaLnBrk="1" hangingPunct="1"/>
            <a:r>
              <a:rPr lang="en-US" smtClean="0"/>
              <a:t>Changed the order</a:t>
            </a:r>
          </a:p>
        </p:txBody>
      </p:sp>
      <p:sp>
        <p:nvSpPr>
          <p:cNvPr id="39939" name="AutoShape 4" descr="Z"/>
          <p:cNvSpPr>
            <a:spLocks noChangeAspect="1" noChangeArrowheads="1"/>
          </p:cNvSpPr>
          <p:nvPr/>
        </p:nvSpPr>
        <p:spPr bwMode="auto">
          <a:xfrm>
            <a:off x="155575" y="46038"/>
            <a:ext cx="2743200" cy="1666875"/>
          </a:xfrm>
          <a:prstGeom prst="rect">
            <a:avLst/>
          </a:prstGeom>
          <a:noFill/>
          <a:ln w="9525">
            <a:noFill/>
            <a:miter lim="800000"/>
            <a:headEnd/>
            <a:tailEnd/>
          </a:ln>
        </p:spPr>
        <p:txBody>
          <a:bodyPr/>
          <a:lstStyle/>
          <a:p>
            <a:endParaRPr lang="en-US"/>
          </a:p>
        </p:txBody>
      </p:sp>
      <p:sp>
        <p:nvSpPr>
          <p:cNvPr id="39940" name="AutoShape 6" descr="Z"/>
          <p:cNvSpPr>
            <a:spLocks noChangeAspect="1" noChangeArrowheads="1"/>
          </p:cNvSpPr>
          <p:nvPr/>
        </p:nvSpPr>
        <p:spPr bwMode="auto">
          <a:xfrm>
            <a:off x="155575" y="46038"/>
            <a:ext cx="2743200" cy="1666875"/>
          </a:xfrm>
          <a:prstGeom prst="rect">
            <a:avLst/>
          </a:prstGeom>
          <a:noFill/>
          <a:ln w="9525">
            <a:noFill/>
            <a:miter lim="800000"/>
            <a:headEnd/>
            <a:tailEnd/>
          </a:ln>
        </p:spPr>
        <p:txBody>
          <a:bodyPr/>
          <a:lstStyle/>
          <a:p>
            <a:endParaRPr lang="en-US"/>
          </a:p>
        </p:txBody>
      </p:sp>
      <p:sp>
        <p:nvSpPr>
          <p:cNvPr id="39941" name="AutoShape 8" descr="Z"/>
          <p:cNvSpPr>
            <a:spLocks noChangeAspect="1" noChangeArrowheads="1"/>
          </p:cNvSpPr>
          <p:nvPr/>
        </p:nvSpPr>
        <p:spPr bwMode="auto">
          <a:xfrm>
            <a:off x="155575" y="46038"/>
            <a:ext cx="2743200" cy="1666875"/>
          </a:xfrm>
          <a:prstGeom prst="rect">
            <a:avLst/>
          </a:prstGeom>
          <a:noFill/>
          <a:ln w="9525">
            <a:noFill/>
            <a:miter lim="800000"/>
            <a:headEnd/>
            <a:tailEnd/>
          </a:ln>
        </p:spPr>
        <p:txBody>
          <a:bodyPr/>
          <a:lstStyle/>
          <a:p>
            <a:endParaRPr lang="en-US"/>
          </a:p>
        </p:txBody>
      </p:sp>
      <p:sp>
        <p:nvSpPr>
          <p:cNvPr id="39942" name="AutoShape 10" descr="Z"/>
          <p:cNvSpPr>
            <a:spLocks noChangeAspect="1" noChangeArrowheads="1"/>
          </p:cNvSpPr>
          <p:nvPr/>
        </p:nvSpPr>
        <p:spPr bwMode="auto">
          <a:xfrm>
            <a:off x="155575" y="46038"/>
            <a:ext cx="2743200" cy="1666875"/>
          </a:xfrm>
          <a:prstGeom prst="rect">
            <a:avLst/>
          </a:prstGeom>
          <a:noFill/>
          <a:ln w="9525">
            <a:noFill/>
            <a:miter lim="800000"/>
            <a:headEnd/>
            <a:tailEnd/>
          </a:ln>
        </p:spPr>
        <p:txBody>
          <a:bodyPr/>
          <a:lstStyle/>
          <a:p>
            <a:endParaRPr lang="en-US"/>
          </a:p>
        </p:txBody>
      </p:sp>
      <p:sp>
        <p:nvSpPr>
          <p:cNvPr id="39943" name="AutoShape 12" descr="Z"/>
          <p:cNvSpPr>
            <a:spLocks noChangeAspect="1" noChangeArrowheads="1"/>
          </p:cNvSpPr>
          <p:nvPr/>
        </p:nvSpPr>
        <p:spPr bwMode="auto">
          <a:xfrm>
            <a:off x="155575" y="46038"/>
            <a:ext cx="2743200" cy="1666875"/>
          </a:xfrm>
          <a:prstGeom prst="rect">
            <a:avLst/>
          </a:prstGeom>
          <a:noFill/>
          <a:ln w="9525">
            <a:noFill/>
            <a:miter lim="800000"/>
            <a:headEnd/>
            <a:tailEnd/>
          </a:ln>
        </p:spPr>
        <p:txBody>
          <a:bodyPr/>
          <a:lstStyle/>
          <a:p>
            <a:endParaRPr lang="en-US"/>
          </a:p>
        </p:txBody>
      </p:sp>
      <p:sp>
        <p:nvSpPr>
          <p:cNvPr id="39944" name="AutoShape 14" descr="Z"/>
          <p:cNvSpPr>
            <a:spLocks noChangeAspect="1" noChangeArrowheads="1"/>
          </p:cNvSpPr>
          <p:nvPr/>
        </p:nvSpPr>
        <p:spPr bwMode="auto">
          <a:xfrm>
            <a:off x="155575" y="46038"/>
            <a:ext cx="2743200" cy="1666875"/>
          </a:xfrm>
          <a:prstGeom prst="rect">
            <a:avLst/>
          </a:prstGeom>
          <a:noFill/>
          <a:ln w="9525">
            <a:noFill/>
            <a:miter lim="800000"/>
            <a:headEnd/>
            <a:tailEnd/>
          </a:ln>
        </p:spPr>
        <p:txBody>
          <a:bodyPr/>
          <a:lstStyle/>
          <a:p>
            <a:endParaRPr lang="en-US"/>
          </a:p>
        </p:txBody>
      </p:sp>
      <p:sp>
        <p:nvSpPr>
          <p:cNvPr id="39945" name="AutoShape 16" descr="Z"/>
          <p:cNvSpPr>
            <a:spLocks noChangeAspect="1" noChangeArrowheads="1"/>
          </p:cNvSpPr>
          <p:nvPr/>
        </p:nvSpPr>
        <p:spPr bwMode="auto">
          <a:xfrm>
            <a:off x="155575" y="46038"/>
            <a:ext cx="2743200" cy="1666875"/>
          </a:xfrm>
          <a:prstGeom prst="rect">
            <a:avLst/>
          </a:prstGeom>
          <a:noFill/>
          <a:ln w="9525">
            <a:noFill/>
            <a:miter lim="800000"/>
            <a:headEnd/>
            <a:tailEnd/>
          </a:ln>
        </p:spPr>
        <p:txBody>
          <a:bodyPr/>
          <a:lstStyle/>
          <a:p>
            <a:endParaRPr lang="en-US"/>
          </a:p>
        </p:txBody>
      </p:sp>
      <p:pic>
        <p:nvPicPr>
          <p:cNvPr id="39946" name="Picture 18" descr="breastfriendly"/>
          <p:cNvPicPr>
            <a:picLocks noChangeAspect="1" noChangeArrowheads="1"/>
          </p:cNvPicPr>
          <p:nvPr/>
        </p:nvPicPr>
        <p:blipFill>
          <a:blip r:embed="rId3"/>
          <a:srcRect/>
          <a:stretch>
            <a:fillRect/>
          </a:stretch>
        </p:blipFill>
        <p:spPr bwMode="auto">
          <a:xfrm>
            <a:off x="4724400" y="2514600"/>
            <a:ext cx="2667000" cy="27051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b="1" smtClean="0"/>
              <a:t>Added</a:t>
            </a:r>
          </a:p>
        </p:txBody>
      </p:sp>
      <p:sp>
        <p:nvSpPr>
          <p:cNvPr id="41986" name="Content Placeholder 2"/>
          <p:cNvSpPr>
            <a:spLocks noGrp="1"/>
          </p:cNvSpPr>
          <p:nvPr>
            <p:ph idx="1"/>
          </p:nvPr>
        </p:nvSpPr>
        <p:spPr/>
        <p:txBody>
          <a:bodyPr/>
          <a:lstStyle/>
          <a:p>
            <a:pPr eaLnBrk="1" hangingPunct="1"/>
            <a:r>
              <a:rPr lang="en-US" smtClean="0"/>
              <a:t>Community Assessment</a:t>
            </a:r>
          </a:p>
        </p:txBody>
      </p:sp>
      <p:pic>
        <p:nvPicPr>
          <p:cNvPr id="41987" name="Picture 4" descr="breastfeed"/>
          <p:cNvPicPr>
            <a:picLocks noChangeAspect="1" noChangeArrowheads="1"/>
          </p:cNvPicPr>
          <p:nvPr/>
        </p:nvPicPr>
        <p:blipFill>
          <a:blip r:embed="rId3"/>
          <a:srcRect/>
          <a:stretch>
            <a:fillRect/>
          </a:stretch>
        </p:blipFill>
        <p:spPr bwMode="auto">
          <a:xfrm>
            <a:off x="1371600" y="2362200"/>
            <a:ext cx="6019800" cy="35988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533400" y="228600"/>
            <a:ext cx="8229600" cy="1143000"/>
          </a:xfrm>
        </p:spPr>
        <p:txBody>
          <a:bodyPr/>
          <a:lstStyle/>
          <a:p>
            <a:pPr eaLnBrk="1" hangingPunct="1"/>
            <a:r>
              <a:rPr lang="en-US" b="1" smtClean="0"/>
              <a:t>Allowable Expenses</a:t>
            </a:r>
          </a:p>
        </p:txBody>
      </p:sp>
      <p:sp>
        <p:nvSpPr>
          <p:cNvPr id="44034" name="Content Placeholder 2"/>
          <p:cNvSpPr>
            <a:spLocks noGrp="1"/>
          </p:cNvSpPr>
          <p:nvPr>
            <p:ph idx="1"/>
          </p:nvPr>
        </p:nvSpPr>
        <p:spPr>
          <a:xfrm>
            <a:off x="457200" y="2438400"/>
            <a:ext cx="8229600" cy="3657600"/>
          </a:xfrm>
        </p:spPr>
        <p:txBody>
          <a:bodyPr/>
          <a:lstStyle/>
          <a:p>
            <a:pPr eaLnBrk="1" hangingPunct="1"/>
            <a:r>
              <a:rPr lang="en-US" smtClean="0"/>
              <a:t>Policy 630-10 </a:t>
            </a:r>
          </a:p>
          <a:p>
            <a:pPr eaLnBrk="1" hangingPunct="1"/>
            <a:r>
              <a:rPr lang="en-US" smtClean="0"/>
              <a:t>Administrative Manual Appendix </a:t>
            </a:r>
          </a:p>
          <a:p>
            <a:pPr eaLnBrk="1" hangingPunct="1">
              <a:buFont typeface="Arial" charset="0"/>
              <a:buNone/>
            </a:pPr>
            <a:r>
              <a:rPr lang="en-US" smtClean="0"/>
              <a:t>	“Allowable Costs for Peer Counseling Funds”</a:t>
            </a:r>
          </a:p>
          <a:p>
            <a:pPr eaLnBrk="1" hangingPunct="1">
              <a:buFont typeface="Arial" charset="0"/>
              <a:buNone/>
            </a:pPr>
            <a:endParaRPr lang="en-US" smtClean="0"/>
          </a:p>
          <a:p>
            <a:pPr eaLnBrk="1" hangingPunct="1">
              <a:buFont typeface="Arial" charset="0"/>
              <a:buNone/>
            </a:pPr>
            <a:endParaRPr lang="en-US" sz="2000" smtClean="0"/>
          </a:p>
        </p:txBody>
      </p:sp>
      <p:pic>
        <p:nvPicPr>
          <p:cNvPr id="44035" name="Picture 4" descr="checkbook"/>
          <p:cNvPicPr>
            <a:picLocks noChangeAspect="1" noChangeArrowheads="1"/>
          </p:cNvPicPr>
          <p:nvPr/>
        </p:nvPicPr>
        <p:blipFill>
          <a:blip r:embed="rId3"/>
          <a:srcRect/>
          <a:stretch>
            <a:fillRect/>
          </a:stretch>
        </p:blipFill>
        <p:spPr bwMode="auto">
          <a:xfrm>
            <a:off x="6858000" y="1143000"/>
            <a:ext cx="1871663" cy="1905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381000" y="533400"/>
            <a:ext cx="8229600" cy="1143000"/>
          </a:xfrm>
        </p:spPr>
        <p:txBody>
          <a:bodyPr/>
          <a:lstStyle/>
          <a:p>
            <a:pPr eaLnBrk="1" hangingPunct="1"/>
            <a:r>
              <a:rPr lang="en-US" b="1" smtClean="0"/>
              <a:t>Not Included</a:t>
            </a:r>
          </a:p>
        </p:txBody>
      </p:sp>
      <p:sp>
        <p:nvSpPr>
          <p:cNvPr id="46082" name="Content Placeholder 2"/>
          <p:cNvSpPr>
            <a:spLocks noGrp="1"/>
          </p:cNvSpPr>
          <p:nvPr>
            <p:ph idx="1"/>
          </p:nvPr>
        </p:nvSpPr>
        <p:spPr>
          <a:xfrm>
            <a:off x="609600" y="2590800"/>
            <a:ext cx="8229600" cy="3733800"/>
          </a:xfrm>
        </p:spPr>
        <p:txBody>
          <a:bodyPr/>
          <a:lstStyle/>
          <a:p>
            <a:pPr eaLnBrk="1" hangingPunct="1"/>
            <a:r>
              <a:rPr lang="en-US" sz="2800" smtClean="0"/>
              <a:t>PC should have breastfed a child, “preferably” </a:t>
            </a:r>
          </a:p>
          <a:p>
            <a:pPr eaLnBrk="1" hangingPunct="1"/>
            <a:r>
              <a:rPr lang="en-US" sz="2800" smtClean="0"/>
              <a:t>Agencies wanted to be able purchase the following items</a:t>
            </a:r>
            <a:r>
              <a:rPr lang="en-US" smtClean="0"/>
              <a:t>:</a:t>
            </a:r>
          </a:p>
          <a:p>
            <a:pPr lvl="1" eaLnBrk="1" hangingPunct="1"/>
            <a:r>
              <a:rPr lang="en-US" sz="2600" smtClean="0"/>
              <a:t>Slings for fully BF mothers</a:t>
            </a:r>
          </a:p>
          <a:p>
            <a:pPr lvl="1" eaLnBrk="1" hangingPunct="1"/>
            <a:r>
              <a:rPr lang="en-US" sz="2600" smtClean="0"/>
              <a:t>Office supplies</a:t>
            </a:r>
          </a:p>
          <a:p>
            <a:pPr lvl="1" eaLnBrk="1" hangingPunct="1"/>
            <a:r>
              <a:rPr lang="en-US" sz="2600" smtClean="0"/>
              <a:t>BF Supplies such as nipple shields, breast shields</a:t>
            </a:r>
          </a:p>
          <a:p>
            <a:pPr lvl="1" eaLnBrk="1" hangingPunct="1"/>
            <a:r>
              <a:rPr lang="en-US" sz="2600" smtClean="0"/>
              <a:t>Gift bags after attending BF support group</a:t>
            </a:r>
          </a:p>
          <a:p>
            <a:pPr eaLnBrk="1" hangingPunct="1"/>
            <a:endParaRPr lang="en-US" smtClean="0"/>
          </a:p>
        </p:txBody>
      </p:sp>
      <p:pic>
        <p:nvPicPr>
          <p:cNvPr id="46083" name="Picture 8" descr="nobottle"/>
          <p:cNvPicPr>
            <a:picLocks noChangeAspect="1" noChangeArrowheads="1"/>
          </p:cNvPicPr>
          <p:nvPr/>
        </p:nvPicPr>
        <p:blipFill>
          <a:blip r:embed="rId3"/>
          <a:srcRect/>
          <a:stretch>
            <a:fillRect/>
          </a:stretch>
        </p:blipFill>
        <p:spPr bwMode="auto">
          <a:xfrm>
            <a:off x="762000" y="609600"/>
            <a:ext cx="1752600" cy="1752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b="1" smtClean="0"/>
              <a:t>Administrative Manual</a:t>
            </a:r>
          </a:p>
        </p:txBody>
      </p:sp>
      <p:sp>
        <p:nvSpPr>
          <p:cNvPr id="48130" name="Content Placeholder 2"/>
          <p:cNvSpPr>
            <a:spLocks noGrp="1"/>
          </p:cNvSpPr>
          <p:nvPr>
            <p:ph idx="1"/>
          </p:nvPr>
        </p:nvSpPr>
        <p:spPr/>
        <p:txBody>
          <a:bodyPr/>
          <a:lstStyle/>
          <a:p>
            <a:pPr eaLnBrk="1" hangingPunct="1"/>
            <a:r>
              <a:rPr lang="en-US" smtClean="0"/>
              <a:t>Provides ideas for implementing a BPC program </a:t>
            </a:r>
          </a:p>
          <a:p>
            <a:pPr eaLnBrk="1" hangingPunct="1"/>
            <a:r>
              <a:rPr lang="en-US" smtClean="0"/>
              <a:t>Job aide</a:t>
            </a:r>
          </a:p>
          <a:p>
            <a:pPr eaLnBrk="1" hangingPunct="1"/>
            <a:r>
              <a:rPr lang="en-US" smtClean="0"/>
              <a:t>Incorporates suggestions from current BPC programs</a:t>
            </a:r>
          </a:p>
          <a:p>
            <a:pPr eaLnBrk="1" hangingPunct="1"/>
            <a:r>
              <a:rPr lang="en-US" smtClean="0"/>
              <a:t>Follows policy requirements</a:t>
            </a:r>
          </a:p>
          <a:p>
            <a:pPr eaLnBrk="1" hangingPunct="1"/>
            <a:r>
              <a:rPr lang="en-US" smtClean="0"/>
              <a:t>Includes Level 3 Best Practices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en-US" b="1" smtClean="0"/>
              <a:t>Administrative Manual</a:t>
            </a:r>
          </a:p>
        </p:txBody>
      </p:sp>
      <p:sp>
        <p:nvSpPr>
          <p:cNvPr id="3" name="Content Placeholder 2"/>
          <p:cNvSpPr>
            <a:spLocks noGrp="1"/>
          </p:cNvSpPr>
          <p:nvPr>
            <p:ph idx="1"/>
          </p:nvPr>
        </p:nvSpPr>
        <p:spPr/>
        <p:txBody>
          <a:bodyPr numCol="2" rtlCol="0">
            <a:normAutofit fontScale="85000" lnSpcReduction="20000"/>
          </a:bodyPr>
          <a:lstStyle/>
          <a:p>
            <a:pPr eaLnBrk="1" fontAlgn="auto" hangingPunct="1">
              <a:spcAft>
                <a:spcPts val="0"/>
              </a:spcAft>
              <a:buFont typeface="Arial" pitchFamily="34" charset="0"/>
              <a:buNone/>
              <a:defRPr/>
            </a:pPr>
            <a:r>
              <a:rPr lang="en-US" i="1" dirty="0" smtClean="0"/>
              <a:t>Table of Contents</a:t>
            </a:r>
          </a:p>
          <a:p>
            <a:pPr marL="682625" indent="-682625" eaLnBrk="1" fontAlgn="auto" hangingPunct="1">
              <a:spcAft>
                <a:spcPts val="0"/>
              </a:spcAft>
              <a:buFont typeface="Arial" pitchFamily="34" charset="0"/>
              <a:buNone/>
              <a:defRPr/>
            </a:pPr>
            <a:r>
              <a:rPr lang="en-US" dirty="0" smtClean="0"/>
              <a:t>I.    Introduction</a:t>
            </a:r>
          </a:p>
          <a:p>
            <a:pPr marL="682625" indent="-682625" eaLnBrk="1" fontAlgn="auto" hangingPunct="1">
              <a:spcAft>
                <a:spcPts val="0"/>
              </a:spcAft>
              <a:buFont typeface="Arial" pitchFamily="34" charset="0"/>
              <a:buNone/>
              <a:defRPr/>
            </a:pPr>
            <a:r>
              <a:rPr lang="en-US" dirty="0" smtClean="0"/>
              <a:t>II.   Program Overview</a:t>
            </a:r>
          </a:p>
          <a:p>
            <a:pPr marL="682625" indent="-682625" eaLnBrk="1" fontAlgn="auto" hangingPunct="1">
              <a:spcAft>
                <a:spcPts val="0"/>
              </a:spcAft>
              <a:buFont typeface="Arial" pitchFamily="34" charset="0"/>
              <a:buNone/>
              <a:defRPr/>
            </a:pPr>
            <a:r>
              <a:rPr lang="en-US" dirty="0" smtClean="0"/>
              <a:t>III.  Program Planning </a:t>
            </a:r>
          </a:p>
          <a:p>
            <a:pPr marL="682625" indent="-682625" eaLnBrk="1" fontAlgn="auto" hangingPunct="1">
              <a:spcAft>
                <a:spcPts val="0"/>
              </a:spcAft>
              <a:buFont typeface="Arial" pitchFamily="34" charset="0"/>
              <a:buNone/>
              <a:defRPr/>
            </a:pPr>
            <a:r>
              <a:rPr lang="en-US" dirty="0" smtClean="0"/>
              <a:t>IV.  Budget Development  and Fiscal Management</a:t>
            </a:r>
          </a:p>
          <a:p>
            <a:pPr marL="682625" indent="-682625" eaLnBrk="1" fontAlgn="auto" hangingPunct="1">
              <a:spcAft>
                <a:spcPts val="0"/>
              </a:spcAft>
              <a:buFont typeface="Arial" pitchFamily="34" charset="0"/>
              <a:buNone/>
              <a:defRPr/>
            </a:pPr>
            <a:r>
              <a:rPr lang="en-US" dirty="0" smtClean="0"/>
              <a:t>V.   Program Development</a:t>
            </a:r>
          </a:p>
          <a:p>
            <a:pPr marL="682625" indent="-682625" eaLnBrk="1" fontAlgn="auto" hangingPunct="1">
              <a:spcAft>
                <a:spcPts val="0"/>
              </a:spcAft>
              <a:buFont typeface="Arial" pitchFamily="34" charset="0"/>
              <a:buNone/>
              <a:defRPr/>
            </a:pPr>
            <a:r>
              <a:rPr lang="en-US" dirty="0" smtClean="0"/>
              <a:t>VI.  Positions and  Responsibilities </a:t>
            </a:r>
          </a:p>
          <a:p>
            <a:pPr marL="682625" indent="-682625" eaLnBrk="1" fontAlgn="auto" hangingPunct="1">
              <a:spcAft>
                <a:spcPts val="0"/>
              </a:spcAft>
              <a:buFont typeface="Arial" pitchFamily="34" charset="0"/>
              <a:buNone/>
              <a:defRPr/>
            </a:pPr>
            <a:r>
              <a:rPr lang="en-US" dirty="0" smtClean="0"/>
              <a:t>VII. Recruiting and Hiring</a:t>
            </a:r>
          </a:p>
          <a:p>
            <a:pPr marL="682625" indent="-682625" eaLnBrk="1" fontAlgn="auto" hangingPunct="1">
              <a:spcAft>
                <a:spcPts val="0"/>
              </a:spcAft>
              <a:buFont typeface="Arial" pitchFamily="34" charset="0"/>
              <a:buChar char="•"/>
              <a:defRPr/>
            </a:pPr>
            <a:endParaRPr lang="en-US" dirty="0" smtClean="0"/>
          </a:p>
          <a:p>
            <a:pPr marL="682625" indent="-682625" eaLnBrk="1" fontAlgn="auto" hangingPunct="1">
              <a:spcAft>
                <a:spcPts val="0"/>
              </a:spcAft>
              <a:buFont typeface="Arial" pitchFamily="34" charset="0"/>
              <a:buNone/>
              <a:defRPr/>
            </a:pPr>
            <a:endParaRPr lang="en-US" dirty="0" smtClean="0"/>
          </a:p>
          <a:p>
            <a:pPr marL="682625" indent="-682625" eaLnBrk="1" fontAlgn="auto" hangingPunct="1">
              <a:spcAft>
                <a:spcPts val="0"/>
              </a:spcAft>
              <a:buFont typeface="Arial" pitchFamily="34" charset="0"/>
              <a:buNone/>
              <a:defRPr/>
            </a:pPr>
            <a:r>
              <a:rPr lang="en-US" dirty="0" smtClean="0"/>
              <a:t>VIII.  Program  Implementation</a:t>
            </a:r>
          </a:p>
          <a:p>
            <a:pPr marL="682625" indent="-682625" eaLnBrk="1" fontAlgn="auto" hangingPunct="1">
              <a:spcAft>
                <a:spcPts val="0"/>
              </a:spcAft>
              <a:buFont typeface="Arial" pitchFamily="34" charset="0"/>
              <a:buNone/>
              <a:defRPr/>
            </a:pPr>
            <a:r>
              <a:rPr lang="en-US" dirty="0" smtClean="0"/>
              <a:t>IX.    Supervision, Monitoring, and Support </a:t>
            </a:r>
          </a:p>
          <a:p>
            <a:pPr marL="682625" indent="-682625" eaLnBrk="1" fontAlgn="auto" hangingPunct="1">
              <a:spcAft>
                <a:spcPts val="0"/>
              </a:spcAft>
              <a:buFont typeface="Arial" pitchFamily="34" charset="0"/>
              <a:buNone/>
              <a:defRPr/>
            </a:pPr>
            <a:r>
              <a:rPr lang="en-US" dirty="0" smtClean="0"/>
              <a:t>X.      Referrals and Collaboration with Community Partners</a:t>
            </a:r>
          </a:p>
          <a:p>
            <a:pPr marL="682625" indent="-682625" eaLnBrk="1" fontAlgn="auto" hangingPunct="1">
              <a:spcAft>
                <a:spcPts val="0"/>
              </a:spcAft>
              <a:buFont typeface="Arial" pitchFamily="34" charset="0"/>
              <a:buNone/>
              <a:defRPr/>
            </a:pPr>
            <a:r>
              <a:rPr lang="en-US" dirty="0" smtClean="0"/>
              <a:t>XI.     Training </a:t>
            </a:r>
          </a:p>
          <a:p>
            <a:pPr marL="682625" indent="-682625" eaLnBrk="1" fontAlgn="auto" hangingPunct="1">
              <a:spcAft>
                <a:spcPts val="0"/>
              </a:spcAft>
              <a:buFont typeface="Arial" pitchFamily="34" charset="0"/>
              <a:buNone/>
              <a:defRPr/>
            </a:pPr>
            <a:r>
              <a:rPr lang="en-US" dirty="0" smtClean="0"/>
              <a:t>XII.    Program Monitoring</a:t>
            </a:r>
          </a:p>
          <a:p>
            <a:pPr eaLnBrk="1" fontAlgn="auto" hangingPunct="1">
              <a:spcAft>
                <a:spcPts val="0"/>
              </a:spcAft>
              <a:buFont typeface="Arial" pitchFamily="34" charset="0"/>
              <a:buNone/>
              <a:defRPr/>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z="4000" b="1" smtClean="0"/>
              <a:t>Administrative Manual</a:t>
            </a:r>
            <a:br>
              <a:rPr lang="en-US" sz="4000" b="1" smtClean="0"/>
            </a:br>
            <a:r>
              <a:rPr lang="en-US" sz="4000" b="1" i="1" smtClean="0"/>
              <a:t>Appendix Contents</a:t>
            </a:r>
            <a:endParaRPr lang="en-US" sz="4000" b="1" smtClean="0"/>
          </a:p>
        </p:txBody>
      </p:sp>
      <p:sp>
        <p:nvSpPr>
          <p:cNvPr id="51202" name="Content Placeholder 2"/>
          <p:cNvSpPr>
            <a:spLocks noGrp="1"/>
          </p:cNvSpPr>
          <p:nvPr>
            <p:ph idx="1"/>
          </p:nvPr>
        </p:nvSpPr>
        <p:spPr/>
        <p:txBody>
          <a:bodyPr/>
          <a:lstStyle/>
          <a:p>
            <a:pPr marL="568325" indent="-568325" eaLnBrk="1" hangingPunct="1">
              <a:lnSpc>
                <a:spcPct val="80000"/>
              </a:lnSpc>
              <a:buFont typeface="Arial" charset="0"/>
              <a:buAutoNum type="arabicPeriod"/>
            </a:pPr>
            <a:r>
              <a:rPr lang="en-US" sz="2700" smtClean="0"/>
              <a:t>Mentoring </a:t>
            </a:r>
          </a:p>
          <a:p>
            <a:pPr marL="568325" indent="-568325" eaLnBrk="1" hangingPunct="1">
              <a:lnSpc>
                <a:spcPct val="80000"/>
              </a:lnSpc>
              <a:buFont typeface="Arial" charset="0"/>
              <a:buAutoNum type="arabicPeriod"/>
            </a:pPr>
            <a:r>
              <a:rPr lang="en-US" sz="2700" smtClean="0"/>
              <a:t>Breastfeeding Peer Counselor Budget Template </a:t>
            </a:r>
          </a:p>
          <a:p>
            <a:pPr marL="568325" indent="-568325" eaLnBrk="1" hangingPunct="1">
              <a:lnSpc>
                <a:spcPct val="80000"/>
              </a:lnSpc>
              <a:buFont typeface="Arial" charset="0"/>
              <a:buNone/>
            </a:pPr>
            <a:r>
              <a:rPr lang="en-US" sz="2700" smtClean="0"/>
              <a:t>3.    Time Estimates for PC Tasks </a:t>
            </a:r>
          </a:p>
          <a:p>
            <a:pPr marL="568325" indent="-568325" eaLnBrk="1" hangingPunct="1">
              <a:lnSpc>
                <a:spcPct val="80000"/>
              </a:lnSpc>
              <a:buFont typeface="Arial" charset="0"/>
              <a:buNone/>
            </a:pPr>
            <a:r>
              <a:rPr lang="en-US" sz="2700" smtClean="0"/>
              <a:t>4.    Allowable Costs for BPC Program Funds </a:t>
            </a:r>
          </a:p>
          <a:p>
            <a:pPr marL="568325" indent="-568325" eaLnBrk="1" hangingPunct="1">
              <a:lnSpc>
                <a:spcPct val="80000"/>
              </a:lnSpc>
              <a:buFont typeface="Arial" charset="0"/>
              <a:buNone/>
            </a:pPr>
            <a:r>
              <a:rPr lang="en-US" sz="2700" smtClean="0"/>
              <a:t>5.    BPC Program Quarterly Report 2008 –  2010 </a:t>
            </a:r>
          </a:p>
          <a:p>
            <a:pPr marL="568325" indent="-568325" eaLnBrk="1" hangingPunct="1">
              <a:lnSpc>
                <a:spcPct val="80000"/>
              </a:lnSpc>
              <a:buFont typeface="Arial" charset="0"/>
              <a:buNone/>
            </a:pPr>
            <a:r>
              <a:rPr lang="en-US" sz="2700" smtClean="0"/>
              <a:t>6.    BPC Program 2008 – 2009 Final Report</a:t>
            </a:r>
          </a:p>
          <a:p>
            <a:pPr marL="568325" indent="-568325" eaLnBrk="1" hangingPunct="1">
              <a:lnSpc>
                <a:spcPct val="80000"/>
              </a:lnSpc>
              <a:buFont typeface="Arial" charset="0"/>
              <a:buNone/>
            </a:pPr>
            <a:r>
              <a:rPr lang="en-US" sz="2700" smtClean="0"/>
              <a:t>7.    Memorandum of Understanding </a:t>
            </a:r>
          </a:p>
          <a:p>
            <a:pPr marL="568325" indent="-568325" eaLnBrk="1" hangingPunct="1">
              <a:lnSpc>
                <a:spcPct val="80000"/>
              </a:lnSpc>
              <a:buFont typeface="Arial" charset="0"/>
              <a:buNone/>
            </a:pPr>
            <a:r>
              <a:rPr lang="en-US" sz="2700" smtClean="0"/>
              <a:t>8.    Scope of Practice for IBCLC</a:t>
            </a:r>
          </a:p>
          <a:p>
            <a:pPr marL="568325" indent="-568325" eaLnBrk="1" hangingPunct="1">
              <a:lnSpc>
                <a:spcPct val="80000"/>
              </a:lnSpc>
              <a:buFont typeface="Arial" charset="0"/>
              <a:buNone/>
            </a:pPr>
            <a:r>
              <a:rPr lang="en-US" sz="2700" smtClean="0"/>
              <a:t>9.    Peer Counselor Scope of Practice </a:t>
            </a:r>
          </a:p>
          <a:p>
            <a:pPr marL="568325" indent="-568325" eaLnBrk="1" hangingPunct="1">
              <a:lnSpc>
                <a:spcPct val="80000"/>
              </a:lnSpc>
              <a:buFont typeface="Arial" charset="0"/>
              <a:buNone/>
            </a:pPr>
            <a:r>
              <a:rPr lang="en-US" sz="2700" smtClean="0"/>
              <a:t>10.  Sample MOU with hospital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b="1" smtClean="0"/>
              <a:t>Budget and Fiscal Management</a:t>
            </a:r>
          </a:p>
        </p:txBody>
      </p:sp>
      <p:sp>
        <p:nvSpPr>
          <p:cNvPr id="52226" name="Content Placeholder 2"/>
          <p:cNvSpPr>
            <a:spLocks noGrp="1"/>
          </p:cNvSpPr>
          <p:nvPr>
            <p:ph idx="1"/>
          </p:nvPr>
        </p:nvSpPr>
        <p:spPr/>
        <p:txBody>
          <a:bodyPr/>
          <a:lstStyle/>
          <a:p>
            <a:pPr eaLnBrk="1" hangingPunct="1">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a:p>
            <a:pPr eaLnBrk="1" hangingPunct="1">
              <a:buFont typeface="Arial" charset="0"/>
              <a:buNone/>
            </a:pPr>
            <a:endParaRPr lang="en-US" smtClean="0"/>
          </a:p>
        </p:txBody>
      </p:sp>
      <p:pic>
        <p:nvPicPr>
          <p:cNvPr id="52227" name="Picture 4" descr="money_child_0328"/>
          <p:cNvPicPr>
            <a:picLocks noChangeAspect="1" noChangeArrowheads="1"/>
          </p:cNvPicPr>
          <p:nvPr/>
        </p:nvPicPr>
        <p:blipFill>
          <a:blip r:embed="rId2"/>
          <a:srcRect/>
          <a:stretch>
            <a:fillRect/>
          </a:stretch>
        </p:blipFill>
        <p:spPr bwMode="auto">
          <a:xfrm>
            <a:off x="2133600" y="2133600"/>
            <a:ext cx="4876800" cy="318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b="1" smtClean="0"/>
              <a:t>Consequences of Unspent Funds</a:t>
            </a:r>
          </a:p>
        </p:txBody>
      </p:sp>
      <p:pic>
        <p:nvPicPr>
          <p:cNvPr id="53250" name="Picture 5" descr="money-graphics-2007_878808a"/>
          <p:cNvPicPr>
            <a:picLocks noChangeAspect="1" noChangeArrowheads="1"/>
          </p:cNvPicPr>
          <p:nvPr/>
        </p:nvPicPr>
        <p:blipFill>
          <a:blip r:embed="rId3"/>
          <a:srcRect/>
          <a:stretch>
            <a:fillRect/>
          </a:stretch>
        </p:blipFill>
        <p:spPr bwMode="auto">
          <a:xfrm>
            <a:off x="2667000" y="2133600"/>
            <a:ext cx="4038600" cy="2884488"/>
          </a:xfrm>
          <a:prstGeom prst="rect">
            <a:avLst/>
          </a:prstGeom>
          <a:noFill/>
          <a:ln w="9525">
            <a:noFill/>
            <a:miter lim="800000"/>
            <a:headEnd/>
            <a:tailEnd/>
          </a:ln>
        </p:spPr>
      </p:pic>
      <p:sp>
        <p:nvSpPr>
          <p:cNvPr id="53251" name="Content Placeholder 2"/>
          <p:cNvSpPr>
            <a:spLocks/>
          </p:cNvSpPr>
          <p:nvPr/>
        </p:nvSpPr>
        <p:spPr bwMode="auto">
          <a:xfrm>
            <a:off x="457200" y="1600200"/>
            <a:ext cx="8229600" cy="4525963"/>
          </a:xfrm>
          <a:prstGeom prst="rect">
            <a:avLst/>
          </a:prstGeom>
          <a:noFill/>
          <a:ln w="9525">
            <a:noFill/>
            <a:miter lim="800000"/>
            <a:headEnd/>
            <a:tailEnd/>
          </a:ln>
        </p:spPr>
        <p:txBody>
          <a:bodyPr/>
          <a:lstStyle/>
          <a:p>
            <a:pPr marL="342900" indent="-342900">
              <a:spcBef>
                <a:spcPct val="20000"/>
              </a:spcBef>
              <a:buFont typeface="Arial" charset="0"/>
              <a:buNone/>
            </a:pPr>
            <a:endParaRPr lang="en-US" sz="3200">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mtClean="0"/>
              <a:t>Funds disappear!</a:t>
            </a:r>
            <a:br>
              <a:rPr lang="en-US" smtClean="0"/>
            </a:br>
            <a:endParaRPr lang="en-US" dirty="0"/>
          </a:p>
        </p:txBody>
      </p:sp>
      <p:sp>
        <p:nvSpPr>
          <p:cNvPr id="55298" name="Content Placeholder 2"/>
          <p:cNvSpPr>
            <a:spLocks noGrp="1"/>
          </p:cNvSpPr>
          <p:nvPr>
            <p:ph idx="1"/>
          </p:nvPr>
        </p:nvSpPr>
        <p:spPr/>
        <p:txBody>
          <a:bodyPr/>
          <a:lstStyle/>
          <a:p>
            <a:pPr marL="0" indent="0" eaLnBrk="1" hangingPunct="1">
              <a:buFont typeface="Arial" charset="0"/>
              <a:buNone/>
            </a:pPr>
            <a:r>
              <a:rPr lang="en-US" sz="3000" smtClean="0"/>
              <a:t>USDA subtracts funds not spent by Sept. 30th, 2011 from grant next year.</a:t>
            </a:r>
          </a:p>
          <a:p>
            <a:pPr marL="0" indent="0" eaLnBrk="1" hangingPunct="1">
              <a:buFont typeface="Arial" charset="0"/>
              <a:buNone/>
            </a:pPr>
            <a:r>
              <a:rPr lang="en-US" sz="3000" smtClean="0"/>
              <a:t>Keep track of how much you are spending for accurate projection on April 30th</a:t>
            </a:r>
            <a:r>
              <a:rPr lang="en-US" smtClean="0"/>
              <a:t>.</a:t>
            </a:r>
          </a:p>
          <a:p>
            <a:pPr marL="0" indent="0" eaLnBrk="1" hangingPunct="1"/>
            <a:endParaRPr lang="en-US" smtClean="0"/>
          </a:p>
        </p:txBody>
      </p:sp>
      <p:pic>
        <p:nvPicPr>
          <p:cNvPr id="55299" name="Picture 7" descr="Wheres-the-Money-Lou"/>
          <p:cNvPicPr>
            <a:picLocks noChangeAspect="1" noChangeArrowheads="1"/>
          </p:cNvPicPr>
          <p:nvPr/>
        </p:nvPicPr>
        <p:blipFill>
          <a:blip r:embed="rId2"/>
          <a:srcRect/>
          <a:stretch>
            <a:fillRect/>
          </a:stretch>
        </p:blipFill>
        <p:spPr bwMode="auto">
          <a:xfrm>
            <a:off x="3886200" y="3733800"/>
            <a:ext cx="3810000" cy="1887538"/>
          </a:xfrm>
          <a:prstGeom prst="rect">
            <a:avLst/>
          </a:prstGeom>
          <a:noFill/>
          <a:ln w="28575">
            <a:solidFill>
              <a:srgbClr val="003300"/>
            </a:solid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b="1" smtClean="0"/>
              <a:t>Deadline to Spend Grant:</a:t>
            </a:r>
          </a:p>
        </p:txBody>
      </p:sp>
      <p:sp>
        <p:nvSpPr>
          <p:cNvPr id="56322" name="Content Placeholder 2"/>
          <p:cNvSpPr>
            <a:spLocks noGrp="1"/>
          </p:cNvSpPr>
          <p:nvPr>
            <p:ph idx="1"/>
          </p:nvPr>
        </p:nvSpPr>
        <p:spPr/>
        <p:txBody>
          <a:bodyPr/>
          <a:lstStyle/>
          <a:p>
            <a:pPr algn="ctr" eaLnBrk="1" hangingPunct="1">
              <a:buFont typeface="Arial" charset="0"/>
              <a:buNone/>
            </a:pPr>
            <a:r>
              <a:rPr lang="en-US" sz="6000" smtClean="0"/>
              <a:t>	</a:t>
            </a:r>
            <a:r>
              <a:rPr lang="en-US" smtClean="0"/>
              <a:t>September 30, 2011</a:t>
            </a:r>
          </a:p>
          <a:p>
            <a:pPr algn="ctr" eaLnBrk="1" hangingPunct="1">
              <a:buFont typeface="Arial" charset="0"/>
              <a:buNone/>
            </a:pPr>
            <a:r>
              <a:rPr lang="en-US" smtClean="0"/>
              <a:t>	</a:t>
            </a:r>
          </a:p>
          <a:p>
            <a:pPr algn="ctr" eaLnBrk="1" hangingPunct="1">
              <a:buFont typeface="Arial" charset="0"/>
              <a:buNone/>
            </a:pPr>
            <a:endParaRPr lang="en-US" b="1" smtClean="0"/>
          </a:p>
          <a:p>
            <a:pPr algn="ctr" eaLnBrk="1" hangingPunct="1">
              <a:buFont typeface="Arial" charset="0"/>
              <a:buNone/>
            </a:pPr>
            <a:r>
              <a:rPr lang="en-US" b="1" smtClean="0"/>
              <a:t>Deadline to liquidate: </a:t>
            </a:r>
          </a:p>
          <a:p>
            <a:pPr algn="ctr" eaLnBrk="1" hangingPunct="1">
              <a:buFont typeface="Arial" charset="0"/>
              <a:buNone/>
            </a:pPr>
            <a:r>
              <a:rPr lang="en-US" smtClean="0"/>
              <a:t> 	Dec. 15, 2011</a:t>
            </a:r>
          </a:p>
          <a:p>
            <a:pPr eaLnBrk="1" hangingPunct="1">
              <a:buFont typeface="Arial" charset="0"/>
              <a:buNone/>
            </a:pPr>
            <a:endParaRPr lang="en-US" smtClean="0"/>
          </a:p>
        </p:txBody>
      </p:sp>
      <p:sp>
        <p:nvSpPr>
          <p:cNvPr id="56323" name="AutoShape 5" descr="9k="/>
          <p:cNvSpPr>
            <a:spLocks noChangeAspect="1" noChangeArrowheads="1"/>
          </p:cNvSpPr>
          <p:nvPr/>
        </p:nvSpPr>
        <p:spPr bwMode="auto">
          <a:xfrm>
            <a:off x="155575" y="46038"/>
            <a:ext cx="914400" cy="800100"/>
          </a:xfrm>
          <a:prstGeom prst="rect">
            <a:avLst/>
          </a:prstGeom>
          <a:noFill/>
          <a:ln w="9525">
            <a:noFill/>
            <a:miter lim="800000"/>
            <a:headEnd/>
            <a:tailEnd/>
          </a:ln>
        </p:spPr>
        <p:txBody>
          <a:bodyPr/>
          <a:lstStyle/>
          <a:p>
            <a:endParaRPr lang="en-US"/>
          </a:p>
        </p:txBody>
      </p:sp>
      <p:sp>
        <p:nvSpPr>
          <p:cNvPr id="56324" name="AutoShape 7" descr="9k="/>
          <p:cNvSpPr>
            <a:spLocks noChangeAspect="1" noChangeArrowheads="1"/>
          </p:cNvSpPr>
          <p:nvPr/>
        </p:nvSpPr>
        <p:spPr bwMode="auto">
          <a:xfrm>
            <a:off x="155575" y="46038"/>
            <a:ext cx="914400" cy="800100"/>
          </a:xfrm>
          <a:prstGeom prst="rect">
            <a:avLst/>
          </a:prstGeom>
          <a:noFill/>
          <a:ln w="9525">
            <a:noFill/>
            <a:miter lim="800000"/>
            <a:headEnd/>
            <a:tailEnd/>
          </a:ln>
        </p:spPr>
        <p:txBody>
          <a:bodyPr/>
          <a:lstStyle/>
          <a:p>
            <a:endParaRPr lang="en-US"/>
          </a:p>
        </p:txBody>
      </p:sp>
      <p:pic>
        <p:nvPicPr>
          <p:cNvPr id="56325" name="Picture 9" descr="2011-09"/>
          <p:cNvPicPr>
            <a:picLocks noChangeAspect="1" noChangeArrowheads="1"/>
          </p:cNvPicPr>
          <p:nvPr/>
        </p:nvPicPr>
        <p:blipFill>
          <a:blip r:embed="rId3"/>
          <a:srcRect/>
          <a:stretch>
            <a:fillRect/>
          </a:stretch>
        </p:blipFill>
        <p:spPr bwMode="auto">
          <a:xfrm>
            <a:off x="990600" y="1981200"/>
            <a:ext cx="1905000" cy="1471613"/>
          </a:xfrm>
          <a:prstGeom prst="rect">
            <a:avLst/>
          </a:prstGeom>
          <a:noFill/>
          <a:ln w="9525">
            <a:solidFill>
              <a:schemeClr val="tx2"/>
            </a:solidFill>
            <a:miter lim="800000"/>
            <a:headEnd/>
            <a:tailEnd/>
          </a:ln>
        </p:spPr>
      </p:pic>
      <p:pic>
        <p:nvPicPr>
          <p:cNvPr id="56326" name="Picture 11" descr="empty-wallet-e1280760211263"/>
          <p:cNvPicPr>
            <a:picLocks noChangeAspect="1" noChangeArrowheads="1"/>
          </p:cNvPicPr>
          <p:nvPr/>
        </p:nvPicPr>
        <p:blipFill>
          <a:blip r:embed="rId4"/>
          <a:srcRect/>
          <a:stretch>
            <a:fillRect/>
          </a:stretch>
        </p:blipFill>
        <p:spPr bwMode="auto">
          <a:xfrm>
            <a:off x="6553200" y="3810000"/>
            <a:ext cx="2133600" cy="1414463"/>
          </a:xfrm>
          <a:prstGeom prst="rect">
            <a:avLst/>
          </a:prstGeom>
          <a:noFill/>
          <a:ln w="28575">
            <a:solidFill>
              <a:schemeClr val="folHlink"/>
            </a:solid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pPr eaLnBrk="1" hangingPunct="1"/>
            <a:r>
              <a:rPr lang="en-US" b="1" smtClean="0"/>
              <a:t>Fiscal Management</a:t>
            </a:r>
          </a:p>
        </p:txBody>
      </p:sp>
      <p:sp>
        <p:nvSpPr>
          <p:cNvPr id="58370" name="Content Placeholder 2"/>
          <p:cNvSpPr>
            <a:spLocks noGrp="1"/>
          </p:cNvSpPr>
          <p:nvPr>
            <p:ph idx="1"/>
          </p:nvPr>
        </p:nvSpPr>
        <p:spPr/>
        <p:txBody>
          <a:bodyPr/>
          <a:lstStyle/>
          <a:p>
            <a:pPr algn="ctr" eaLnBrk="1" hangingPunct="1">
              <a:buFont typeface="Arial" charset="0"/>
              <a:buNone/>
            </a:pPr>
            <a:r>
              <a:rPr lang="en-US" b="1" smtClean="0"/>
              <a:t>Reporting Requirements</a:t>
            </a:r>
          </a:p>
          <a:p>
            <a:pPr algn="ctr" eaLnBrk="1" hangingPunct="1">
              <a:buFont typeface="Arial" charset="0"/>
              <a:buNone/>
            </a:pPr>
            <a:endParaRPr lang="en-US" b="1" smtClean="0"/>
          </a:p>
          <a:p>
            <a:pPr eaLnBrk="1" hangingPunct="1"/>
            <a:r>
              <a:rPr lang="en-US" sz="2800" smtClean="0"/>
              <a:t>Quarterly Reports </a:t>
            </a:r>
          </a:p>
          <a:p>
            <a:pPr eaLnBrk="1" hangingPunct="1">
              <a:buFont typeface="Arial" charset="0"/>
              <a:buNone/>
            </a:pPr>
            <a:r>
              <a:rPr lang="en-US" sz="2800" smtClean="0"/>
              <a:t>	Due: January, April, July, October</a:t>
            </a:r>
          </a:p>
          <a:p>
            <a:pPr eaLnBrk="1" hangingPunct="1"/>
            <a:r>
              <a:rPr lang="en-US" sz="2800" smtClean="0"/>
              <a:t>Annual Report</a:t>
            </a:r>
          </a:p>
          <a:p>
            <a:pPr eaLnBrk="1" hangingPunct="1">
              <a:buFont typeface="Arial" charset="0"/>
              <a:buNone/>
            </a:pPr>
            <a:r>
              <a:rPr lang="en-US" sz="2800" smtClean="0"/>
              <a:t>	Due: Dec. 15</a:t>
            </a:r>
          </a:p>
          <a:p>
            <a:pPr eaLnBrk="1" hangingPunct="1">
              <a:buFont typeface="Arial" charset="0"/>
              <a:buNone/>
            </a:pPr>
            <a:endParaRPr lang="en-US" smtClean="0"/>
          </a:p>
        </p:txBody>
      </p:sp>
      <p:pic>
        <p:nvPicPr>
          <p:cNvPr id="58371" name="Picture 5" descr="Baby%20Jesus"/>
          <p:cNvPicPr>
            <a:picLocks noChangeAspect="1" noChangeArrowheads="1"/>
          </p:cNvPicPr>
          <p:nvPr/>
        </p:nvPicPr>
        <p:blipFill>
          <a:blip r:embed="rId3"/>
          <a:srcRect/>
          <a:stretch>
            <a:fillRect/>
          </a:stretch>
        </p:blipFill>
        <p:spPr bwMode="auto">
          <a:xfrm>
            <a:off x="4343400" y="3886200"/>
            <a:ext cx="2143125" cy="214312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pPr eaLnBrk="1" hangingPunct="1"/>
            <a:r>
              <a:rPr lang="en-US" b="1" smtClean="0"/>
              <a:t>Fiscal Procedures</a:t>
            </a:r>
          </a:p>
        </p:txBody>
      </p:sp>
      <p:sp>
        <p:nvSpPr>
          <p:cNvPr id="60418" name="Content Placeholder 2"/>
          <p:cNvSpPr>
            <a:spLocks noGrp="1"/>
          </p:cNvSpPr>
          <p:nvPr>
            <p:ph idx="1"/>
          </p:nvPr>
        </p:nvSpPr>
        <p:spPr/>
        <p:txBody>
          <a:bodyPr/>
          <a:lstStyle/>
          <a:p>
            <a:pPr eaLnBrk="1" hangingPunct="1"/>
            <a:r>
              <a:rPr lang="en-US" smtClean="0"/>
              <a:t>Invoice in a timely manner </a:t>
            </a:r>
          </a:p>
          <a:p>
            <a:pPr eaLnBrk="1" hangingPunct="1">
              <a:buFont typeface="Arial" charset="0"/>
              <a:buNone/>
            </a:pPr>
            <a:r>
              <a:rPr lang="en-US" smtClean="0"/>
              <a:t>	with Fiscal Expenditure Report</a:t>
            </a:r>
          </a:p>
          <a:p>
            <a:pPr eaLnBrk="1" hangingPunct="1">
              <a:buFont typeface="Arial" charset="0"/>
              <a:buNone/>
            </a:pPr>
            <a:endParaRPr lang="en-US" smtClean="0"/>
          </a:p>
          <a:p>
            <a:pPr eaLnBrk="1" hangingPunct="1"/>
            <a:r>
              <a:rPr lang="en-US" smtClean="0"/>
              <a:t>Year-end Time Study reporting (4101)</a:t>
            </a:r>
          </a:p>
          <a:p>
            <a:pPr eaLnBrk="1" hangingPunct="1">
              <a:buFont typeface="Arial" charset="0"/>
              <a:buNone/>
            </a:pPr>
            <a:r>
              <a:rPr lang="en-US" smtClean="0"/>
              <a:t>	separate from NSA Breastfeeding Time Study.</a:t>
            </a:r>
          </a:p>
          <a:p>
            <a:pPr eaLnBrk="1" hangingPunct="1">
              <a:buFont typeface="Arial" charset="0"/>
              <a:buNone/>
            </a:pPr>
            <a:r>
              <a:rPr lang="en-US" smtClean="0"/>
              <a:t>    </a:t>
            </a:r>
            <a:r>
              <a:rPr lang="en-US" sz="2800" smtClean="0"/>
              <a:t>(See Contract Management Binder chapter 12)</a:t>
            </a:r>
            <a:r>
              <a:rPr lang="en-US" smtClean="0"/>
              <a:t/>
            </a:r>
            <a:br>
              <a:rPr lang="en-US" smtClean="0"/>
            </a:br>
            <a:endParaRPr lang="en-US" smtClean="0"/>
          </a:p>
          <a:p>
            <a:pPr eaLnBrk="1" hangingPunct="1">
              <a:buFont typeface="Arial" charset="0"/>
              <a:buNone/>
            </a:pPr>
            <a:endParaRPr lang="en-US" smtClean="0"/>
          </a:p>
          <a:p>
            <a:pPr eaLnBrk="1" hangingPunct="1">
              <a:buFont typeface="Arial" charset="0"/>
              <a:buNone/>
            </a:pPr>
            <a:endParaRPr lang="en-US" sz="2400" smtClean="0"/>
          </a:p>
        </p:txBody>
      </p:sp>
      <p:pic>
        <p:nvPicPr>
          <p:cNvPr id="60419" name="Picture 5" descr="79869320v4_225x225_Front"/>
          <p:cNvPicPr>
            <a:picLocks noChangeAspect="1" noChangeArrowheads="1"/>
          </p:cNvPicPr>
          <p:nvPr/>
        </p:nvPicPr>
        <p:blipFill>
          <a:blip r:embed="rId3"/>
          <a:srcRect/>
          <a:stretch>
            <a:fillRect/>
          </a:stretch>
        </p:blipFill>
        <p:spPr bwMode="auto">
          <a:xfrm>
            <a:off x="6400800" y="1219200"/>
            <a:ext cx="2066925" cy="2066925"/>
          </a:xfrm>
          <a:prstGeom prst="rect">
            <a:avLst/>
          </a:prstGeom>
          <a:noFill/>
          <a:ln w="38100">
            <a:solidFill>
              <a:schemeClr val="accent1"/>
            </a:solid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sz="4000" b="1" smtClean="0"/>
              <a:t>Referral and Collaboration</a:t>
            </a:r>
            <a:br>
              <a:rPr lang="en-US" sz="4000" b="1" smtClean="0"/>
            </a:br>
            <a:r>
              <a:rPr lang="en-US" sz="4000" b="1" smtClean="0"/>
              <a:t>with community Partners</a:t>
            </a:r>
            <a:endParaRPr lang="en-US" sz="4000" smtClean="0"/>
          </a:p>
        </p:txBody>
      </p:sp>
      <p:sp>
        <p:nvSpPr>
          <p:cNvPr id="62466" name="Content Placeholder 2"/>
          <p:cNvSpPr>
            <a:spLocks noGrp="1"/>
          </p:cNvSpPr>
          <p:nvPr>
            <p:ph idx="1"/>
          </p:nvPr>
        </p:nvSpPr>
        <p:spPr/>
        <p:txBody>
          <a:bodyPr/>
          <a:lstStyle/>
          <a:p>
            <a:pPr eaLnBrk="1" hangingPunct="1">
              <a:buFont typeface="Arial" charset="0"/>
              <a:buNone/>
            </a:pPr>
            <a:r>
              <a:rPr lang="en-US" smtClean="0"/>
              <a:t> Establish a formal referral system:</a:t>
            </a:r>
          </a:p>
          <a:p>
            <a:pPr eaLnBrk="1" hangingPunct="1">
              <a:buFont typeface="Arial" charset="0"/>
              <a:buNone/>
            </a:pPr>
            <a:r>
              <a:rPr lang="en-US" smtClean="0"/>
              <a:t>1. Internal referral system</a:t>
            </a:r>
          </a:p>
          <a:p>
            <a:pPr lvl="1" eaLnBrk="1" hangingPunct="1"/>
            <a:r>
              <a:rPr lang="en-US" smtClean="0"/>
              <a:t>Between PC and WIC staff</a:t>
            </a:r>
          </a:p>
          <a:p>
            <a:pPr eaLnBrk="1" hangingPunct="1">
              <a:buFont typeface="Arial" charset="0"/>
              <a:buNone/>
            </a:pPr>
            <a:r>
              <a:rPr lang="en-US" smtClean="0"/>
              <a:t>2. External referral system</a:t>
            </a:r>
          </a:p>
          <a:p>
            <a:pPr lvl="1" eaLnBrk="1" hangingPunct="1"/>
            <a:r>
              <a:rPr lang="en-US" smtClean="0"/>
              <a:t>Referrals </a:t>
            </a:r>
            <a:r>
              <a:rPr lang="en-US" u="sng" smtClean="0"/>
              <a:t>to</a:t>
            </a:r>
            <a:r>
              <a:rPr lang="en-US" smtClean="0"/>
              <a:t> WIC</a:t>
            </a:r>
          </a:p>
          <a:p>
            <a:pPr lvl="1" eaLnBrk="1" hangingPunct="1"/>
            <a:r>
              <a:rPr lang="en-US" smtClean="0"/>
              <a:t>Referrals </a:t>
            </a:r>
            <a:r>
              <a:rPr lang="en-US" u="sng" smtClean="0"/>
              <a:t>from</a:t>
            </a:r>
            <a:r>
              <a:rPr lang="en-US" smtClean="0"/>
              <a:t> WIC</a:t>
            </a:r>
          </a:p>
          <a:p>
            <a:pPr eaLnBrk="1" hangingPunct="1"/>
            <a:endParaRPr lang="en-US" smtClean="0"/>
          </a:p>
          <a:p>
            <a:pPr eaLnBrk="1" hangingPunct="1"/>
            <a:endParaRPr lang="en-US" smtClean="0"/>
          </a:p>
          <a:p>
            <a:pPr eaLnBrk="1" hangingPunct="1">
              <a:buFont typeface="Arial" charset="0"/>
              <a:buNone/>
            </a:pPr>
            <a:endParaRPr lang="en-US" smtClean="0"/>
          </a:p>
        </p:txBody>
      </p:sp>
      <p:pic>
        <p:nvPicPr>
          <p:cNvPr id="62467" name="Picture 5" descr="i_love_referrals_sticker-p217689720729073151qjcl_400"/>
          <p:cNvPicPr>
            <a:picLocks noChangeAspect="1" noChangeArrowheads="1"/>
          </p:cNvPicPr>
          <p:nvPr/>
        </p:nvPicPr>
        <p:blipFill>
          <a:blip r:embed="rId3"/>
          <a:srcRect/>
          <a:stretch>
            <a:fillRect/>
          </a:stretch>
        </p:blipFill>
        <p:spPr bwMode="auto">
          <a:xfrm>
            <a:off x="5638800" y="3276600"/>
            <a:ext cx="2209800" cy="2209800"/>
          </a:xfrm>
          <a:prstGeom prst="rect">
            <a:avLst/>
          </a:prstGeom>
          <a:noFill/>
          <a:ln w="9525">
            <a:solidFill>
              <a:schemeClr val="accent1"/>
            </a:solid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ctrTitle"/>
          </p:nvPr>
        </p:nvSpPr>
        <p:spPr/>
        <p:txBody>
          <a:bodyPr/>
          <a:lstStyle/>
          <a:p>
            <a:pPr eaLnBrk="1" hangingPunct="1"/>
            <a:r>
              <a:rPr lang="en-US" sz="5400" b="1" smtClean="0"/>
              <a:t>Training PCs: Continual</a:t>
            </a:r>
          </a:p>
        </p:txBody>
      </p:sp>
      <p:sp>
        <p:nvSpPr>
          <p:cNvPr id="3" name="Content Placeholder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smtClean="0"/>
          </a:p>
        </p:txBody>
      </p:sp>
      <p:pic>
        <p:nvPicPr>
          <p:cNvPr id="64515" name="Picture 5" descr="parttimediaper"/>
          <p:cNvPicPr>
            <a:picLocks noChangeAspect="1" noChangeArrowheads="1"/>
          </p:cNvPicPr>
          <p:nvPr/>
        </p:nvPicPr>
        <p:blipFill>
          <a:blip r:embed="rId3"/>
          <a:srcRect/>
          <a:stretch>
            <a:fillRect/>
          </a:stretch>
        </p:blipFill>
        <p:spPr bwMode="auto">
          <a:xfrm>
            <a:off x="1371600" y="3657600"/>
            <a:ext cx="3276600" cy="2168525"/>
          </a:xfrm>
          <a:prstGeom prst="rect">
            <a:avLst/>
          </a:prstGeom>
          <a:noFill/>
          <a:ln w="57150">
            <a:solidFill>
              <a:schemeClr val="tx1"/>
            </a:solid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sz="3600" b="1" smtClean="0"/>
              <a:t>Program Evaluation &amp; Technical Assistance</a:t>
            </a:r>
          </a:p>
        </p:txBody>
      </p:sp>
      <p:sp>
        <p:nvSpPr>
          <p:cNvPr id="66562" name="Content Placeholder 2"/>
          <p:cNvSpPr>
            <a:spLocks noGrp="1"/>
          </p:cNvSpPr>
          <p:nvPr>
            <p:ph idx="1"/>
          </p:nvPr>
        </p:nvSpPr>
        <p:spPr>
          <a:xfrm>
            <a:off x="3810000" y="2133600"/>
            <a:ext cx="5334000" cy="4267200"/>
          </a:xfrm>
        </p:spPr>
        <p:txBody>
          <a:bodyPr/>
          <a:lstStyle/>
          <a:p>
            <a:pPr eaLnBrk="1" hangingPunct="1"/>
            <a:r>
              <a:rPr lang="en-US" smtClean="0"/>
              <a:t>State agency  program evaluation and TA visit every other year.</a:t>
            </a:r>
          </a:p>
          <a:p>
            <a:pPr eaLnBrk="1" hangingPunct="1">
              <a:buFont typeface="Arial" charset="0"/>
              <a:buNone/>
            </a:pPr>
            <a:endParaRPr lang="en-US" sz="1800" smtClean="0"/>
          </a:p>
          <a:p>
            <a:pPr eaLnBrk="1" hangingPunct="1"/>
            <a:r>
              <a:rPr lang="en-US" smtClean="0"/>
              <a:t>Peer review on alternate years.</a:t>
            </a:r>
          </a:p>
        </p:txBody>
      </p:sp>
      <p:pic>
        <p:nvPicPr>
          <p:cNvPr id="66563" name="Picture 7" descr="breastfeeding"/>
          <p:cNvPicPr>
            <a:picLocks noChangeAspect="1" noChangeArrowheads="1"/>
          </p:cNvPicPr>
          <p:nvPr/>
        </p:nvPicPr>
        <p:blipFill>
          <a:blip r:embed="rId3"/>
          <a:srcRect/>
          <a:stretch>
            <a:fillRect/>
          </a:stretch>
        </p:blipFill>
        <p:spPr bwMode="auto">
          <a:xfrm>
            <a:off x="304800" y="1371600"/>
            <a:ext cx="3057525" cy="41910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pPr eaLnBrk="1" hangingPunct="1"/>
            <a:r>
              <a:rPr lang="en-US" b="1" smtClean="0"/>
              <a:t>Focus of Monitoring </a:t>
            </a:r>
          </a:p>
        </p:txBody>
      </p:sp>
      <p:sp>
        <p:nvSpPr>
          <p:cNvPr id="68610" name="Content Placeholder 2"/>
          <p:cNvSpPr>
            <a:spLocks noGrp="1"/>
          </p:cNvSpPr>
          <p:nvPr>
            <p:ph idx="1"/>
          </p:nvPr>
        </p:nvSpPr>
        <p:spPr/>
        <p:txBody>
          <a:bodyPr/>
          <a:lstStyle/>
          <a:p>
            <a:pPr eaLnBrk="1" hangingPunct="1"/>
            <a:r>
              <a:rPr lang="en-US" smtClean="0"/>
              <a:t>Evaluate required components from WPM 630-10</a:t>
            </a:r>
          </a:p>
          <a:p>
            <a:pPr eaLnBrk="1" hangingPunct="1"/>
            <a:r>
              <a:rPr lang="en-US" smtClean="0"/>
              <a:t>Review and analyze challenges, barriers, successes</a:t>
            </a:r>
          </a:p>
        </p:txBody>
      </p:sp>
      <p:pic>
        <p:nvPicPr>
          <p:cNvPr id="68611" name="Picture 5" descr="quality"/>
          <p:cNvPicPr>
            <a:picLocks noChangeAspect="1" noChangeArrowheads="1"/>
          </p:cNvPicPr>
          <p:nvPr/>
        </p:nvPicPr>
        <p:blipFill>
          <a:blip r:embed="rId3"/>
          <a:srcRect/>
          <a:stretch>
            <a:fillRect/>
          </a:stretch>
        </p:blipFill>
        <p:spPr bwMode="auto">
          <a:xfrm>
            <a:off x="4495800" y="3733800"/>
            <a:ext cx="2514600" cy="1779588"/>
          </a:xfrm>
          <a:prstGeom prst="rect">
            <a:avLst/>
          </a:prstGeom>
          <a:noFill/>
          <a:ln w="9525">
            <a:solidFill>
              <a:schemeClr val="tx1"/>
            </a:solid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pPr eaLnBrk="1" hangingPunct="1"/>
            <a:r>
              <a:rPr lang="en-US" b="1" smtClean="0"/>
              <a:t>Areas of Evaluation</a:t>
            </a:r>
          </a:p>
        </p:txBody>
      </p:sp>
      <p:sp>
        <p:nvSpPr>
          <p:cNvPr id="70658" name="Content Placeholder 2"/>
          <p:cNvSpPr>
            <a:spLocks noGrp="1"/>
          </p:cNvSpPr>
          <p:nvPr>
            <p:ph idx="1"/>
          </p:nvPr>
        </p:nvSpPr>
        <p:spPr>
          <a:xfrm>
            <a:off x="457200" y="1828800"/>
            <a:ext cx="8229600" cy="3962400"/>
          </a:xfrm>
        </p:spPr>
        <p:txBody>
          <a:bodyPr/>
          <a:lstStyle/>
          <a:p>
            <a:pPr eaLnBrk="1" hangingPunct="1"/>
            <a:r>
              <a:rPr lang="en-US" smtClean="0"/>
              <a:t>Fiscal</a:t>
            </a:r>
          </a:p>
          <a:p>
            <a:pPr eaLnBrk="1" hangingPunct="1"/>
            <a:r>
              <a:rPr lang="en-US" smtClean="0"/>
              <a:t>Staffing</a:t>
            </a:r>
          </a:p>
          <a:p>
            <a:pPr eaLnBrk="1" hangingPunct="1"/>
            <a:r>
              <a:rPr lang="en-US" smtClean="0"/>
              <a:t>Caseload</a:t>
            </a:r>
          </a:p>
          <a:p>
            <a:pPr eaLnBrk="1" hangingPunct="1"/>
            <a:r>
              <a:rPr lang="en-US" smtClean="0"/>
              <a:t>Services</a:t>
            </a:r>
          </a:p>
          <a:p>
            <a:pPr eaLnBrk="1" hangingPunct="1"/>
            <a:r>
              <a:rPr lang="en-US" smtClean="0"/>
              <a:t>Documentation of Services</a:t>
            </a:r>
          </a:p>
          <a:p>
            <a:pPr eaLnBrk="1" hangingPunct="1"/>
            <a:r>
              <a:rPr lang="en-US" smtClean="0"/>
              <a:t>Policies</a:t>
            </a:r>
          </a:p>
          <a:p>
            <a:pPr eaLnBrk="1" hangingPunct="1"/>
            <a:endParaRPr lang="en-US" smtClean="0"/>
          </a:p>
        </p:txBody>
      </p:sp>
      <p:pic>
        <p:nvPicPr>
          <p:cNvPr id="70659" name="Picture 5" descr="dog-and-baby"/>
          <p:cNvPicPr>
            <a:picLocks noChangeAspect="1" noChangeArrowheads="1"/>
          </p:cNvPicPr>
          <p:nvPr/>
        </p:nvPicPr>
        <p:blipFill>
          <a:blip r:embed="rId2"/>
          <a:srcRect/>
          <a:stretch>
            <a:fillRect/>
          </a:stretch>
        </p:blipFill>
        <p:spPr bwMode="auto">
          <a:xfrm>
            <a:off x="5562600" y="1600200"/>
            <a:ext cx="2971800" cy="2228850"/>
          </a:xfrm>
          <a:prstGeom prst="rect">
            <a:avLst/>
          </a:prstGeom>
          <a:noFill/>
          <a:ln w="38100" cmpd="dbl">
            <a:solidFill>
              <a:srgbClr val="003300"/>
            </a:solidFill>
            <a:miter lim="800000"/>
            <a:headEnd/>
            <a:tailEnd/>
          </a:ln>
        </p:spPr>
      </p:pic>
      <p:sp>
        <p:nvSpPr>
          <p:cNvPr id="70660" name="Text Box 6"/>
          <p:cNvSpPr txBox="1">
            <a:spLocks noChangeArrowheads="1"/>
          </p:cNvSpPr>
          <p:nvPr/>
        </p:nvSpPr>
        <p:spPr bwMode="auto">
          <a:xfrm>
            <a:off x="5715000" y="3962400"/>
            <a:ext cx="2743200" cy="366713"/>
          </a:xfrm>
          <a:prstGeom prst="rect">
            <a:avLst/>
          </a:prstGeom>
          <a:noFill/>
          <a:ln w="9525">
            <a:noFill/>
            <a:miter lim="800000"/>
            <a:headEnd/>
            <a:tailEnd/>
          </a:ln>
        </p:spPr>
        <p:txBody>
          <a:bodyPr>
            <a:spAutoFit/>
          </a:bodyPr>
          <a:lstStyle/>
          <a:p>
            <a:pPr algn="ctr">
              <a:spcBef>
                <a:spcPct val="50000"/>
              </a:spcBef>
            </a:pPr>
            <a:r>
              <a:rPr lang="en-US">
                <a:solidFill>
                  <a:schemeClr val="tx2"/>
                </a:solidFill>
                <a:latin typeface="Comic Sans MS" pitchFamily="66" charset="0"/>
              </a:rPr>
              <a:t>No Worries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b="1" smtClean="0"/>
              <a:t>State WIC Support</a:t>
            </a:r>
          </a:p>
        </p:txBody>
      </p:sp>
      <p:sp>
        <p:nvSpPr>
          <p:cNvPr id="71682" name="Content Placeholder 2"/>
          <p:cNvSpPr>
            <a:spLocks noGrp="1"/>
          </p:cNvSpPr>
          <p:nvPr>
            <p:ph idx="1"/>
          </p:nvPr>
        </p:nvSpPr>
        <p:spPr/>
        <p:txBody>
          <a:bodyPr/>
          <a:lstStyle/>
          <a:p>
            <a:pPr eaLnBrk="1" hangingPunct="1"/>
            <a:r>
              <a:rPr lang="en-US" smtClean="0"/>
              <a:t>Mentoring</a:t>
            </a:r>
          </a:p>
          <a:p>
            <a:pPr eaLnBrk="1" hangingPunct="1"/>
            <a:r>
              <a:rPr lang="en-US" smtClean="0"/>
              <a:t>Training</a:t>
            </a:r>
          </a:p>
        </p:txBody>
      </p:sp>
      <p:pic>
        <p:nvPicPr>
          <p:cNvPr id="71683" name="Picture 4" descr="uk"/>
          <p:cNvPicPr>
            <a:picLocks noChangeAspect="1" noChangeArrowheads="1"/>
          </p:cNvPicPr>
          <p:nvPr/>
        </p:nvPicPr>
        <p:blipFill>
          <a:blip r:embed="rId3"/>
          <a:srcRect/>
          <a:stretch>
            <a:fillRect/>
          </a:stretch>
        </p:blipFill>
        <p:spPr bwMode="auto">
          <a:xfrm>
            <a:off x="3886200" y="2362200"/>
            <a:ext cx="3581400" cy="285908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smtClean="0"/>
              <a:t>Mentors</a:t>
            </a:r>
          </a:p>
        </p:txBody>
      </p:sp>
      <p:sp>
        <p:nvSpPr>
          <p:cNvPr id="73730" name="Content Placeholder 2"/>
          <p:cNvSpPr>
            <a:spLocks noGrp="1"/>
          </p:cNvSpPr>
          <p:nvPr>
            <p:ph idx="1"/>
          </p:nvPr>
        </p:nvSpPr>
        <p:spPr/>
        <p:txBody>
          <a:bodyPr/>
          <a:lstStyle/>
          <a:p>
            <a:pPr eaLnBrk="1" hangingPunct="1"/>
            <a:r>
              <a:rPr lang="en-US" smtClean="0"/>
              <a:t>Alameda County- Sandi Storch</a:t>
            </a:r>
          </a:p>
          <a:p>
            <a:pPr eaLnBrk="1" hangingPunct="1"/>
            <a:r>
              <a:rPr lang="en-US" smtClean="0"/>
              <a:t>Community Bridges- Dana Wagner	</a:t>
            </a:r>
          </a:p>
          <a:p>
            <a:pPr eaLnBrk="1" hangingPunct="1"/>
            <a:r>
              <a:rPr lang="en-US" smtClean="0"/>
              <a:t>Monterey- Edie Wiltsee, Janet Vaughan	</a:t>
            </a:r>
          </a:p>
          <a:p>
            <a:pPr eaLnBrk="1" hangingPunct="1"/>
            <a:r>
              <a:rPr lang="en-US" smtClean="0"/>
              <a:t>Riverside- Kathleen	Pickering	</a:t>
            </a:r>
          </a:p>
          <a:p>
            <a:pPr eaLnBrk="1" hangingPunct="1"/>
            <a:r>
              <a:rPr lang="en-US" smtClean="0"/>
              <a:t>San Mateo- Anne Garrett	</a:t>
            </a:r>
          </a:p>
          <a:p>
            <a:pPr eaLnBrk="1" hangingPunct="1"/>
            <a:r>
              <a:rPr lang="en-US" smtClean="0"/>
              <a:t>Santa Clara- Kathy Sweeney	</a:t>
            </a:r>
          </a:p>
          <a:p>
            <a:pPr eaLnBrk="1" hangingPunct="1"/>
            <a:endParaRPr lang="en-US" smtClean="0"/>
          </a:p>
        </p:txBody>
      </p:sp>
      <p:pic>
        <p:nvPicPr>
          <p:cNvPr id="73731" name="Picture 5" descr="83072084v13_225x225_Front"/>
          <p:cNvPicPr>
            <a:picLocks noChangeAspect="1" noChangeArrowheads="1"/>
          </p:cNvPicPr>
          <p:nvPr/>
        </p:nvPicPr>
        <p:blipFill>
          <a:blip r:embed="rId2"/>
          <a:srcRect/>
          <a:stretch>
            <a:fillRect/>
          </a:stretch>
        </p:blipFill>
        <p:spPr bwMode="auto">
          <a:xfrm>
            <a:off x="6705600" y="228600"/>
            <a:ext cx="1828800" cy="18288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eaLnBrk="1" hangingPunct="1"/>
            <a:r>
              <a:rPr lang="en-US" b="1" smtClean="0"/>
              <a:t>Required State Trainings</a:t>
            </a:r>
          </a:p>
        </p:txBody>
      </p:sp>
      <p:sp>
        <p:nvSpPr>
          <p:cNvPr id="74754" name="Content Placeholder 2"/>
          <p:cNvSpPr>
            <a:spLocks noGrp="1"/>
          </p:cNvSpPr>
          <p:nvPr>
            <p:ph idx="1"/>
          </p:nvPr>
        </p:nvSpPr>
        <p:spPr>
          <a:xfrm>
            <a:off x="2209800" y="1676400"/>
            <a:ext cx="6477000" cy="4419600"/>
          </a:xfrm>
        </p:spPr>
        <p:txBody>
          <a:bodyPr/>
          <a:lstStyle/>
          <a:p>
            <a:pPr marL="609600" indent="-609600" eaLnBrk="1" hangingPunct="1">
              <a:buFont typeface="Arial" charset="0"/>
              <a:buAutoNum type="arabicPeriod"/>
            </a:pPr>
            <a:r>
              <a:rPr lang="en-US" sz="2800" b="1" smtClean="0"/>
              <a:t>Overview of  Peer Counselor Training- WEBEX</a:t>
            </a:r>
            <a:r>
              <a:rPr lang="en-US" smtClean="0"/>
              <a:t> </a:t>
            </a:r>
          </a:p>
          <a:p>
            <a:pPr marL="609600" indent="-609600" eaLnBrk="1" hangingPunct="1">
              <a:buFont typeface="Arial" charset="0"/>
              <a:buNone/>
            </a:pPr>
            <a:r>
              <a:rPr lang="en-US" smtClean="0"/>
              <a:t>	</a:t>
            </a:r>
            <a:r>
              <a:rPr lang="en-US" sz="2400" smtClean="0"/>
              <a:t>Date: Oct. 5, 2010</a:t>
            </a:r>
          </a:p>
          <a:p>
            <a:pPr marL="609600" indent="-609600" eaLnBrk="1" hangingPunct="1">
              <a:buFont typeface="Arial" charset="0"/>
              <a:buNone/>
            </a:pPr>
            <a:r>
              <a:rPr lang="en-US" smtClean="0"/>
              <a:t>2.  </a:t>
            </a:r>
            <a:r>
              <a:rPr lang="en-US" sz="2800" b="1" smtClean="0"/>
              <a:t>BPC Program Development and Implementation</a:t>
            </a:r>
            <a:r>
              <a:rPr lang="en-US" smtClean="0"/>
              <a:t> </a:t>
            </a:r>
          </a:p>
          <a:p>
            <a:pPr marL="609600" indent="-609600" eaLnBrk="1" hangingPunct="1">
              <a:buFont typeface="Arial" charset="0"/>
              <a:buNone/>
            </a:pPr>
            <a:r>
              <a:rPr lang="en-US" smtClean="0"/>
              <a:t>	</a:t>
            </a:r>
            <a:r>
              <a:rPr lang="en-US" sz="2400" smtClean="0"/>
              <a:t>Date: September and October, 2010</a:t>
            </a:r>
          </a:p>
          <a:p>
            <a:pPr marL="609600" indent="-609600" eaLnBrk="1" hangingPunct="1">
              <a:buFont typeface="Arial" charset="0"/>
              <a:buNone/>
            </a:pPr>
            <a:r>
              <a:rPr lang="en-US" sz="2800" b="1" smtClean="0"/>
              <a:t>3.   Database Training (PCDB)</a:t>
            </a:r>
          </a:p>
          <a:p>
            <a:pPr marL="609600" indent="-609600" eaLnBrk="1" hangingPunct="1">
              <a:buFont typeface="Arial" charset="0"/>
              <a:buNone/>
            </a:pPr>
            <a:r>
              <a:rPr lang="en-US" sz="2000" smtClean="0"/>
              <a:t>	</a:t>
            </a:r>
            <a:r>
              <a:rPr lang="en-US" sz="2400" smtClean="0"/>
              <a:t>Date: September and October, 2010</a:t>
            </a:r>
          </a:p>
        </p:txBody>
      </p:sp>
      <p:pic>
        <p:nvPicPr>
          <p:cNvPr id="74755" name="Picture 4" descr="250_c_bdc2"/>
          <p:cNvPicPr>
            <a:picLocks noChangeAspect="1" noChangeArrowheads="1"/>
          </p:cNvPicPr>
          <p:nvPr/>
        </p:nvPicPr>
        <p:blipFill>
          <a:blip r:embed="rId2"/>
          <a:srcRect/>
          <a:stretch>
            <a:fillRect/>
          </a:stretch>
        </p:blipFill>
        <p:spPr bwMode="auto">
          <a:xfrm>
            <a:off x="533400" y="2133600"/>
            <a:ext cx="1676400" cy="132715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ctrTitle"/>
          </p:nvPr>
        </p:nvSpPr>
        <p:spPr>
          <a:xfrm>
            <a:off x="4038600" y="1371600"/>
            <a:ext cx="4800600" cy="1752600"/>
          </a:xfrm>
        </p:spPr>
        <p:txBody>
          <a:bodyPr/>
          <a:lstStyle/>
          <a:p>
            <a:pPr eaLnBrk="1" hangingPunct="1"/>
            <a:r>
              <a:rPr lang="en-US" b="1" smtClean="0"/>
              <a:t>What are your questions?</a:t>
            </a:r>
          </a:p>
        </p:txBody>
      </p:sp>
      <p:pic>
        <p:nvPicPr>
          <p:cNvPr id="75778" name="Picture 5" descr="Breastfeeding-cartoon"/>
          <p:cNvPicPr>
            <a:picLocks noChangeAspect="1" noChangeArrowheads="1"/>
          </p:cNvPicPr>
          <p:nvPr/>
        </p:nvPicPr>
        <p:blipFill>
          <a:blip r:embed="rId3"/>
          <a:srcRect/>
          <a:stretch>
            <a:fillRect/>
          </a:stretch>
        </p:blipFill>
        <p:spPr bwMode="auto">
          <a:xfrm>
            <a:off x="381000" y="990600"/>
            <a:ext cx="3598863"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DPH Document" ma:contentTypeID="0x010100509694B9D961A845A54FD4DFC29DE5F2007B84E194E9A30447BD608ED85A2ED3B0" ma:contentTypeVersion="14" ma:contentTypeDescription="This is the Custom Document Type for use by CDPH" ma:contentTypeScope="" ma:versionID="08f0b194f4d888473be627456d0c0490">
  <xsd:schema xmlns:xsd="http://www.w3.org/2001/XMLSchema" xmlns:p="http://schemas.microsoft.com/office/2006/metadata/properties" xmlns:ns1="http://schemas.microsoft.com/sharepoint/v3" xmlns:ns2="08d20643-fcde-45ea-a937-2ec378b594f6" targetNamespace="http://schemas.microsoft.com/office/2006/metadata/properties" ma:root="true" ma:fieldsID="ad7a9483449ab4353dd6df009b2af025" ns1:_="" ns2:_="">
    <xsd:import namespace="http://schemas.microsoft.com/sharepoint/v3"/>
    <xsd:import namespace="08d20643-fcde-45ea-a937-2ec378b594f6"/>
    <xsd:element name="properties">
      <xsd:complexType>
        <xsd:sequence>
          <xsd:element name="documentManagement">
            <xsd:complexType>
              <xsd:all>
                <xsd:element ref="ns1:PublishingContactName" minOccurs="0"/>
                <xsd:element ref="ns1:Language"/>
                <xsd:element ref="ns2:Organization"/>
                <xsd:element ref="ns2:Topics" minOccurs="0"/>
                <xsd:element ref="ns2:Abstract" minOccurs="0"/>
                <xsd:element ref="ns2:Reading_x0020_Level" minOccurs="0"/>
                <xsd:element ref="ns2:Target_x0020_Audience_x0020_Group" minOccurs="0"/>
                <xsd:element ref="ns2:HealthPubTopics" minOccurs="0"/>
                <xsd:element ref="ns2:Publication_x0020_Type" minOccurs="0"/>
                <xsd:element ref="ns1:PublishingExpirationDate" minOccurs="0"/>
                <xsd:element ref="ns1:PublishingStart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ContactName" ma:index="2" nillable="true" ma:displayName="Contact Name" ma:description="Enter the Program/Workgroup Name responsible for this page." ma:internalName="PublishingContactName">
      <xsd:simpleType>
        <xsd:restriction base="dms:Text">
          <xsd:maxLength value="255"/>
        </xsd:restriction>
      </xsd:simpleType>
    </xsd:element>
    <xsd:element name="Language" ma:index="3" ma:displayName="Language"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element name="PublishingExpirationDate" ma:index="15" nillable="true" ma:displayName="Scheduling End Date" ma:description="" ma:internalName="PublishingExpirationDate">
      <xsd:simpleType>
        <xsd:restriction base="dms:Unknown"/>
      </xsd:simpleType>
    </xsd:element>
    <xsd:element name="PublishingStartDate" ma:index="16" nillable="true" ma:displayName="Scheduling Start Date" ma:description="" ma:internalName="PublishingStartDate">
      <xsd:simpleType>
        <xsd:restriction base="dms:Unknown"/>
      </xsd:simpleType>
    </xsd:element>
  </xsd:schema>
  <xsd:schema xmlns:xsd="http://www.w3.org/2001/XMLSchema" xmlns:dms="http://schemas.microsoft.com/office/2006/documentManagement/types" targetNamespace="08d20643-fcde-45ea-a937-2ec378b594f6" elementFormDefault="qualified">
    <xsd:import namespace="http://schemas.microsoft.com/office/2006/documentManagement/types"/>
    <xsd:element name="Organization" ma:index="4" ma:displayName="Organization" ma:list="{a36defa3-96f3-4a80-832e-ca38e007e7d9}" ma:internalName="Organization" ma:showField="Title" ma:web="fb0f7d93-b7c4-4bc4-88c3-d00766274aba">
      <xsd:simpleType>
        <xsd:restriction base="dms:Lookup"/>
      </xsd:simpleType>
    </xsd:element>
    <xsd:element name="Topics" ma:index="5" nillable="true" ma:displayName="Topics" ma:description="This is the column used to add Topics Metadata to Pages and Documents in the CDPH Internet" ma:list="01f12226-4c86-44b7-bc96-3ccb58f90f62" ma:internalName="Topics" ma:showField="Title" ma:web="fb0f7d93-b7c4-4bc4-88c3-d00766274aba">
      <xsd:complexType>
        <xsd:complexContent>
          <xsd:extension base="dms:MultiChoiceLookup">
            <xsd:sequence>
              <xsd:element name="Value" type="dms:Lookup" maxOccurs="unbounded" minOccurs="0" nillable="true"/>
            </xsd:sequence>
          </xsd:extension>
        </xsd:complexContent>
      </xsd:complexType>
    </xsd:element>
    <xsd:element name="Abstract" ma:index="6" nillable="true" ma:displayName="Abstract" ma:description="This is the column used to hold the Description in Pages and Documents in the CDPH Internet" ma:internalName="Abstract" ma:readOnly="false">
      <xsd:simpleType>
        <xsd:restriction base="dms:Note"/>
      </xsd:simpleType>
    </xsd:element>
    <xsd:element name="Reading_x0020_Level" ma:index="8" nillable="true" ma:displayName="Reading Grade Level" ma:description="The reading grade level indicates the number of years of education that a person needs to be able to understand the content of the web page on the first reading. Reading Grade Level formulas generally  take into consideration (1) the total number of words, and (2) the number syllables, as well as (3) the total number of sentences.&#10;" ma:format="Dropdown" ma:internalName="Reading_x0020_Level">
      <xsd:simpleType>
        <xsd:restriction base="dms:Choice">
          <xsd:enumeration value="Low Literacy – Adult"/>
          <xsd:enumeration value="1"/>
          <xsd:enumeration value="2"/>
          <xsd:enumeration value="3"/>
          <xsd:enumeration value="4"/>
          <xsd:enumeration value="5"/>
          <xsd:enumeration value="6"/>
          <xsd:enumeration value="7"/>
          <xsd:enumeration value="8"/>
          <xsd:enumeration value="9"/>
          <xsd:enumeration value="10"/>
          <xsd:enumeration value="11"/>
          <xsd:enumeration value="12"/>
          <xsd:enumeration value="12+"/>
        </xsd:restriction>
      </xsd:simpleType>
    </xsd:element>
    <xsd:element name="Target_x0020_Audience_x0020_Group" ma:index="9" nillable="true" ma:displayName="Target Audience Group" ma:list="fc48fd2f-a954-4162-9255-5fe5d7f315f7" ma:internalName="Target_x0020_Audience_x0020_Group" ma:showField="Title" ma:web="fb0f7d93-b7c4-4bc4-88c3-d00766274aba">
      <xsd:complexType>
        <xsd:complexContent>
          <xsd:extension base="dms:MultiChoiceLookup">
            <xsd:sequence>
              <xsd:element name="Value" type="dms:Lookup" maxOccurs="unbounded" minOccurs="0" nillable="true"/>
            </xsd:sequence>
          </xsd:extension>
        </xsd:complexContent>
      </xsd:complexType>
    </xsd:element>
    <xsd:element name="HealthPubTopics" ma:index="10" nillable="true" ma:displayName="HealthPubTopics" ma:description="This contains the Topics List from the CDHS Health Publications Portal." ma:list="2c9bccb1-450f-4cdc-876e-b9cf23335bfb" ma:internalName="HealthPubTopics" ma:showField="Title" ma:web="fb0f7d93-b7c4-4bc4-88c3-d00766274aba">
      <xsd:complexType>
        <xsd:complexContent>
          <xsd:extension base="dms:MultiChoiceLookup">
            <xsd:sequence>
              <xsd:element name="Value" type="dms:Lookup" maxOccurs="unbounded" minOccurs="0" nillable="true"/>
            </xsd:sequence>
          </xsd:extension>
        </xsd:complexContent>
      </xsd:complexType>
    </xsd:element>
    <xsd:element name="Publication_x0020_Type" ma:index="11" nillable="true" ma:displayName="Publication Type" ma:list="23f6c0e2-b02d-4180-9eb7-ee78b21557ed" ma:internalName="Publication_x0020_Type" ma:showField="Title" ma:web="fb0f7d93-b7c4-4bc4-88c3-d00766274a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Content Type"/>
        <xsd:element ref="dc:title" minOccurs="0" maxOccurs="1" ma:index="1" ma:displayName="Title"/>
        <xsd:element ref="dc:subject" minOccurs="0" maxOccurs="1"/>
        <xsd:element ref="dc:description" minOccurs="0" maxOccurs="1"/>
        <xsd:element name="keywords" minOccurs="0" maxOccurs="1" type="xsd:string" ma:index="7"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Language xmlns="http://schemas.microsoft.com/sharepoint/v3">English</Language>
    <Target_x0020_Audience_x0020_Group xmlns="08d20643-fcde-45ea-a937-2ec378b594f6"/>
    <Topics xmlns="08d20643-fcde-45ea-a937-2ec378b594f6"/>
    <Abstract xmlns="08d20643-fcde-45ea-a937-2ec378b594f6" xsi:nil="true"/>
    <Reading_x0020_Level xmlns="08d20643-fcde-45ea-a937-2ec378b594f6" xsi:nil="true"/>
    <PublishingExpirationDate xmlns="http://schemas.microsoft.com/sharepoint/v3" xsi:nil="true"/>
    <Organization xmlns="08d20643-fcde-45ea-a937-2ec378b594f6">305</Organization>
    <PublishingStartDate xmlns="http://schemas.microsoft.com/sharepoint/v3" xsi:nil="true"/>
    <HealthPubTopics xmlns="08d20643-fcde-45ea-a937-2ec378b594f6"/>
    <PublishingContactName xmlns="http://schemas.microsoft.com/sharepoint/v3">Cherryl Bell</PublishingContactName>
    <Publication_x0020_Type xmlns="08d20643-fcde-45ea-a937-2ec378b594f6"/>
  </documentManagement>
</p:properties>
</file>

<file path=customXml/itemProps1.xml><?xml version="1.0" encoding="utf-8"?>
<ds:datastoreItem xmlns:ds="http://schemas.openxmlformats.org/officeDocument/2006/customXml" ds:itemID="{2632B32C-5C78-4994-B168-C642F7B49C80}"/>
</file>

<file path=customXml/itemProps2.xml><?xml version="1.0" encoding="utf-8"?>
<ds:datastoreItem xmlns:ds="http://schemas.openxmlformats.org/officeDocument/2006/customXml" ds:itemID="{397E237C-2448-482E-914A-EB5FEB8B384C}"/>
</file>

<file path=customXml/itemProps3.xml><?xml version="1.0" encoding="utf-8"?>
<ds:datastoreItem xmlns:ds="http://schemas.openxmlformats.org/officeDocument/2006/customXml" ds:itemID="{29E7C6A1-5B0D-4A86-9162-7D12A6537AE6}"/>
</file>

<file path=docProps/app.xml><?xml version="1.0" encoding="utf-8"?>
<Properties xmlns="http://schemas.openxmlformats.org/officeDocument/2006/extended-properties" xmlns:vt="http://schemas.openxmlformats.org/officeDocument/2006/docPropsVTypes">
  <TotalTime>3060</TotalTime>
  <Words>900</Words>
  <Application>Microsoft Office PowerPoint</Application>
  <PresentationFormat>On-screen Show (4:3)</PresentationFormat>
  <Paragraphs>211</Paragraphs>
  <Slides>35</Slides>
  <Notes>26</Notes>
  <HiddenSlides>0</HiddenSlides>
  <MMClips>0</MMClips>
  <ScaleCrop>false</ScaleCrop>
  <HeadingPairs>
    <vt:vector size="6" baseType="variant">
      <vt:variant>
        <vt:lpstr>Fonts Used</vt:lpstr>
      </vt:variant>
      <vt:variant>
        <vt:i4>4</vt:i4>
      </vt:variant>
      <vt:variant>
        <vt:lpstr>Design Template</vt:lpstr>
      </vt:variant>
      <vt:variant>
        <vt:i4>1</vt:i4>
      </vt:variant>
      <vt:variant>
        <vt:lpstr>Slide Titles</vt:lpstr>
      </vt:variant>
      <vt:variant>
        <vt:i4>35</vt:i4>
      </vt:variant>
    </vt:vector>
  </HeadingPairs>
  <TitlesOfParts>
    <vt:vector size="40" baseType="lpstr">
      <vt:lpstr>Arial</vt:lpstr>
      <vt:lpstr>Calibri</vt:lpstr>
      <vt:lpstr>Candara</vt:lpstr>
      <vt:lpstr>Comic Sans MS</vt:lpstr>
      <vt:lpstr>Office Theme</vt:lpstr>
      <vt:lpstr>WEBEX</vt:lpstr>
      <vt:lpstr>Objectives of WEBEX</vt:lpstr>
      <vt:lpstr>Agenda</vt:lpstr>
      <vt:lpstr>Agenda </vt:lpstr>
      <vt:lpstr>Number of BPC programs</vt:lpstr>
      <vt:lpstr>                   Overview</vt:lpstr>
      <vt:lpstr>Why Peer Counseling Works</vt:lpstr>
      <vt:lpstr>FNS “Loving Support” Model Requirements</vt:lpstr>
      <vt:lpstr> Characteristics of Successful  BPC Programs in CA</vt:lpstr>
      <vt:lpstr>Why Peer Counseling Programs Fail </vt:lpstr>
      <vt:lpstr>BPC Program Policies and Procedures</vt:lpstr>
      <vt:lpstr>WPM 630-10</vt:lpstr>
      <vt:lpstr>Changes to Breastfeeding Peer Counseling Program Policy  </vt:lpstr>
      <vt:lpstr>Overview </vt:lpstr>
      <vt:lpstr>Added</vt:lpstr>
      <vt:lpstr>Allowable Expenses</vt:lpstr>
      <vt:lpstr>Not Included</vt:lpstr>
      <vt:lpstr>Administrative Manual</vt:lpstr>
      <vt:lpstr>Administrative Manual</vt:lpstr>
      <vt:lpstr>Administrative Manual Appendix Contents</vt:lpstr>
      <vt:lpstr>Budget and Fiscal Management</vt:lpstr>
      <vt:lpstr>Consequences of Unspent Funds</vt:lpstr>
      <vt:lpstr>Funds disappear! </vt:lpstr>
      <vt:lpstr>Deadline to Spend Grant:</vt:lpstr>
      <vt:lpstr>Fiscal Management</vt:lpstr>
      <vt:lpstr>Fiscal Procedures</vt:lpstr>
      <vt:lpstr>Referral and Collaboration with community Partners</vt:lpstr>
      <vt:lpstr>Training PCs: Continual</vt:lpstr>
      <vt:lpstr>Program Evaluation &amp; Technical Assistance</vt:lpstr>
      <vt:lpstr>Focus of Monitoring </vt:lpstr>
      <vt:lpstr>Areas of Evaluation</vt:lpstr>
      <vt:lpstr>State WIC Support</vt:lpstr>
      <vt:lpstr>Mentors</vt:lpstr>
      <vt:lpstr>Required State Trainings</vt:lpstr>
      <vt:lpstr>What are your 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Breastfeeding Peer Counseling Program Overview for WIC Directors Webex</dc:title>
  <dc:creator>Carolyn Waggoner</dc:creator>
  <cp:keywords/>
  <cp:lastModifiedBy>Gkhoe</cp:lastModifiedBy>
  <cp:revision>290</cp:revision>
  <dcterms:created xsi:type="dcterms:W3CDTF">2010-08-26T21:46:38Z</dcterms:created>
  <dcterms:modified xsi:type="dcterms:W3CDTF">2010-09-14T20:24:53Z</dcterms:modified>
  <cp:contentType>CDPH 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0x010100509694B9D961A845A54FD4DFC29DE5F2007B84E194E9A30447BD608ED85A2ED3B0</vt:lpwstr>
  </property>
  <property fmtid="{D5CDD505-2E9C-101B-9397-08002B2CF9AE}" pid="3" name="Nav">
    <vt:lpwstr/>
  </property>
  <property fmtid="{D5CDD505-2E9C-101B-9397-08002B2CF9AE}" pid="4" name="TemplateUrl">
    <vt:lpwstr/>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ies>
</file>