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customXml/itemProps1.xml" ContentType="application/vnd.openxmlformats-officedocument.customXmlPropertie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docProps/custom.xml" ContentType="application/vnd.openxmlformats-officedocument.custom-properties+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diagrams/layout1.xml" ContentType="application/vnd.openxmlformats-officedocument.drawingml.diagramLayout+xml"/>
  <Override PartName="/ppt/notesSlides/notesSlide7.xml" ContentType="application/vnd.openxmlformats-officedocument.presentationml.notesSlide+xml"/>
  <Override PartName="/ppt/slides/slide9.xml" ContentType="application/vnd.openxmlformats-officedocument.presentationml.slide+xml"/>
  <Override PartName="/ppt/viewProps.xml" ContentType="application/vnd.openxmlformats-officedocument.presentationml.viewProps+xml"/>
  <Default Extension="png" ContentType="image/png"/>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Override PartName="/customXml/itemProps2.xml" ContentType="application/vnd.openxmlformats-officedocument.customXmlProperties+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22.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Default Extension="wmf" ContentType="image/x-wmf"/>
  <Default Extension="rels" ContentType="application/vnd.openxmlformats-package.relationships+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Override PartName="/ppt/slides/slide23.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notesSlides/notesSlide19.xml" ContentType="application/vnd.openxmlformats-officedocument.presentationml.notesSlide+xml"/>
  <Default Extension="jpeg" ContentType="image/jpeg"/>
  <Override PartName="/ppt/slides/slide24.xml" ContentType="application/vnd.openxmlformats-officedocument.presentationml.slide+xml"/>
  <Override PartName="/ppt/slides/slide35.xml" ContentType="application/vnd.openxmlformats-officedocument.presentationml.slide+xml"/>
  <Override PartName="/ppt/diagrams/quickStyle1.xml" ContentType="application/vnd.openxmlformats-officedocument.drawingml.diagramStyle+xml"/>
  <Override PartName="/ppt/slides/slide1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3" r:id="rId1"/>
  </p:sldMasterIdLst>
  <p:notesMasterIdLst>
    <p:notesMasterId r:id="rId42"/>
  </p:notesMasterIdLst>
  <p:handoutMasterIdLst>
    <p:handoutMasterId r:id="rId43"/>
  </p:handoutMasterIdLst>
  <p:sldIdLst>
    <p:sldId id="256" r:id="rId2"/>
    <p:sldId id="309" r:id="rId3"/>
    <p:sldId id="310" r:id="rId4"/>
    <p:sldId id="297" r:id="rId5"/>
    <p:sldId id="303" r:id="rId6"/>
    <p:sldId id="302" r:id="rId7"/>
    <p:sldId id="295" r:id="rId8"/>
    <p:sldId id="298" r:id="rId9"/>
    <p:sldId id="257" r:id="rId10"/>
    <p:sldId id="258" r:id="rId11"/>
    <p:sldId id="285" r:id="rId12"/>
    <p:sldId id="286" r:id="rId13"/>
    <p:sldId id="288" r:id="rId14"/>
    <p:sldId id="290" r:id="rId15"/>
    <p:sldId id="291" r:id="rId16"/>
    <p:sldId id="293" r:id="rId17"/>
    <p:sldId id="311" r:id="rId18"/>
    <p:sldId id="299" r:id="rId19"/>
    <p:sldId id="308" r:id="rId20"/>
    <p:sldId id="284" r:id="rId21"/>
    <p:sldId id="262" r:id="rId22"/>
    <p:sldId id="312" r:id="rId23"/>
    <p:sldId id="304" r:id="rId24"/>
    <p:sldId id="313" r:id="rId25"/>
    <p:sldId id="305" r:id="rId26"/>
    <p:sldId id="314" r:id="rId27"/>
    <p:sldId id="306" r:id="rId28"/>
    <p:sldId id="260" r:id="rId29"/>
    <p:sldId id="300" r:id="rId30"/>
    <p:sldId id="294" r:id="rId31"/>
    <p:sldId id="292" r:id="rId32"/>
    <p:sldId id="315" r:id="rId33"/>
    <p:sldId id="320" r:id="rId34"/>
    <p:sldId id="272" r:id="rId35"/>
    <p:sldId id="301" r:id="rId36"/>
    <p:sldId id="319" r:id="rId37"/>
    <p:sldId id="307" r:id="rId38"/>
    <p:sldId id="317" r:id="rId39"/>
    <p:sldId id="318" r:id="rId40"/>
    <p:sldId id="296" r:id="rId41"/>
  </p:sldIdLst>
  <p:sldSz cx="9144000" cy="6858000" type="screen4x3"/>
  <p:notesSz cx="6881813"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000099"/>
    <a:srgbClr val="006600"/>
    <a:srgbClr val="B2B2B2"/>
    <a:srgbClr val="FF3300"/>
    <a:srgbClr val="FFFF00"/>
    <a:srgbClr val="0099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692" autoAdjust="0"/>
    <p:restoredTop sz="79887" autoAdjust="0"/>
  </p:normalViewPr>
  <p:slideViewPr>
    <p:cSldViewPr>
      <p:cViewPr varScale="1">
        <p:scale>
          <a:sx n="59" d="100"/>
          <a:sy n="59" d="100"/>
        </p:scale>
        <p:origin x="-88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6" d="100"/>
          <a:sy n="86" d="100"/>
        </p:scale>
        <p:origin x="-2496" y="-90"/>
      </p:cViewPr>
      <p:guideLst>
        <p:guide orient="horz" pos="2928"/>
        <p:guide pos="2167"/>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ADCA5C-B551-47C4-B5BE-C1DB4796D0EE}" type="doc">
      <dgm:prSet loTypeId="urn:microsoft.com/office/officeart/2005/8/layout/cycle1" loCatId="cycle" qsTypeId="urn:microsoft.com/office/officeart/2005/8/quickstyle/simple1" qsCatId="simple" csTypeId="urn:microsoft.com/office/officeart/2005/8/colors/accent1_2" csCatId="accent1"/>
      <dgm:spPr/>
    </dgm:pt>
    <dgm:pt modelId="{0C11DF84-9E34-49F8-B433-318795EE394D}">
      <dgm:prSet/>
      <dgm:spPr/>
      <dgm: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smtClean="0">
              <a:ln>
                <a:noFill/>
              </a:ln>
              <a:solidFill>
                <a:schemeClr val="tx1"/>
              </a:solidFill>
              <a:effectLst/>
              <a:latin typeface="Tahoma" pitchFamily="34" charset="0"/>
              <a:ea typeface="ＭＳ Ｐゴシック" pitchFamily="34" charset="-128"/>
            </a:rPr>
            <a:t>B.</a:t>
          </a:r>
          <a:endParaRPr kumimoji="0" lang="en-US" b="0" i="0" u="none" strike="noStrike" cap="none" normalizeH="0" baseline="0" smtClean="0">
            <a:ln>
              <a:noFill/>
            </a:ln>
            <a:solidFill>
              <a:schemeClr val="tx1"/>
            </a:solidFill>
            <a:effectLst/>
            <a:latin typeface="Tahoma" pitchFamily="34" charset="0"/>
            <a:ea typeface="ＭＳ Ｐゴシック" pitchFamily="34" charset="-128"/>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smtClean="0">
              <a:ln>
                <a:noFill/>
              </a:ln>
              <a:solidFill>
                <a:schemeClr val="tx1"/>
              </a:solidFill>
              <a:effectLst/>
              <a:latin typeface="Tahoma" pitchFamily="34" charset="0"/>
              <a:ea typeface="ＭＳ Ｐゴシック" pitchFamily="34" charset="-128"/>
            </a:rPr>
            <a:t>Design Grade-Level Plan and Develop Learning Communities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b="1" i="0" u="none" strike="noStrike" cap="none" normalizeH="0" baseline="-25000" smtClean="0">
            <a:ln>
              <a:noFill/>
            </a:ln>
            <a:solidFill>
              <a:schemeClr val="tx1"/>
            </a:solidFill>
            <a:effectLst/>
            <a:latin typeface="Arial" charset="0"/>
            <a:ea typeface="ＭＳ Ｐゴシック" pitchFamily="34" charset="-128"/>
          </a:endParaRPr>
        </a:p>
      </dgm:t>
    </dgm:pt>
    <dgm:pt modelId="{741D202A-4C9B-482F-BA93-E07DCC5F28B4}" type="parTrans" cxnId="{4B1988E6-3B2A-41A3-B0BF-76A572576025}">
      <dgm:prSet/>
      <dgm:spPr/>
    </dgm:pt>
    <dgm:pt modelId="{BAF31763-F2BE-4B47-9102-E55984270BB9}" type="sibTrans" cxnId="{4B1988E6-3B2A-41A3-B0BF-76A572576025}">
      <dgm:prSet/>
      <dgm:spPr/>
    </dgm:pt>
    <dgm:pt modelId="{A6433F47-CC4C-44BC-94B7-D8767DB8EA74}">
      <dgm:prSet/>
      <dgm:spPr/>
      <dgm:t>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b="1" i="0" u="none" strike="noStrike" cap="none" normalizeH="0" baseline="0" smtClean="0">
            <a:ln>
              <a:noFill/>
            </a:ln>
            <a:solidFill>
              <a:schemeClr val="tx1"/>
            </a:solidFill>
            <a:effectLst/>
            <a:latin typeface="Tahoma" pitchFamily="34" charset="0"/>
            <a:ea typeface="ＭＳ Ｐゴシック" pitchFamily="34" charset="-128"/>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smtClean="0">
              <a:ln>
                <a:noFill/>
              </a:ln>
              <a:solidFill>
                <a:schemeClr val="tx1"/>
              </a:solidFill>
              <a:effectLst/>
              <a:latin typeface="Tahoma" pitchFamily="34" charset="0"/>
              <a:ea typeface="ＭＳ Ｐゴシック" pitchFamily="34" charset="-128"/>
            </a:rPr>
            <a:t>C.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smtClean="0">
              <a:ln>
                <a:noFill/>
              </a:ln>
              <a:solidFill>
                <a:schemeClr val="tx1"/>
              </a:solidFill>
              <a:effectLst/>
              <a:latin typeface="Tahoma" pitchFamily="34" charset="0"/>
              <a:ea typeface="ＭＳ Ｐゴシック" pitchFamily="34" charset="-128"/>
            </a:rPr>
            <a:t>Develop and Implement Training Plan</a:t>
          </a:r>
          <a:endParaRPr kumimoji="0" lang="en-US" b="1" i="0" u="none" strike="noStrike" cap="none" normalizeH="0" baseline="-25000" smtClean="0">
            <a:ln>
              <a:noFill/>
            </a:ln>
            <a:solidFill>
              <a:schemeClr val="tx1"/>
            </a:solidFill>
            <a:effectLst/>
            <a:latin typeface="Arial" charset="0"/>
            <a:ea typeface="ＭＳ Ｐゴシック" pitchFamily="34" charset="-128"/>
          </a:endParaRPr>
        </a:p>
      </dgm:t>
    </dgm:pt>
    <dgm:pt modelId="{1A34CE03-8A35-4662-997B-628AE04E6C20}" type="parTrans" cxnId="{5C26B2C2-15B2-4477-B7BB-27DC399A6FB2}">
      <dgm:prSet/>
      <dgm:spPr/>
    </dgm:pt>
    <dgm:pt modelId="{013F7945-390C-49D6-8B15-EC0DEFDA45C4}" type="sibTrans" cxnId="{5C26B2C2-15B2-4477-B7BB-27DC399A6FB2}">
      <dgm:prSet/>
      <dgm:spPr/>
    </dgm:pt>
    <dgm:pt modelId="{AC6AF52C-7984-4615-84C6-4F258729B591}">
      <dgm:prSet/>
      <dgm:spPr/>
      <dgm: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smtClean="0">
              <a:ln>
                <a:noFill/>
              </a:ln>
              <a:solidFill>
                <a:schemeClr val="tx1"/>
              </a:solidFill>
              <a:effectLst/>
              <a:latin typeface="Tahoma" pitchFamily="34" charset="0"/>
              <a:ea typeface="ＭＳ Ｐゴシック" pitchFamily="34" charset="-128"/>
            </a:rPr>
            <a:t>D.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smtClean="0">
              <a:ln>
                <a:noFill/>
              </a:ln>
              <a:solidFill>
                <a:schemeClr val="tx1"/>
              </a:solidFill>
              <a:effectLst/>
              <a:latin typeface="Tahoma" pitchFamily="34" charset="0"/>
              <a:ea typeface="ＭＳ Ｐゴシック" pitchFamily="34" charset="-128"/>
            </a:rPr>
            <a:t>Implement Instructional Plan and Provide Technical Assistance</a:t>
          </a:r>
          <a:endParaRPr kumimoji="0" lang="en-US" b="1" i="0" u="none" strike="noStrike" cap="none" normalizeH="0" baseline="-25000" smtClean="0">
            <a:ln>
              <a:noFill/>
            </a:ln>
            <a:solidFill>
              <a:schemeClr val="tx1"/>
            </a:solidFill>
            <a:effectLst/>
            <a:latin typeface="Arial" charset="0"/>
            <a:ea typeface="ＭＳ Ｐゴシック" pitchFamily="34" charset="-128"/>
          </a:endParaRPr>
        </a:p>
      </dgm:t>
    </dgm:pt>
    <dgm:pt modelId="{908873C0-2D77-4FC8-B241-86A076335680}" type="parTrans" cxnId="{03E005B9-1E1B-40E9-82DF-25BCDCCE8D48}">
      <dgm:prSet/>
      <dgm:spPr/>
    </dgm:pt>
    <dgm:pt modelId="{069C53DC-4E92-49E0-B0C3-12DF2E566215}" type="sibTrans" cxnId="{03E005B9-1E1B-40E9-82DF-25BCDCCE8D48}">
      <dgm:prSet/>
      <dgm:spPr/>
    </dgm:pt>
    <dgm:pt modelId="{BEF8EF3C-3F57-47A1-BF5B-D062C31EA745}">
      <dgm:prSet/>
      <dgm:spPr/>
      <dgm: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smtClean="0">
              <a:ln>
                <a:noFill/>
              </a:ln>
              <a:solidFill>
                <a:schemeClr val="tx1"/>
              </a:solidFill>
              <a:effectLst/>
              <a:latin typeface="Tahoma" pitchFamily="34" charset="0"/>
              <a:ea typeface="ＭＳ Ｐゴシック" pitchFamily="34" charset="-128"/>
            </a:rPr>
            <a:t>E.</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smtClean="0">
              <a:ln>
                <a:noFill/>
              </a:ln>
              <a:solidFill>
                <a:schemeClr val="tx1"/>
              </a:solidFill>
              <a:effectLst/>
              <a:latin typeface="Tahoma" pitchFamily="34" charset="0"/>
              <a:ea typeface="ＭＳ Ｐゴシック" pitchFamily="34" charset="-128"/>
            </a:rPr>
            <a:t>Promote Nutrition Messages; Build School and Community Support</a:t>
          </a:r>
          <a:endParaRPr kumimoji="0" lang="en-US" b="1" i="0" u="none" strike="noStrike" cap="none" normalizeH="0" baseline="-25000" smtClean="0">
            <a:ln>
              <a:noFill/>
            </a:ln>
            <a:solidFill>
              <a:schemeClr val="tx1"/>
            </a:solidFill>
            <a:effectLst/>
            <a:latin typeface="Tahoma" pitchFamily="34" charset="0"/>
            <a:ea typeface="ＭＳ Ｐゴシック" pitchFamily="34" charset="-128"/>
          </a:endParaRPr>
        </a:p>
      </dgm:t>
    </dgm:pt>
    <dgm:pt modelId="{1BD9142E-5739-41BA-9CF4-519F5E4DD540}" type="parTrans" cxnId="{336B8815-E0C8-4307-8166-91C1F338166F}">
      <dgm:prSet/>
      <dgm:spPr/>
    </dgm:pt>
    <dgm:pt modelId="{1EFFA908-707D-4207-8A73-8804EE476736}" type="sibTrans" cxnId="{336B8815-E0C8-4307-8166-91C1F338166F}">
      <dgm:prSet/>
      <dgm:spPr/>
    </dgm:pt>
    <dgm:pt modelId="{E7F84244-1B58-4948-9938-7957F5D1A6B3}">
      <dgm:prSet/>
      <dgm:spPr/>
      <dgm: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smtClean="0">
              <a:ln>
                <a:noFill/>
              </a:ln>
              <a:solidFill>
                <a:schemeClr val="tx1"/>
              </a:solidFill>
              <a:effectLst/>
              <a:latin typeface="Tahoma" pitchFamily="34" charset="0"/>
              <a:ea typeface="ＭＳ Ｐゴシック" pitchFamily="34" charset="-128"/>
            </a:rPr>
            <a:t>F.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smtClean="0">
              <a:ln>
                <a:noFill/>
              </a:ln>
              <a:solidFill>
                <a:schemeClr val="tx1"/>
              </a:solidFill>
              <a:effectLst/>
              <a:latin typeface="Tahoma" pitchFamily="34" charset="0"/>
              <a:ea typeface="ＭＳ Ｐゴシック" pitchFamily="34" charset="-128"/>
            </a:rPr>
            <a:t>Refine Instructional Plan, Messages, Support</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b="1" i="0" u="none" strike="noStrike" cap="none" normalizeH="0" baseline="-25000" smtClean="0">
            <a:ln>
              <a:noFill/>
            </a:ln>
            <a:solidFill>
              <a:schemeClr val="tx1"/>
            </a:solidFill>
            <a:effectLst/>
            <a:latin typeface="Arial" charset="0"/>
            <a:ea typeface="ＭＳ Ｐゴシック" pitchFamily="34" charset="-128"/>
          </a:endParaRPr>
        </a:p>
      </dgm:t>
    </dgm:pt>
    <dgm:pt modelId="{B5935FC9-1DE5-44DA-899E-04F9B36159C9}" type="parTrans" cxnId="{20143920-878A-4FB9-A4E5-AB3D03C52732}">
      <dgm:prSet/>
      <dgm:spPr/>
    </dgm:pt>
    <dgm:pt modelId="{E37EF59B-E4F6-4C72-80C3-7A038EF34113}" type="sibTrans" cxnId="{20143920-878A-4FB9-A4E5-AB3D03C52732}">
      <dgm:prSet/>
      <dgm:spPr/>
    </dgm:pt>
    <dgm:pt modelId="{3A0F3C9C-DB4F-42D2-BF29-B72CC135AE38}">
      <dgm:prSet/>
      <dgm:spPr/>
      <dgm: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smtClean="0">
              <a:ln>
                <a:noFill/>
              </a:ln>
              <a:solidFill>
                <a:schemeClr val="tx1"/>
              </a:solidFill>
              <a:effectLst/>
              <a:latin typeface="Tahoma" pitchFamily="34" charset="0"/>
              <a:ea typeface="ＭＳ Ｐゴシック" pitchFamily="34" charset="-128"/>
            </a:rPr>
            <a:t>A.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smtClean="0">
              <a:ln>
                <a:noFill/>
              </a:ln>
              <a:solidFill>
                <a:schemeClr val="tx1"/>
              </a:solidFill>
              <a:effectLst/>
              <a:latin typeface="Tahoma" pitchFamily="34" charset="0"/>
              <a:ea typeface="ＭＳ Ｐゴシック" pitchFamily="34" charset="-128"/>
            </a:rPr>
            <a:t>Prepare and Develop Nutrition Instructional Plan</a:t>
          </a:r>
          <a:endParaRPr kumimoji="0" lang="en-US" b="1" i="0" u="none" strike="noStrike" cap="none" normalizeH="0" baseline="-25000" smtClean="0">
            <a:ln>
              <a:noFill/>
            </a:ln>
            <a:solidFill>
              <a:schemeClr val="tx1"/>
            </a:solidFill>
            <a:effectLst/>
            <a:latin typeface="Arial" charset="0"/>
            <a:ea typeface="ＭＳ Ｐゴシック" pitchFamily="34" charset="-128"/>
          </a:endParaRPr>
        </a:p>
      </dgm:t>
    </dgm:pt>
    <dgm:pt modelId="{C7D6A448-DD11-41BF-BAC9-5F2468125F92}" type="parTrans" cxnId="{81CA1169-455A-4EE1-A55E-DB547BA99414}">
      <dgm:prSet/>
      <dgm:spPr/>
    </dgm:pt>
    <dgm:pt modelId="{ED379B54-0496-42D4-B9D7-0903BCB92D9A}" type="sibTrans" cxnId="{81CA1169-455A-4EE1-A55E-DB547BA99414}">
      <dgm:prSet/>
      <dgm:spPr/>
    </dgm:pt>
    <dgm:pt modelId="{79DCF601-5CC6-4422-A84A-38B447AF8F5E}" type="pres">
      <dgm:prSet presAssocID="{26ADCA5C-B551-47C4-B5BE-C1DB4796D0EE}" presName="cycle" presStyleCnt="0">
        <dgm:presLayoutVars>
          <dgm:dir/>
          <dgm:resizeHandles val="exact"/>
        </dgm:presLayoutVars>
      </dgm:prSet>
      <dgm:spPr/>
    </dgm:pt>
    <dgm:pt modelId="{9565C18C-6CA7-419E-B35C-4BC9856FB328}" type="pres">
      <dgm:prSet presAssocID="{0C11DF84-9E34-49F8-B433-318795EE394D}" presName="dummy" presStyleCnt="0"/>
      <dgm:spPr/>
    </dgm:pt>
    <dgm:pt modelId="{E4E5252E-6148-4C2F-93A1-7A6863C58D94}" type="pres">
      <dgm:prSet presAssocID="{0C11DF84-9E34-49F8-B433-318795EE394D}" presName="node" presStyleLbl="revTx" presStyleIdx="0" presStyleCnt="6">
        <dgm:presLayoutVars>
          <dgm:bulletEnabled val="1"/>
        </dgm:presLayoutVars>
      </dgm:prSet>
      <dgm:spPr/>
      <dgm:t>
        <a:bodyPr/>
        <a:lstStyle/>
        <a:p>
          <a:endParaRPr lang="en-US"/>
        </a:p>
      </dgm:t>
    </dgm:pt>
    <dgm:pt modelId="{6FDAE249-A5F8-4573-A89F-6FF07534DAA5}" type="pres">
      <dgm:prSet presAssocID="{BAF31763-F2BE-4B47-9102-E55984270BB9}" presName="sibTrans" presStyleLbl="node1" presStyleIdx="0" presStyleCnt="6"/>
      <dgm:spPr/>
    </dgm:pt>
    <dgm:pt modelId="{C4027AC0-3C24-47DC-8299-A6173C266242}" type="pres">
      <dgm:prSet presAssocID="{A6433F47-CC4C-44BC-94B7-D8767DB8EA74}" presName="dummy" presStyleCnt="0"/>
      <dgm:spPr/>
    </dgm:pt>
    <dgm:pt modelId="{4E1B5A7E-6226-42C9-B82B-0CA05D47DC23}" type="pres">
      <dgm:prSet presAssocID="{A6433F47-CC4C-44BC-94B7-D8767DB8EA74}" presName="node" presStyleLbl="revTx" presStyleIdx="1" presStyleCnt="6">
        <dgm:presLayoutVars>
          <dgm:bulletEnabled val="1"/>
        </dgm:presLayoutVars>
      </dgm:prSet>
      <dgm:spPr/>
      <dgm:t>
        <a:bodyPr/>
        <a:lstStyle/>
        <a:p>
          <a:endParaRPr lang="en-US"/>
        </a:p>
      </dgm:t>
    </dgm:pt>
    <dgm:pt modelId="{80FD8E94-CCC2-4C4D-B841-DFE23686E32B}" type="pres">
      <dgm:prSet presAssocID="{013F7945-390C-49D6-8B15-EC0DEFDA45C4}" presName="sibTrans" presStyleLbl="node1" presStyleIdx="1" presStyleCnt="6"/>
      <dgm:spPr/>
    </dgm:pt>
    <dgm:pt modelId="{3D1464A7-C011-4629-A0F2-F7C6C58BF6CC}" type="pres">
      <dgm:prSet presAssocID="{AC6AF52C-7984-4615-84C6-4F258729B591}" presName="dummy" presStyleCnt="0"/>
      <dgm:spPr/>
    </dgm:pt>
    <dgm:pt modelId="{47345787-C617-4C9B-BA56-22369588D421}" type="pres">
      <dgm:prSet presAssocID="{AC6AF52C-7984-4615-84C6-4F258729B591}" presName="node" presStyleLbl="revTx" presStyleIdx="2" presStyleCnt="6">
        <dgm:presLayoutVars>
          <dgm:bulletEnabled val="1"/>
        </dgm:presLayoutVars>
      </dgm:prSet>
      <dgm:spPr/>
      <dgm:t>
        <a:bodyPr/>
        <a:lstStyle/>
        <a:p>
          <a:endParaRPr lang="en-US"/>
        </a:p>
      </dgm:t>
    </dgm:pt>
    <dgm:pt modelId="{1B74249A-B7E2-4638-A2BA-67360731C524}" type="pres">
      <dgm:prSet presAssocID="{069C53DC-4E92-49E0-B0C3-12DF2E566215}" presName="sibTrans" presStyleLbl="node1" presStyleIdx="2" presStyleCnt="6"/>
      <dgm:spPr/>
    </dgm:pt>
    <dgm:pt modelId="{4B5738D2-5CFF-4D99-83C4-8DE406E1550B}" type="pres">
      <dgm:prSet presAssocID="{BEF8EF3C-3F57-47A1-BF5B-D062C31EA745}" presName="dummy" presStyleCnt="0"/>
      <dgm:spPr/>
    </dgm:pt>
    <dgm:pt modelId="{2D03D2F5-DEE7-4F38-AAD1-3ACBAAC6E7A0}" type="pres">
      <dgm:prSet presAssocID="{BEF8EF3C-3F57-47A1-BF5B-D062C31EA745}" presName="node" presStyleLbl="revTx" presStyleIdx="3" presStyleCnt="6">
        <dgm:presLayoutVars>
          <dgm:bulletEnabled val="1"/>
        </dgm:presLayoutVars>
      </dgm:prSet>
      <dgm:spPr/>
      <dgm:t>
        <a:bodyPr/>
        <a:lstStyle/>
        <a:p>
          <a:endParaRPr lang="en-US"/>
        </a:p>
      </dgm:t>
    </dgm:pt>
    <dgm:pt modelId="{1CE6283F-F45D-4CF7-B964-23688C0DC6FB}" type="pres">
      <dgm:prSet presAssocID="{1EFFA908-707D-4207-8A73-8804EE476736}" presName="sibTrans" presStyleLbl="node1" presStyleIdx="3" presStyleCnt="6"/>
      <dgm:spPr/>
    </dgm:pt>
    <dgm:pt modelId="{B24C6BAB-0F6F-49D2-8AF7-A6A05EAFD742}" type="pres">
      <dgm:prSet presAssocID="{E7F84244-1B58-4948-9938-7957F5D1A6B3}" presName="dummy" presStyleCnt="0"/>
      <dgm:spPr/>
    </dgm:pt>
    <dgm:pt modelId="{F573C6F4-7769-457E-AC3D-3320F0615989}" type="pres">
      <dgm:prSet presAssocID="{E7F84244-1B58-4948-9938-7957F5D1A6B3}" presName="node" presStyleLbl="revTx" presStyleIdx="4" presStyleCnt="6">
        <dgm:presLayoutVars>
          <dgm:bulletEnabled val="1"/>
        </dgm:presLayoutVars>
      </dgm:prSet>
      <dgm:spPr/>
      <dgm:t>
        <a:bodyPr/>
        <a:lstStyle/>
        <a:p>
          <a:endParaRPr lang="en-US"/>
        </a:p>
      </dgm:t>
    </dgm:pt>
    <dgm:pt modelId="{B41B815B-55A3-4F8A-9E25-164A0B9CA901}" type="pres">
      <dgm:prSet presAssocID="{E37EF59B-E4F6-4C72-80C3-7A038EF34113}" presName="sibTrans" presStyleLbl="node1" presStyleIdx="4" presStyleCnt="6"/>
      <dgm:spPr/>
    </dgm:pt>
    <dgm:pt modelId="{F5807C68-0AF5-44EB-9D4E-81F31EF46859}" type="pres">
      <dgm:prSet presAssocID="{3A0F3C9C-DB4F-42D2-BF29-B72CC135AE38}" presName="dummy" presStyleCnt="0"/>
      <dgm:spPr/>
    </dgm:pt>
    <dgm:pt modelId="{D1A3C395-C3DB-49D3-A44E-6BBF2F038739}" type="pres">
      <dgm:prSet presAssocID="{3A0F3C9C-DB4F-42D2-BF29-B72CC135AE38}" presName="node" presStyleLbl="revTx" presStyleIdx="5" presStyleCnt="6">
        <dgm:presLayoutVars>
          <dgm:bulletEnabled val="1"/>
        </dgm:presLayoutVars>
      </dgm:prSet>
      <dgm:spPr/>
      <dgm:t>
        <a:bodyPr/>
        <a:lstStyle/>
        <a:p>
          <a:endParaRPr lang="en-US"/>
        </a:p>
      </dgm:t>
    </dgm:pt>
    <dgm:pt modelId="{4E7BF1D9-B606-44A3-B311-16F33C7FC114}" type="pres">
      <dgm:prSet presAssocID="{ED379B54-0496-42D4-B9D7-0903BCB92D9A}" presName="sibTrans" presStyleLbl="node1" presStyleIdx="5" presStyleCnt="6"/>
      <dgm:spPr/>
    </dgm:pt>
  </dgm:ptLst>
  <dgm:cxnLst>
    <dgm:cxn modelId="{20143920-878A-4FB9-A4E5-AB3D03C52732}" srcId="{26ADCA5C-B551-47C4-B5BE-C1DB4796D0EE}" destId="{E7F84244-1B58-4948-9938-7957F5D1A6B3}" srcOrd="4" destOrd="0" parTransId="{B5935FC9-1DE5-44DA-899E-04F9B36159C9}" sibTransId="{E37EF59B-E4F6-4C72-80C3-7A038EF34113}"/>
    <dgm:cxn modelId="{17EF56DC-9199-416C-A627-BAE8E3DD34C4}" type="presOf" srcId="{A6433F47-CC4C-44BC-94B7-D8767DB8EA74}" destId="{4E1B5A7E-6226-42C9-B82B-0CA05D47DC23}" srcOrd="0" destOrd="0" presId="urn:microsoft.com/office/officeart/2005/8/layout/cycle1"/>
    <dgm:cxn modelId="{0CA2F16E-32C8-4E00-A972-7D63DB38CE1B}" type="presOf" srcId="{BAF31763-F2BE-4B47-9102-E55984270BB9}" destId="{6FDAE249-A5F8-4573-A89F-6FF07534DAA5}" srcOrd="0" destOrd="0" presId="urn:microsoft.com/office/officeart/2005/8/layout/cycle1"/>
    <dgm:cxn modelId="{B7FD587B-A6C0-44A0-B318-5FCEF7D434DF}" type="presOf" srcId="{E37EF59B-E4F6-4C72-80C3-7A038EF34113}" destId="{B41B815B-55A3-4F8A-9E25-164A0B9CA901}" srcOrd="0" destOrd="0" presId="urn:microsoft.com/office/officeart/2005/8/layout/cycle1"/>
    <dgm:cxn modelId="{B332F917-A326-42C7-88BB-8198D641903B}" type="presOf" srcId="{AC6AF52C-7984-4615-84C6-4F258729B591}" destId="{47345787-C617-4C9B-BA56-22369588D421}" srcOrd="0" destOrd="0" presId="urn:microsoft.com/office/officeart/2005/8/layout/cycle1"/>
    <dgm:cxn modelId="{29E59BFC-61B1-4657-8798-22943660DC70}" type="presOf" srcId="{ED379B54-0496-42D4-B9D7-0903BCB92D9A}" destId="{4E7BF1D9-B606-44A3-B311-16F33C7FC114}" srcOrd="0" destOrd="0" presId="urn:microsoft.com/office/officeart/2005/8/layout/cycle1"/>
    <dgm:cxn modelId="{03E005B9-1E1B-40E9-82DF-25BCDCCE8D48}" srcId="{26ADCA5C-B551-47C4-B5BE-C1DB4796D0EE}" destId="{AC6AF52C-7984-4615-84C6-4F258729B591}" srcOrd="2" destOrd="0" parTransId="{908873C0-2D77-4FC8-B241-86A076335680}" sibTransId="{069C53DC-4E92-49E0-B0C3-12DF2E566215}"/>
    <dgm:cxn modelId="{4B1988E6-3B2A-41A3-B0BF-76A572576025}" srcId="{26ADCA5C-B551-47C4-B5BE-C1DB4796D0EE}" destId="{0C11DF84-9E34-49F8-B433-318795EE394D}" srcOrd="0" destOrd="0" parTransId="{741D202A-4C9B-482F-BA93-E07DCC5F28B4}" sibTransId="{BAF31763-F2BE-4B47-9102-E55984270BB9}"/>
    <dgm:cxn modelId="{97B7DD77-D716-478F-A14C-6975BB6ECCF4}" type="presOf" srcId="{26ADCA5C-B551-47C4-B5BE-C1DB4796D0EE}" destId="{79DCF601-5CC6-4422-A84A-38B447AF8F5E}" srcOrd="0" destOrd="0" presId="urn:microsoft.com/office/officeart/2005/8/layout/cycle1"/>
    <dgm:cxn modelId="{851C58C9-CAC5-48BB-AF3B-C267D8104CC8}" type="presOf" srcId="{3A0F3C9C-DB4F-42D2-BF29-B72CC135AE38}" destId="{D1A3C395-C3DB-49D3-A44E-6BBF2F038739}" srcOrd="0" destOrd="0" presId="urn:microsoft.com/office/officeart/2005/8/layout/cycle1"/>
    <dgm:cxn modelId="{81CA1169-455A-4EE1-A55E-DB547BA99414}" srcId="{26ADCA5C-B551-47C4-B5BE-C1DB4796D0EE}" destId="{3A0F3C9C-DB4F-42D2-BF29-B72CC135AE38}" srcOrd="5" destOrd="0" parTransId="{C7D6A448-DD11-41BF-BAC9-5F2468125F92}" sibTransId="{ED379B54-0496-42D4-B9D7-0903BCB92D9A}"/>
    <dgm:cxn modelId="{02E47029-1774-4255-BD21-5DD20EF1313D}" type="presOf" srcId="{BEF8EF3C-3F57-47A1-BF5B-D062C31EA745}" destId="{2D03D2F5-DEE7-4F38-AAD1-3ACBAAC6E7A0}" srcOrd="0" destOrd="0" presId="urn:microsoft.com/office/officeart/2005/8/layout/cycle1"/>
    <dgm:cxn modelId="{A4518097-0949-4CBD-BDE5-C5935E8E7AA5}" type="presOf" srcId="{0C11DF84-9E34-49F8-B433-318795EE394D}" destId="{E4E5252E-6148-4C2F-93A1-7A6863C58D94}" srcOrd="0" destOrd="0" presId="urn:microsoft.com/office/officeart/2005/8/layout/cycle1"/>
    <dgm:cxn modelId="{AE080A9F-B46B-43F3-9EA3-D66176D2C51B}" type="presOf" srcId="{069C53DC-4E92-49E0-B0C3-12DF2E566215}" destId="{1B74249A-B7E2-4638-A2BA-67360731C524}" srcOrd="0" destOrd="0" presId="urn:microsoft.com/office/officeart/2005/8/layout/cycle1"/>
    <dgm:cxn modelId="{336B8815-E0C8-4307-8166-91C1F338166F}" srcId="{26ADCA5C-B551-47C4-B5BE-C1DB4796D0EE}" destId="{BEF8EF3C-3F57-47A1-BF5B-D062C31EA745}" srcOrd="3" destOrd="0" parTransId="{1BD9142E-5739-41BA-9CF4-519F5E4DD540}" sibTransId="{1EFFA908-707D-4207-8A73-8804EE476736}"/>
    <dgm:cxn modelId="{64E99C4E-DC23-4DDA-B393-0DC6473EC81C}" type="presOf" srcId="{1EFFA908-707D-4207-8A73-8804EE476736}" destId="{1CE6283F-F45D-4CF7-B964-23688C0DC6FB}" srcOrd="0" destOrd="0" presId="urn:microsoft.com/office/officeart/2005/8/layout/cycle1"/>
    <dgm:cxn modelId="{5C26B2C2-15B2-4477-B7BB-27DC399A6FB2}" srcId="{26ADCA5C-B551-47C4-B5BE-C1DB4796D0EE}" destId="{A6433F47-CC4C-44BC-94B7-D8767DB8EA74}" srcOrd="1" destOrd="0" parTransId="{1A34CE03-8A35-4662-997B-628AE04E6C20}" sibTransId="{013F7945-390C-49D6-8B15-EC0DEFDA45C4}"/>
    <dgm:cxn modelId="{2948228B-92E3-4BF4-8E2E-88897EBECA73}" type="presOf" srcId="{013F7945-390C-49D6-8B15-EC0DEFDA45C4}" destId="{80FD8E94-CCC2-4C4D-B841-DFE23686E32B}" srcOrd="0" destOrd="0" presId="urn:microsoft.com/office/officeart/2005/8/layout/cycle1"/>
    <dgm:cxn modelId="{F96D75BF-6927-4B9F-AF18-F8D50D05FB1C}" type="presOf" srcId="{E7F84244-1B58-4948-9938-7957F5D1A6B3}" destId="{F573C6F4-7769-457E-AC3D-3320F0615989}" srcOrd="0" destOrd="0" presId="urn:microsoft.com/office/officeart/2005/8/layout/cycle1"/>
    <dgm:cxn modelId="{DDF8159A-D40C-447F-BEEC-139AB747B72B}" type="presParOf" srcId="{79DCF601-5CC6-4422-A84A-38B447AF8F5E}" destId="{9565C18C-6CA7-419E-B35C-4BC9856FB328}" srcOrd="0" destOrd="0" presId="urn:microsoft.com/office/officeart/2005/8/layout/cycle1"/>
    <dgm:cxn modelId="{D5AF4975-A834-4CC7-84D8-311F75309E10}" type="presParOf" srcId="{79DCF601-5CC6-4422-A84A-38B447AF8F5E}" destId="{E4E5252E-6148-4C2F-93A1-7A6863C58D94}" srcOrd="1" destOrd="0" presId="urn:microsoft.com/office/officeart/2005/8/layout/cycle1"/>
    <dgm:cxn modelId="{8C14371C-0B2A-4F6E-B9C4-7AFA3BAF56B0}" type="presParOf" srcId="{79DCF601-5CC6-4422-A84A-38B447AF8F5E}" destId="{6FDAE249-A5F8-4573-A89F-6FF07534DAA5}" srcOrd="2" destOrd="0" presId="urn:microsoft.com/office/officeart/2005/8/layout/cycle1"/>
    <dgm:cxn modelId="{FA2C6821-7D53-4038-BCDC-06945C188639}" type="presParOf" srcId="{79DCF601-5CC6-4422-A84A-38B447AF8F5E}" destId="{C4027AC0-3C24-47DC-8299-A6173C266242}" srcOrd="3" destOrd="0" presId="urn:microsoft.com/office/officeart/2005/8/layout/cycle1"/>
    <dgm:cxn modelId="{34783B88-1177-4AE3-A2AA-E017C7110B3D}" type="presParOf" srcId="{79DCF601-5CC6-4422-A84A-38B447AF8F5E}" destId="{4E1B5A7E-6226-42C9-B82B-0CA05D47DC23}" srcOrd="4" destOrd="0" presId="urn:microsoft.com/office/officeart/2005/8/layout/cycle1"/>
    <dgm:cxn modelId="{1FFFC86A-C6E0-4859-80BD-593030966872}" type="presParOf" srcId="{79DCF601-5CC6-4422-A84A-38B447AF8F5E}" destId="{80FD8E94-CCC2-4C4D-B841-DFE23686E32B}" srcOrd="5" destOrd="0" presId="urn:microsoft.com/office/officeart/2005/8/layout/cycle1"/>
    <dgm:cxn modelId="{7822970B-D23F-4C83-A5F9-8E159D0C0B16}" type="presParOf" srcId="{79DCF601-5CC6-4422-A84A-38B447AF8F5E}" destId="{3D1464A7-C011-4629-A0F2-F7C6C58BF6CC}" srcOrd="6" destOrd="0" presId="urn:microsoft.com/office/officeart/2005/8/layout/cycle1"/>
    <dgm:cxn modelId="{0288ACB3-40A4-418F-B915-C1CDE79992C0}" type="presParOf" srcId="{79DCF601-5CC6-4422-A84A-38B447AF8F5E}" destId="{47345787-C617-4C9B-BA56-22369588D421}" srcOrd="7" destOrd="0" presId="urn:microsoft.com/office/officeart/2005/8/layout/cycle1"/>
    <dgm:cxn modelId="{BCB2509C-E2A8-4ED8-A662-4D7DA5586EE6}" type="presParOf" srcId="{79DCF601-5CC6-4422-A84A-38B447AF8F5E}" destId="{1B74249A-B7E2-4638-A2BA-67360731C524}" srcOrd="8" destOrd="0" presId="urn:microsoft.com/office/officeart/2005/8/layout/cycle1"/>
    <dgm:cxn modelId="{F93E0B09-C4DD-410C-9564-7F91C8412205}" type="presParOf" srcId="{79DCF601-5CC6-4422-A84A-38B447AF8F5E}" destId="{4B5738D2-5CFF-4D99-83C4-8DE406E1550B}" srcOrd="9" destOrd="0" presId="urn:microsoft.com/office/officeart/2005/8/layout/cycle1"/>
    <dgm:cxn modelId="{19F11E3E-680F-47FF-BCE7-8CF4023DEC39}" type="presParOf" srcId="{79DCF601-5CC6-4422-A84A-38B447AF8F5E}" destId="{2D03D2F5-DEE7-4F38-AAD1-3ACBAAC6E7A0}" srcOrd="10" destOrd="0" presId="urn:microsoft.com/office/officeart/2005/8/layout/cycle1"/>
    <dgm:cxn modelId="{E8921E92-DBFD-4AEA-8B32-CAA9D4F1B211}" type="presParOf" srcId="{79DCF601-5CC6-4422-A84A-38B447AF8F5E}" destId="{1CE6283F-F45D-4CF7-B964-23688C0DC6FB}" srcOrd="11" destOrd="0" presId="urn:microsoft.com/office/officeart/2005/8/layout/cycle1"/>
    <dgm:cxn modelId="{F1A33A0E-8E1F-42E3-A124-1C9093072227}" type="presParOf" srcId="{79DCF601-5CC6-4422-A84A-38B447AF8F5E}" destId="{B24C6BAB-0F6F-49D2-8AF7-A6A05EAFD742}" srcOrd="12" destOrd="0" presId="urn:microsoft.com/office/officeart/2005/8/layout/cycle1"/>
    <dgm:cxn modelId="{4D42ABE8-DA51-4D9A-A23C-3CC7F60DF159}" type="presParOf" srcId="{79DCF601-5CC6-4422-A84A-38B447AF8F5E}" destId="{F573C6F4-7769-457E-AC3D-3320F0615989}" srcOrd="13" destOrd="0" presId="urn:microsoft.com/office/officeart/2005/8/layout/cycle1"/>
    <dgm:cxn modelId="{DBF8BCD7-29DA-4E67-8631-4B842340EC86}" type="presParOf" srcId="{79DCF601-5CC6-4422-A84A-38B447AF8F5E}" destId="{B41B815B-55A3-4F8A-9E25-164A0B9CA901}" srcOrd="14" destOrd="0" presId="urn:microsoft.com/office/officeart/2005/8/layout/cycle1"/>
    <dgm:cxn modelId="{5709889A-A87C-45EC-9C88-BB4B2C0D4CDE}" type="presParOf" srcId="{79DCF601-5CC6-4422-A84A-38B447AF8F5E}" destId="{F5807C68-0AF5-44EB-9D4E-81F31EF46859}" srcOrd="15" destOrd="0" presId="urn:microsoft.com/office/officeart/2005/8/layout/cycle1"/>
    <dgm:cxn modelId="{CB84BF78-C9BE-4FDE-B311-F06B35DFF91D}" type="presParOf" srcId="{79DCF601-5CC6-4422-A84A-38B447AF8F5E}" destId="{D1A3C395-C3DB-49D3-A44E-6BBF2F038739}" srcOrd="16" destOrd="0" presId="urn:microsoft.com/office/officeart/2005/8/layout/cycle1"/>
    <dgm:cxn modelId="{710C2D1C-E3FC-42F4-AF93-66FF5F5224F3}" type="presParOf" srcId="{79DCF601-5CC6-4422-A84A-38B447AF8F5E}" destId="{4E7BF1D9-B606-44A3-B311-16F33C7FC114}" srcOrd="17"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E5252E-6148-4C2F-93A1-7A6863C58D94}">
      <dsp:nvSpPr>
        <dsp:cNvPr id="0" name=""/>
        <dsp:cNvSpPr/>
      </dsp:nvSpPr>
      <dsp:spPr>
        <a:xfrm>
          <a:off x="4238564" y="9952"/>
          <a:ext cx="1003845" cy="10038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1" i="0" u="none" strike="noStrike" kern="1200" cap="none" normalizeH="0" baseline="0" smtClean="0">
              <a:ln>
                <a:noFill/>
              </a:ln>
              <a:solidFill>
                <a:schemeClr val="tx1"/>
              </a:solidFill>
              <a:effectLst/>
              <a:latin typeface="Tahoma" pitchFamily="34" charset="0"/>
              <a:ea typeface="ＭＳ Ｐゴシック" pitchFamily="34" charset="-128"/>
            </a:rPr>
            <a:t>B.</a:t>
          </a:r>
          <a:endParaRPr kumimoji="0" lang="en-US" sz="900" b="0" i="0" u="none" strike="noStrike" kern="1200" cap="none" normalizeH="0" baseline="0" smtClean="0">
            <a:ln>
              <a:noFill/>
            </a:ln>
            <a:solidFill>
              <a:schemeClr val="tx1"/>
            </a:solidFill>
            <a:effectLst/>
            <a:latin typeface="Tahoma" pitchFamily="34" charset="0"/>
            <a:ea typeface="ＭＳ Ｐゴシック" pitchFamily="34" charset="-128"/>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1" i="0" u="none" strike="noStrike" kern="1200" cap="none" normalizeH="0" baseline="0" smtClean="0">
              <a:ln>
                <a:noFill/>
              </a:ln>
              <a:solidFill>
                <a:schemeClr val="tx1"/>
              </a:solidFill>
              <a:effectLst/>
              <a:latin typeface="Tahoma" pitchFamily="34" charset="0"/>
              <a:ea typeface="ＭＳ Ｐゴシック" pitchFamily="34" charset="-128"/>
            </a:rPr>
            <a:t>Design Grade-Level Plan and Develop Learning Communities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900" b="1" i="0" u="none" strike="noStrike" kern="1200" cap="none" normalizeH="0" baseline="-25000" smtClean="0">
            <a:ln>
              <a:noFill/>
            </a:ln>
            <a:solidFill>
              <a:schemeClr val="tx1"/>
            </a:solidFill>
            <a:effectLst/>
            <a:latin typeface="Arial" charset="0"/>
            <a:ea typeface="ＭＳ Ｐゴシック" pitchFamily="34" charset="-128"/>
          </a:endParaRPr>
        </a:p>
      </dsp:txBody>
      <dsp:txXfrm>
        <a:off x="4238564" y="9952"/>
        <a:ext cx="1003845" cy="1003845"/>
      </dsp:txXfrm>
    </dsp:sp>
    <dsp:sp modelId="{6FDAE249-A5F8-4573-A89F-6FF07534DAA5}">
      <dsp:nvSpPr>
        <dsp:cNvPr id="0" name=""/>
        <dsp:cNvSpPr/>
      </dsp:nvSpPr>
      <dsp:spPr>
        <a:xfrm>
          <a:off x="1165463" y="-554"/>
          <a:ext cx="4908072" cy="4908072"/>
        </a:xfrm>
        <a:prstGeom prst="circularArrow">
          <a:avLst>
            <a:gd name="adj1" fmla="val 3988"/>
            <a:gd name="adj2" fmla="val 250184"/>
            <a:gd name="adj3" fmla="val 20573610"/>
            <a:gd name="adj4" fmla="val 18982523"/>
            <a:gd name="adj5" fmla="val 465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E1B5A7E-6226-42C9-B82B-0CA05D47DC23}">
      <dsp:nvSpPr>
        <dsp:cNvPr id="0" name=""/>
        <dsp:cNvSpPr/>
      </dsp:nvSpPr>
      <dsp:spPr>
        <a:xfrm>
          <a:off x="5359550" y="1951558"/>
          <a:ext cx="1003845" cy="10038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900" b="1" i="0" u="none" strike="noStrike" kern="1200" cap="none" normalizeH="0" baseline="0" smtClean="0">
            <a:ln>
              <a:noFill/>
            </a:ln>
            <a:solidFill>
              <a:schemeClr val="tx1"/>
            </a:solidFill>
            <a:effectLst/>
            <a:latin typeface="Tahoma" pitchFamily="34" charset="0"/>
            <a:ea typeface="ＭＳ Ｐゴシック" pitchFamily="34" charset="-128"/>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1" i="0" u="none" strike="noStrike" kern="1200" cap="none" normalizeH="0" baseline="0" smtClean="0">
              <a:ln>
                <a:noFill/>
              </a:ln>
              <a:solidFill>
                <a:schemeClr val="tx1"/>
              </a:solidFill>
              <a:effectLst/>
              <a:latin typeface="Tahoma" pitchFamily="34" charset="0"/>
              <a:ea typeface="ＭＳ Ｐゴシック" pitchFamily="34" charset="-128"/>
            </a:rPr>
            <a:t>C.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1" i="0" u="none" strike="noStrike" kern="1200" cap="none" normalizeH="0" baseline="0" smtClean="0">
              <a:ln>
                <a:noFill/>
              </a:ln>
              <a:solidFill>
                <a:schemeClr val="tx1"/>
              </a:solidFill>
              <a:effectLst/>
              <a:latin typeface="Tahoma" pitchFamily="34" charset="0"/>
              <a:ea typeface="ＭＳ Ｐゴシック" pitchFamily="34" charset="-128"/>
            </a:rPr>
            <a:t>Develop and Implement Training Plan</a:t>
          </a:r>
          <a:endParaRPr kumimoji="0" lang="en-US" sz="900" b="1" i="0" u="none" strike="noStrike" kern="1200" cap="none" normalizeH="0" baseline="-25000" smtClean="0">
            <a:ln>
              <a:noFill/>
            </a:ln>
            <a:solidFill>
              <a:schemeClr val="tx1"/>
            </a:solidFill>
            <a:effectLst/>
            <a:latin typeface="Arial" charset="0"/>
            <a:ea typeface="ＭＳ Ｐゴシック" pitchFamily="34" charset="-128"/>
          </a:endParaRPr>
        </a:p>
      </dsp:txBody>
      <dsp:txXfrm>
        <a:off x="5359550" y="1951558"/>
        <a:ext cx="1003845" cy="1003845"/>
      </dsp:txXfrm>
    </dsp:sp>
    <dsp:sp modelId="{80FD8E94-CCC2-4C4D-B841-DFE23686E32B}">
      <dsp:nvSpPr>
        <dsp:cNvPr id="0" name=""/>
        <dsp:cNvSpPr/>
      </dsp:nvSpPr>
      <dsp:spPr>
        <a:xfrm>
          <a:off x="1165463" y="-554"/>
          <a:ext cx="4908072" cy="4908072"/>
        </a:xfrm>
        <a:prstGeom prst="circularArrow">
          <a:avLst>
            <a:gd name="adj1" fmla="val 3988"/>
            <a:gd name="adj2" fmla="val 250184"/>
            <a:gd name="adj3" fmla="val 2367293"/>
            <a:gd name="adj4" fmla="val 776206"/>
            <a:gd name="adj5" fmla="val 465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345787-C617-4C9B-BA56-22369588D421}">
      <dsp:nvSpPr>
        <dsp:cNvPr id="0" name=""/>
        <dsp:cNvSpPr/>
      </dsp:nvSpPr>
      <dsp:spPr>
        <a:xfrm>
          <a:off x="4238564" y="3893164"/>
          <a:ext cx="1003845" cy="10038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1" i="0" u="none" strike="noStrike" kern="1200" cap="none" normalizeH="0" baseline="0" smtClean="0">
              <a:ln>
                <a:noFill/>
              </a:ln>
              <a:solidFill>
                <a:schemeClr val="tx1"/>
              </a:solidFill>
              <a:effectLst/>
              <a:latin typeface="Tahoma" pitchFamily="34" charset="0"/>
              <a:ea typeface="ＭＳ Ｐゴシック" pitchFamily="34" charset="-128"/>
            </a:rPr>
            <a:t>D.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1" i="0" u="none" strike="noStrike" kern="1200" cap="none" normalizeH="0" baseline="0" smtClean="0">
              <a:ln>
                <a:noFill/>
              </a:ln>
              <a:solidFill>
                <a:schemeClr val="tx1"/>
              </a:solidFill>
              <a:effectLst/>
              <a:latin typeface="Tahoma" pitchFamily="34" charset="0"/>
              <a:ea typeface="ＭＳ Ｐゴシック" pitchFamily="34" charset="-128"/>
            </a:rPr>
            <a:t>Implement Instructional Plan and Provide Technical Assistance</a:t>
          </a:r>
          <a:endParaRPr kumimoji="0" lang="en-US" sz="900" b="1" i="0" u="none" strike="noStrike" kern="1200" cap="none" normalizeH="0" baseline="-25000" smtClean="0">
            <a:ln>
              <a:noFill/>
            </a:ln>
            <a:solidFill>
              <a:schemeClr val="tx1"/>
            </a:solidFill>
            <a:effectLst/>
            <a:latin typeface="Arial" charset="0"/>
            <a:ea typeface="ＭＳ Ｐゴシック" pitchFamily="34" charset="-128"/>
          </a:endParaRPr>
        </a:p>
      </dsp:txBody>
      <dsp:txXfrm>
        <a:off x="4238564" y="3893164"/>
        <a:ext cx="1003845" cy="1003845"/>
      </dsp:txXfrm>
    </dsp:sp>
    <dsp:sp modelId="{1B74249A-B7E2-4638-A2BA-67360731C524}">
      <dsp:nvSpPr>
        <dsp:cNvPr id="0" name=""/>
        <dsp:cNvSpPr/>
      </dsp:nvSpPr>
      <dsp:spPr>
        <a:xfrm>
          <a:off x="1165463" y="-554"/>
          <a:ext cx="4908072" cy="4908072"/>
        </a:xfrm>
        <a:prstGeom prst="circularArrow">
          <a:avLst>
            <a:gd name="adj1" fmla="val 3988"/>
            <a:gd name="adj2" fmla="val 250184"/>
            <a:gd name="adj3" fmla="val 6111559"/>
            <a:gd name="adj4" fmla="val 4438257"/>
            <a:gd name="adj5" fmla="val 465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D03D2F5-DEE7-4F38-AAD1-3ACBAAC6E7A0}">
      <dsp:nvSpPr>
        <dsp:cNvPr id="0" name=""/>
        <dsp:cNvSpPr/>
      </dsp:nvSpPr>
      <dsp:spPr>
        <a:xfrm>
          <a:off x="1996590" y="3893164"/>
          <a:ext cx="1003845" cy="10038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1" i="0" u="none" strike="noStrike" kern="1200" cap="none" normalizeH="0" baseline="0" smtClean="0">
              <a:ln>
                <a:noFill/>
              </a:ln>
              <a:solidFill>
                <a:schemeClr val="tx1"/>
              </a:solidFill>
              <a:effectLst/>
              <a:latin typeface="Tahoma" pitchFamily="34" charset="0"/>
              <a:ea typeface="ＭＳ Ｐゴシック" pitchFamily="34" charset="-128"/>
            </a:rPr>
            <a:t>E.</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1" i="0" u="none" strike="noStrike" kern="1200" cap="none" normalizeH="0" baseline="0" smtClean="0">
              <a:ln>
                <a:noFill/>
              </a:ln>
              <a:solidFill>
                <a:schemeClr val="tx1"/>
              </a:solidFill>
              <a:effectLst/>
              <a:latin typeface="Tahoma" pitchFamily="34" charset="0"/>
              <a:ea typeface="ＭＳ Ｐゴシック" pitchFamily="34" charset="-128"/>
            </a:rPr>
            <a:t>Promote Nutrition Messages; Build School and Community Support</a:t>
          </a:r>
          <a:endParaRPr kumimoji="0" lang="en-US" sz="900" b="1" i="0" u="none" strike="noStrike" kern="1200" cap="none" normalizeH="0" baseline="-25000" smtClean="0">
            <a:ln>
              <a:noFill/>
            </a:ln>
            <a:solidFill>
              <a:schemeClr val="tx1"/>
            </a:solidFill>
            <a:effectLst/>
            <a:latin typeface="Tahoma" pitchFamily="34" charset="0"/>
            <a:ea typeface="ＭＳ Ｐゴシック" pitchFamily="34" charset="-128"/>
          </a:endParaRPr>
        </a:p>
      </dsp:txBody>
      <dsp:txXfrm>
        <a:off x="1996590" y="3893164"/>
        <a:ext cx="1003845" cy="1003845"/>
      </dsp:txXfrm>
    </dsp:sp>
    <dsp:sp modelId="{1CE6283F-F45D-4CF7-B964-23688C0DC6FB}">
      <dsp:nvSpPr>
        <dsp:cNvPr id="0" name=""/>
        <dsp:cNvSpPr/>
      </dsp:nvSpPr>
      <dsp:spPr>
        <a:xfrm>
          <a:off x="1165463" y="-554"/>
          <a:ext cx="4908072" cy="4908072"/>
        </a:xfrm>
        <a:prstGeom prst="circularArrow">
          <a:avLst>
            <a:gd name="adj1" fmla="val 3988"/>
            <a:gd name="adj2" fmla="val 250184"/>
            <a:gd name="adj3" fmla="val 9773610"/>
            <a:gd name="adj4" fmla="val 8182523"/>
            <a:gd name="adj5" fmla="val 465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73C6F4-7769-457E-AC3D-3320F0615989}">
      <dsp:nvSpPr>
        <dsp:cNvPr id="0" name=""/>
        <dsp:cNvSpPr/>
      </dsp:nvSpPr>
      <dsp:spPr>
        <a:xfrm>
          <a:off x="875603" y="1951558"/>
          <a:ext cx="1003845" cy="10038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1" i="0" u="none" strike="noStrike" kern="1200" cap="none" normalizeH="0" baseline="0" smtClean="0">
              <a:ln>
                <a:noFill/>
              </a:ln>
              <a:solidFill>
                <a:schemeClr val="tx1"/>
              </a:solidFill>
              <a:effectLst/>
              <a:latin typeface="Tahoma" pitchFamily="34" charset="0"/>
              <a:ea typeface="ＭＳ Ｐゴシック" pitchFamily="34" charset="-128"/>
            </a:rPr>
            <a:t>F.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1" i="0" u="none" strike="noStrike" kern="1200" cap="none" normalizeH="0" baseline="0" smtClean="0">
              <a:ln>
                <a:noFill/>
              </a:ln>
              <a:solidFill>
                <a:schemeClr val="tx1"/>
              </a:solidFill>
              <a:effectLst/>
              <a:latin typeface="Tahoma" pitchFamily="34" charset="0"/>
              <a:ea typeface="ＭＳ Ｐゴシック" pitchFamily="34" charset="-128"/>
            </a:rPr>
            <a:t>Refine Instructional Plan, Messages, Support</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900" b="1" i="0" u="none" strike="noStrike" kern="1200" cap="none" normalizeH="0" baseline="-25000" smtClean="0">
            <a:ln>
              <a:noFill/>
            </a:ln>
            <a:solidFill>
              <a:schemeClr val="tx1"/>
            </a:solidFill>
            <a:effectLst/>
            <a:latin typeface="Arial" charset="0"/>
            <a:ea typeface="ＭＳ Ｐゴシック" pitchFamily="34" charset="-128"/>
          </a:endParaRPr>
        </a:p>
      </dsp:txBody>
      <dsp:txXfrm>
        <a:off x="875603" y="1951558"/>
        <a:ext cx="1003845" cy="1003845"/>
      </dsp:txXfrm>
    </dsp:sp>
    <dsp:sp modelId="{B41B815B-55A3-4F8A-9E25-164A0B9CA901}">
      <dsp:nvSpPr>
        <dsp:cNvPr id="0" name=""/>
        <dsp:cNvSpPr/>
      </dsp:nvSpPr>
      <dsp:spPr>
        <a:xfrm>
          <a:off x="1165463" y="-554"/>
          <a:ext cx="4908072" cy="4908072"/>
        </a:xfrm>
        <a:prstGeom prst="circularArrow">
          <a:avLst>
            <a:gd name="adj1" fmla="val 3988"/>
            <a:gd name="adj2" fmla="val 250184"/>
            <a:gd name="adj3" fmla="val 13167293"/>
            <a:gd name="adj4" fmla="val 11576206"/>
            <a:gd name="adj5" fmla="val 465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1A3C395-C3DB-49D3-A44E-6BBF2F038739}">
      <dsp:nvSpPr>
        <dsp:cNvPr id="0" name=""/>
        <dsp:cNvSpPr/>
      </dsp:nvSpPr>
      <dsp:spPr>
        <a:xfrm>
          <a:off x="1996590" y="9952"/>
          <a:ext cx="1003845" cy="10038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1" i="0" u="none" strike="noStrike" kern="1200" cap="none" normalizeH="0" baseline="0" smtClean="0">
              <a:ln>
                <a:noFill/>
              </a:ln>
              <a:solidFill>
                <a:schemeClr val="tx1"/>
              </a:solidFill>
              <a:effectLst/>
              <a:latin typeface="Tahoma" pitchFamily="34" charset="0"/>
              <a:ea typeface="ＭＳ Ｐゴシック" pitchFamily="34" charset="-128"/>
            </a:rPr>
            <a:t>A.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900" b="1" i="0" u="none" strike="noStrike" kern="1200" cap="none" normalizeH="0" baseline="0" smtClean="0">
              <a:ln>
                <a:noFill/>
              </a:ln>
              <a:solidFill>
                <a:schemeClr val="tx1"/>
              </a:solidFill>
              <a:effectLst/>
              <a:latin typeface="Tahoma" pitchFamily="34" charset="0"/>
              <a:ea typeface="ＭＳ Ｐゴシック" pitchFamily="34" charset="-128"/>
            </a:rPr>
            <a:t>Prepare and Develop Nutrition Instructional Plan</a:t>
          </a:r>
          <a:endParaRPr kumimoji="0" lang="en-US" sz="900" b="1" i="0" u="none" strike="noStrike" kern="1200" cap="none" normalizeH="0" baseline="-25000" smtClean="0">
            <a:ln>
              <a:noFill/>
            </a:ln>
            <a:solidFill>
              <a:schemeClr val="tx1"/>
            </a:solidFill>
            <a:effectLst/>
            <a:latin typeface="Arial" charset="0"/>
            <a:ea typeface="ＭＳ Ｐゴシック" pitchFamily="34" charset="-128"/>
          </a:endParaRPr>
        </a:p>
      </dsp:txBody>
      <dsp:txXfrm>
        <a:off x="1996590" y="9952"/>
        <a:ext cx="1003845" cy="1003845"/>
      </dsp:txXfrm>
    </dsp:sp>
    <dsp:sp modelId="{4E7BF1D9-B606-44A3-B311-16F33C7FC114}">
      <dsp:nvSpPr>
        <dsp:cNvPr id="0" name=""/>
        <dsp:cNvSpPr/>
      </dsp:nvSpPr>
      <dsp:spPr>
        <a:xfrm>
          <a:off x="1165463" y="-554"/>
          <a:ext cx="4908072" cy="4908072"/>
        </a:xfrm>
        <a:prstGeom prst="circularArrow">
          <a:avLst>
            <a:gd name="adj1" fmla="val 3988"/>
            <a:gd name="adj2" fmla="val 250184"/>
            <a:gd name="adj3" fmla="val 16911559"/>
            <a:gd name="adj4" fmla="val 15238257"/>
            <a:gd name="adj5" fmla="val 465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82913" cy="465138"/>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lvl1pPr defTabSz="923925">
              <a:defRPr sz="1200"/>
            </a:lvl1pPr>
          </a:lstStyle>
          <a:p>
            <a:pPr>
              <a:defRPr/>
            </a:pPr>
            <a:endParaRPr lang="en-US"/>
          </a:p>
        </p:txBody>
      </p:sp>
      <p:sp>
        <p:nvSpPr>
          <p:cNvPr id="27651" name="Rectangle 3"/>
          <p:cNvSpPr>
            <a:spLocks noGrp="1" noChangeArrowheads="1"/>
          </p:cNvSpPr>
          <p:nvPr>
            <p:ph type="dt" sz="quarter" idx="1"/>
          </p:nvPr>
        </p:nvSpPr>
        <p:spPr bwMode="auto">
          <a:xfrm>
            <a:off x="3897313" y="0"/>
            <a:ext cx="2982912" cy="465138"/>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lvl1pPr algn="r" defTabSz="923925">
              <a:defRPr sz="1200"/>
            </a:lvl1pPr>
          </a:lstStyle>
          <a:p>
            <a:pPr>
              <a:defRPr/>
            </a:pPr>
            <a:fld id="{79F59BA4-15F6-4886-ACF3-78C61B05C15A}" type="datetimeFigureOut">
              <a:rPr lang="en-US"/>
              <a:pPr>
                <a:defRPr/>
              </a:pPr>
              <a:t>7/7/2011</a:t>
            </a:fld>
            <a:endParaRPr lang="en-US"/>
          </a:p>
        </p:txBody>
      </p:sp>
      <p:sp>
        <p:nvSpPr>
          <p:cNvPr id="27652" name="Rectangle 4"/>
          <p:cNvSpPr>
            <a:spLocks noGrp="1" noChangeArrowheads="1"/>
          </p:cNvSpPr>
          <p:nvPr>
            <p:ph type="ftr" sz="quarter" idx="2"/>
          </p:nvPr>
        </p:nvSpPr>
        <p:spPr bwMode="auto">
          <a:xfrm>
            <a:off x="0" y="8829675"/>
            <a:ext cx="2982913" cy="465138"/>
          </a:xfrm>
          <a:prstGeom prst="rect">
            <a:avLst/>
          </a:prstGeom>
          <a:noFill/>
          <a:ln w="9525">
            <a:noFill/>
            <a:miter lim="800000"/>
            <a:headEnd/>
            <a:tailEnd/>
          </a:ln>
          <a:effectLst/>
        </p:spPr>
        <p:txBody>
          <a:bodyPr vert="horz" wrap="square" lIns="92446" tIns="46223" rIns="92446" bIns="46223" numCol="1" anchor="b" anchorCtr="0" compatLnSpc="1">
            <a:prstTxWarp prst="textNoShape">
              <a:avLst/>
            </a:prstTxWarp>
          </a:bodyPr>
          <a:lstStyle>
            <a:lvl1pPr defTabSz="923925">
              <a:defRPr sz="1200"/>
            </a:lvl1pPr>
          </a:lstStyle>
          <a:p>
            <a:pPr>
              <a:defRPr/>
            </a:pPr>
            <a:endParaRPr lang="en-US"/>
          </a:p>
        </p:txBody>
      </p:sp>
      <p:sp>
        <p:nvSpPr>
          <p:cNvPr id="27653" name="Rectangle 5"/>
          <p:cNvSpPr>
            <a:spLocks noGrp="1" noChangeArrowheads="1"/>
          </p:cNvSpPr>
          <p:nvPr>
            <p:ph type="sldNum" sz="quarter" idx="3"/>
          </p:nvPr>
        </p:nvSpPr>
        <p:spPr bwMode="auto">
          <a:xfrm>
            <a:off x="3897313" y="8829675"/>
            <a:ext cx="2982912" cy="465138"/>
          </a:xfrm>
          <a:prstGeom prst="rect">
            <a:avLst/>
          </a:prstGeom>
          <a:noFill/>
          <a:ln w="9525">
            <a:noFill/>
            <a:miter lim="800000"/>
            <a:headEnd/>
            <a:tailEnd/>
          </a:ln>
          <a:effectLst/>
        </p:spPr>
        <p:txBody>
          <a:bodyPr vert="horz" wrap="square" lIns="92446" tIns="46223" rIns="92446" bIns="46223" numCol="1" anchor="b" anchorCtr="0" compatLnSpc="1">
            <a:prstTxWarp prst="textNoShape">
              <a:avLst/>
            </a:prstTxWarp>
          </a:bodyPr>
          <a:lstStyle>
            <a:lvl1pPr algn="r" defTabSz="923925">
              <a:defRPr sz="1200"/>
            </a:lvl1pPr>
          </a:lstStyle>
          <a:p>
            <a:pPr>
              <a:defRPr/>
            </a:pPr>
            <a:fld id="{8921ED47-42A5-4918-82AB-19E4C014204C}" type="slidenum">
              <a:rPr lang="en-US"/>
              <a:pPr>
                <a:defRPr/>
              </a:pPr>
              <a:t>‹#›</a:t>
            </a:fld>
            <a:endParaRPr lang="en-US"/>
          </a:p>
        </p:txBody>
      </p:sp>
    </p:spTree>
    <p:extLst>
      <p:ext uri="{BB962C8B-B14F-4D97-AF65-F5344CB8AC3E}">
        <p14:creationId xmlns:p14="http://schemas.microsoft.com/office/powerpoint/2010/main" val="37193954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106" name="Rectangle 2"/>
          <p:cNvSpPr>
            <a:spLocks noGrp="1" noChangeArrowheads="1"/>
          </p:cNvSpPr>
          <p:nvPr>
            <p:ph type="hdr" sz="quarter"/>
          </p:nvPr>
        </p:nvSpPr>
        <p:spPr bwMode="auto">
          <a:xfrm>
            <a:off x="0" y="0"/>
            <a:ext cx="2982913" cy="465138"/>
          </a:xfrm>
          <a:prstGeom prst="rect">
            <a:avLst/>
          </a:prstGeom>
          <a:noFill/>
          <a:ln w="9525">
            <a:noFill/>
            <a:miter lim="800000"/>
            <a:headEnd/>
            <a:tailEnd/>
          </a:ln>
        </p:spPr>
        <p:txBody>
          <a:bodyPr vert="horz" wrap="square" lIns="92446" tIns="46223" rIns="92446" bIns="46223" numCol="1" anchor="t" anchorCtr="0" compatLnSpc="1">
            <a:prstTxWarp prst="textNoShape">
              <a:avLst/>
            </a:prstTxWarp>
          </a:bodyPr>
          <a:lstStyle>
            <a:lvl1pPr defTabSz="923925">
              <a:defRPr sz="1200"/>
            </a:lvl1pPr>
          </a:lstStyle>
          <a:p>
            <a:pPr>
              <a:defRPr/>
            </a:pPr>
            <a:endParaRPr lang="en-US"/>
          </a:p>
        </p:txBody>
      </p:sp>
      <p:sp>
        <p:nvSpPr>
          <p:cNvPr id="47107" name="Rectangle 3"/>
          <p:cNvSpPr>
            <a:spLocks noGrp="1" noChangeArrowheads="1"/>
          </p:cNvSpPr>
          <p:nvPr>
            <p:ph type="dt" idx="1"/>
          </p:nvPr>
        </p:nvSpPr>
        <p:spPr bwMode="auto">
          <a:xfrm>
            <a:off x="3897313" y="0"/>
            <a:ext cx="2982912" cy="465138"/>
          </a:xfrm>
          <a:prstGeom prst="rect">
            <a:avLst/>
          </a:prstGeom>
          <a:noFill/>
          <a:ln w="9525">
            <a:noFill/>
            <a:miter lim="800000"/>
            <a:headEnd/>
            <a:tailEnd/>
          </a:ln>
        </p:spPr>
        <p:txBody>
          <a:bodyPr vert="horz" wrap="square" lIns="92446" tIns="46223" rIns="92446" bIns="46223" numCol="1" anchor="t" anchorCtr="0" compatLnSpc="1">
            <a:prstTxWarp prst="textNoShape">
              <a:avLst/>
            </a:prstTxWarp>
          </a:bodyPr>
          <a:lstStyle>
            <a:lvl1pPr algn="r" defTabSz="923925">
              <a:defRPr sz="1200"/>
            </a:lvl1pPr>
          </a:lstStyle>
          <a:p>
            <a:pPr>
              <a:defRPr/>
            </a:pPr>
            <a:fld id="{71059707-1140-4731-94E6-30D858785E17}" type="datetimeFigureOut">
              <a:rPr lang="en-US"/>
              <a:pPr>
                <a:defRPr/>
              </a:pPr>
              <a:t>7/7/2011</a:t>
            </a:fld>
            <a:endParaRPr lang="en-US"/>
          </a:p>
        </p:txBody>
      </p:sp>
      <p:sp>
        <p:nvSpPr>
          <p:cNvPr id="14340" name="Rectangle 4"/>
          <p:cNvSpPr>
            <a:spLocks noGrp="1" noRot="1" noChangeAspect="1" noChangeArrowheads="1" noTextEdit="1"/>
          </p:cNvSpPr>
          <p:nvPr>
            <p:ph type="sldImg" idx="2"/>
          </p:nvPr>
        </p:nvSpPr>
        <p:spPr bwMode="auto">
          <a:xfrm>
            <a:off x="1117600" y="696913"/>
            <a:ext cx="4648200" cy="3486150"/>
          </a:xfrm>
          <a:prstGeom prst="rect">
            <a:avLst/>
          </a:prstGeom>
          <a:noFill/>
          <a:ln w="9525">
            <a:solidFill>
              <a:srgbClr val="000000"/>
            </a:solidFill>
            <a:miter lim="800000"/>
            <a:headEnd/>
            <a:tailEnd/>
          </a:ln>
        </p:spPr>
      </p:sp>
      <p:sp>
        <p:nvSpPr>
          <p:cNvPr id="47109" name="Rectangle 5"/>
          <p:cNvSpPr>
            <a:spLocks noGrp="1" noChangeArrowheads="1"/>
          </p:cNvSpPr>
          <p:nvPr>
            <p:ph type="body" sz="quarter" idx="3"/>
          </p:nvPr>
        </p:nvSpPr>
        <p:spPr bwMode="auto">
          <a:xfrm>
            <a:off x="688975" y="4416425"/>
            <a:ext cx="5505450" cy="4183063"/>
          </a:xfrm>
          <a:prstGeom prst="rect">
            <a:avLst/>
          </a:prstGeom>
          <a:noFill/>
          <a:ln w="9525">
            <a:noFill/>
            <a:miter lim="800000"/>
            <a:headEnd/>
            <a:tailEnd/>
          </a:ln>
        </p:spPr>
        <p:txBody>
          <a:bodyPr vert="horz" wrap="square" lIns="92446" tIns="46223" rIns="92446" bIns="4622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7110" name="Rectangle 6"/>
          <p:cNvSpPr>
            <a:spLocks noGrp="1" noChangeArrowheads="1"/>
          </p:cNvSpPr>
          <p:nvPr>
            <p:ph type="ftr" sz="quarter" idx="4"/>
          </p:nvPr>
        </p:nvSpPr>
        <p:spPr bwMode="auto">
          <a:xfrm>
            <a:off x="0" y="8829675"/>
            <a:ext cx="2982913" cy="465138"/>
          </a:xfrm>
          <a:prstGeom prst="rect">
            <a:avLst/>
          </a:prstGeom>
          <a:noFill/>
          <a:ln w="9525">
            <a:noFill/>
            <a:miter lim="800000"/>
            <a:headEnd/>
            <a:tailEnd/>
          </a:ln>
        </p:spPr>
        <p:txBody>
          <a:bodyPr vert="horz" wrap="square" lIns="92446" tIns="46223" rIns="92446" bIns="46223" numCol="1" anchor="b" anchorCtr="0" compatLnSpc="1">
            <a:prstTxWarp prst="textNoShape">
              <a:avLst/>
            </a:prstTxWarp>
          </a:bodyPr>
          <a:lstStyle>
            <a:lvl1pPr defTabSz="923925">
              <a:defRPr sz="1200"/>
            </a:lvl1pPr>
          </a:lstStyle>
          <a:p>
            <a:pPr>
              <a:defRPr/>
            </a:pPr>
            <a:endParaRPr lang="en-US"/>
          </a:p>
        </p:txBody>
      </p:sp>
      <p:sp>
        <p:nvSpPr>
          <p:cNvPr id="47111" name="Rectangle 7"/>
          <p:cNvSpPr>
            <a:spLocks noGrp="1" noChangeArrowheads="1"/>
          </p:cNvSpPr>
          <p:nvPr>
            <p:ph type="sldNum" sz="quarter" idx="5"/>
          </p:nvPr>
        </p:nvSpPr>
        <p:spPr bwMode="auto">
          <a:xfrm>
            <a:off x="3897313" y="8829675"/>
            <a:ext cx="2982912" cy="465138"/>
          </a:xfrm>
          <a:prstGeom prst="rect">
            <a:avLst/>
          </a:prstGeom>
          <a:noFill/>
          <a:ln w="9525">
            <a:noFill/>
            <a:miter lim="800000"/>
            <a:headEnd/>
            <a:tailEnd/>
          </a:ln>
        </p:spPr>
        <p:txBody>
          <a:bodyPr vert="horz" wrap="square" lIns="92446" tIns="46223" rIns="92446" bIns="46223" numCol="1" anchor="b" anchorCtr="0" compatLnSpc="1">
            <a:prstTxWarp prst="textNoShape">
              <a:avLst/>
            </a:prstTxWarp>
          </a:bodyPr>
          <a:lstStyle>
            <a:lvl1pPr algn="r" defTabSz="923925">
              <a:defRPr sz="1200"/>
            </a:lvl1pPr>
          </a:lstStyle>
          <a:p>
            <a:pPr>
              <a:defRPr/>
            </a:pPr>
            <a:fld id="{B282D8EC-0EA3-4F9D-A9A3-D5CCE43D75E5}" type="slidenum">
              <a:rPr lang="en-US"/>
              <a:pPr>
                <a:defRPr/>
              </a:pPr>
              <a:t>‹#›</a:t>
            </a:fld>
            <a:endParaRPr lang="en-US"/>
          </a:p>
        </p:txBody>
      </p:sp>
    </p:spTree>
    <p:extLst>
      <p:ext uri="{BB962C8B-B14F-4D97-AF65-F5344CB8AC3E}">
        <p14:creationId xmlns:p14="http://schemas.microsoft.com/office/powerpoint/2010/main" val="21268258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Rot="1" noChangeAspect="1" noChangeArrowheads="1" noTextEdit="1"/>
          </p:cNvSpPr>
          <p:nvPr>
            <p:ph type="sldImg"/>
          </p:nvPr>
        </p:nvSpPr>
        <p:spPr>
          <a:ln/>
        </p:spPr>
      </p:sp>
      <p:sp>
        <p:nvSpPr>
          <p:cNvPr id="17410" name="Rectangle 3"/>
          <p:cNvSpPr>
            <a:spLocks noGrp="1" noChangeArrowheads="1"/>
          </p:cNvSpPr>
          <p:nvPr>
            <p:ph type="body" idx="1"/>
          </p:nvPr>
        </p:nvSpPr>
        <p:spPr>
          <a:noFill/>
          <a:ln/>
        </p:spPr>
        <p:txBody>
          <a:bodyPr/>
          <a:lstStyle/>
          <a:p>
            <a:r>
              <a:rPr lang="en-US" smtClean="0"/>
              <a:t>“Strong Wellness Policy Leads the Way" Good morning, My name is Heather Reed and I am a nutrition education consultant with the California Department of Education. I will be facilitating today’s webinar which is entitled Strong Wellness Policy Leads the Way.</a:t>
            </a:r>
          </a:p>
          <a:p>
            <a:endParaRPr lang="en-US" smtClean="0"/>
          </a:p>
          <a:p>
            <a:r>
              <a:rPr lang="en-US" smtClean="0"/>
              <a:t>First we will review some webinar logistics, then I will provide you with an overview of the webinar, then we will launch into the webinar itself. </a:t>
            </a:r>
          </a:p>
          <a:p>
            <a:endParaRPr lang="en-US" smtClean="0"/>
          </a:p>
          <a:p>
            <a:r>
              <a:rPr lang="en-US" u="sng" smtClean="0"/>
              <a:t>Note for facilitator as background-</a:t>
            </a:r>
          </a:p>
          <a:p>
            <a:r>
              <a:rPr lang="en-US" u="sng" smtClean="0"/>
              <a:t>Timing: 60-75 minutes</a:t>
            </a:r>
            <a:endParaRPr lang="en-US" smtClean="0"/>
          </a:p>
          <a:p>
            <a:r>
              <a:rPr lang="en-US" smtClean="0"/>
              <a:t>5 minutes welcome, roll call , overview</a:t>
            </a:r>
          </a:p>
          <a:p>
            <a:r>
              <a:rPr lang="en-US" smtClean="0"/>
              <a:t>5 warm up discussion question posed prior to webinar to transition from workshop to webinar </a:t>
            </a:r>
          </a:p>
          <a:p>
            <a:r>
              <a:rPr lang="en-US" smtClean="0"/>
              <a:t>10- minutes- what is wellness policy, </a:t>
            </a:r>
          </a:p>
          <a:p>
            <a:r>
              <a:rPr lang="en-US" smtClean="0"/>
              <a:t>30 minutes-evaluating the strength of the policy, includes time for activity</a:t>
            </a:r>
          </a:p>
          <a:p>
            <a:r>
              <a:rPr lang="en-US" smtClean="0"/>
              <a:t>20 Opportunities</a:t>
            </a:r>
          </a:p>
          <a:p>
            <a:r>
              <a:rPr lang="en-US" smtClean="0"/>
              <a:t>	emerging policy opportunities-nationwide research, 2010 child nutrition reauthorization</a:t>
            </a:r>
          </a:p>
          <a:p>
            <a:r>
              <a:rPr lang="en-US" smtClean="0"/>
              <a:t>	strategies for strengthening the policy in your district</a:t>
            </a:r>
          </a:p>
          <a:p>
            <a:r>
              <a:rPr lang="en-US" smtClean="0"/>
              <a:t>5-10 Questions etc</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txBox="1">
            <a:spLocks noGrp="1" noChangeArrowheads="1"/>
          </p:cNvSpPr>
          <p:nvPr/>
        </p:nvSpPr>
        <p:spPr bwMode="auto">
          <a:xfrm>
            <a:off x="3897313" y="8831263"/>
            <a:ext cx="2982912" cy="463550"/>
          </a:xfrm>
          <a:prstGeom prst="rect">
            <a:avLst/>
          </a:prstGeom>
          <a:noFill/>
          <a:ln w="9525">
            <a:noFill/>
            <a:miter lim="800000"/>
            <a:headEnd/>
            <a:tailEnd/>
          </a:ln>
        </p:spPr>
        <p:txBody>
          <a:bodyPr lIns="92437" tIns="46219" rIns="92437" bIns="46219" anchor="b"/>
          <a:lstStyle/>
          <a:p>
            <a:pPr algn="r" defTabSz="874713"/>
            <a:fld id="{8DCF3F87-4546-4FD9-9460-BAA083E2D626}" type="slidenum">
              <a:rPr lang="en-US" sz="1200">
                <a:latin typeface="Calibri" pitchFamily="34" charset="0"/>
                <a:cs typeface="Arial" charset="0"/>
              </a:rPr>
              <a:pPr algn="r" defTabSz="874713"/>
              <a:t>2</a:t>
            </a:fld>
            <a:endParaRPr lang="en-US" sz="1200">
              <a:latin typeface="Calibri" pitchFamily="34" charset="0"/>
              <a:cs typeface="Arial" charset="0"/>
            </a:endParaRPr>
          </a:p>
        </p:txBody>
      </p:sp>
      <p:sp>
        <p:nvSpPr>
          <p:cNvPr id="103427" name="Rectangle 2"/>
          <p:cNvSpPr>
            <a:spLocks noGrp="1" noRot="1" noChangeAspect="1" noChangeArrowheads="1" noTextEdit="1"/>
          </p:cNvSpPr>
          <p:nvPr>
            <p:ph type="sldImg"/>
          </p:nvPr>
        </p:nvSpPr>
        <p:spPr>
          <a:xfrm>
            <a:off x="1117600" y="698500"/>
            <a:ext cx="4648200" cy="3486150"/>
          </a:xfrm>
          <a:ln/>
        </p:spPr>
      </p:sp>
      <p:sp>
        <p:nvSpPr>
          <p:cNvPr id="103428" name="Rectangle 3"/>
          <p:cNvSpPr>
            <a:spLocks noGrp="1" noChangeArrowheads="1"/>
          </p:cNvSpPr>
          <p:nvPr>
            <p:ph type="body" idx="1"/>
          </p:nvPr>
        </p:nvSpPr>
        <p:spPr>
          <a:xfrm>
            <a:off x="688975" y="4416425"/>
            <a:ext cx="5503863" cy="4181475"/>
          </a:xfrm>
          <a:noFill/>
          <a:ln/>
        </p:spPr>
        <p:txBody>
          <a:bodyPr lIns="92437" tIns="46219" rIns="92437" bIns="46219"/>
          <a:lstStyle/>
          <a:p>
            <a:pPr defTabSz="912813"/>
            <a:endParaRPr lang="en-US" b="1" smtClean="0"/>
          </a:p>
          <a:p>
            <a:pPr defTabSz="912813"/>
            <a:endParaRPr lang="en-US" b="1" smtClean="0"/>
          </a:p>
          <a:p>
            <a:pPr defTabSz="912813" eaLnBrk="1" hangingPunct="1">
              <a:spcBef>
                <a:spcPct val="0"/>
              </a:spcBef>
              <a:buFontTx/>
              <a:buChar char="•"/>
            </a:pPr>
            <a:r>
              <a:rPr lang="en-US" smtClean="0"/>
              <a:t>lets take a look at the control panel. This slide shows  an image of the control panel that you should all have on your computer screens.  This control panel allows you, our audience,  to interact with the panel during the webinar.</a:t>
            </a:r>
          </a:p>
          <a:p>
            <a:pPr defTabSz="912813"/>
            <a:r>
              <a:rPr lang="en-US" smtClean="0"/>
              <a:t>Please note that our webinar program mutes everyone by default.  Due to the large number of attendees, we will be keeping attendees on mute for most of it , and taking you off of mute at key points.   If you’d like to ask a question, please type it into the “Question” box and click the “send” button. </a:t>
            </a:r>
          </a:p>
          <a:p>
            <a:pPr defTabSz="912813"/>
            <a:endParaRPr lang="en-US" smtClean="0"/>
          </a:p>
          <a:p>
            <a:pPr defTabSz="912813">
              <a:buFontTx/>
              <a:buChar char="•"/>
            </a:pPr>
            <a:r>
              <a:rPr lang="en-US" smtClean="0"/>
              <a:t>We will answering some questions during the webinar and We’ll also provide our contact information at the end of the presentation so you could contact us directly</a:t>
            </a:r>
          </a:p>
          <a:p>
            <a:pPr defTabSz="912813" eaLnBrk="1" hangingPunct="1">
              <a:spcBef>
                <a:spcPct val="0"/>
              </a:spcBef>
              <a:buFontTx/>
              <a:buChar char="•"/>
            </a:pPr>
            <a:endParaRPr lang="en-US" smtClean="0"/>
          </a:p>
          <a:p>
            <a:pPr defTabSz="912813" eaLnBrk="1" hangingPunct="1">
              <a:spcBef>
                <a:spcPct val="0"/>
              </a:spcBef>
            </a:pPr>
            <a:endParaRPr lang="en-US" smtClean="0"/>
          </a:p>
          <a:p>
            <a:pPr defTabSz="912813" eaLnBrk="1" hangingPunct="1">
              <a:spcBef>
                <a:spcPct val="0"/>
              </a:spcBef>
            </a:pPr>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txBox="1">
            <a:spLocks noGrp="1" noChangeArrowheads="1"/>
          </p:cNvSpPr>
          <p:nvPr/>
        </p:nvSpPr>
        <p:spPr bwMode="auto">
          <a:xfrm>
            <a:off x="3897313" y="8831263"/>
            <a:ext cx="2982912" cy="463550"/>
          </a:xfrm>
          <a:prstGeom prst="rect">
            <a:avLst/>
          </a:prstGeom>
          <a:noFill/>
          <a:ln w="9525">
            <a:noFill/>
            <a:miter lim="800000"/>
            <a:headEnd/>
            <a:tailEnd/>
          </a:ln>
        </p:spPr>
        <p:txBody>
          <a:bodyPr lIns="92437" tIns="46219" rIns="92437" bIns="46219" anchor="b"/>
          <a:lstStyle/>
          <a:p>
            <a:pPr algn="r" defTabSz="874713"/>
            <a:fld id="{D8E887DA-2AD3-4FAE-B2D3-796090D87146}" type="slidenum">
              <a:rPr lang="en-US" sz="1200">
                <a:latin typeface="Calibri" pitchFamily="34" charset="0"/>
                <a:cs typeface="Arial" charset="0"/>
              </a:rPr>
              <a:pPr algn="r" defTabSz="874713"/>
              <a:t>3</a:t>
            </a:fld>
            <a:endParaRPr lang="en-US" sz="1200">
              <a:latin typeface="Calibri" pitchFamily="34" charset="0"/>
              <a:cs typeface="Arial" charset="0"/>
            </a:endParaRPr>
          </a:p>
        </p:txBody>
      </p:sp>
      <p:sp>
        <p:nvSpPr>
          <p:cNvPr id="105475" name="Rectangle 2"/>
          <p:cNvSpPr>
            <a:spLocks noGrp="1" noRot="1" noChangeAspect="1" noChangeArrowheads="1" noTextEdit="1"/>
          </p:cNvSpPr>
          <p:nvPr>
            <p:ph type="sldImg"/>
          </p:nvPr>
        </p:nvSpPr>
        <p:spPr>
          <a:xfrm>
            <a:off x="1117600" y="698500"/>
            <a:ext cx="4648200" cy="3486150"/>
          </a:xfrm>
          <a:ln/>
        </p:spPr>
      </p:sp>
      <p:sp>
        <p:nvSpPr>
          <p:cNvPr id="38916" name="Rectangle 3"/>
          <p:cNvSpPr>
            <a:spLocks noGrp="1" noChangeArrowheads="1"/>
          </p:cNvSpPr>
          <p:nvPr>
            <p:ph type="body" idx="1"/>
          </p:nvPr>
        </p:nvSpPr>
        <p:spPr>
          <a:xfrm>
            <a:off x="688975" y="4416425"/>
            <a:ext cx="5503863" cy="4181475"/>
          </a:xfrm>
          <a:noFill/>
          <a:ln/>
        </p:spPr>
        <p:txBody>
          <a:bodyPr lIns="92437" tIns="46219" rIns="92437" bIns="46219"/>
          <a:lstStyle/>
          <a:p>
            <a:pPr marL="228600" indent="-228600" defTabSz="912813" eaLnBrk="1" hangingPunct="1">
              <a:spcBef>
                <a:spcPct val="0"/>
              </a:spcBef>
            </a:pPr>
            <a:endParaRPr lang="en-US" smtClean="0"/>
          </a:p>
          <a:p>
            <a:pPr marL="228600" indent="-228600" defTabSz="912813"/>
            <a:r>
              <a:rPr lang="en-US" b="1" smtClean="0"/>
              <a:t>We want your input!  During the webinar we will be asking a few polling questions.  Your individual answer won’t be shared with any other participants.  The results will be shared instanteously.</a:t>
            </a:r>
          </a:p>
          <a:p>
            <a:pPr marL="228600" indent="-228600" defTabSz="912813"/>
            <a:endParaRPr lang="en-US" b="1" smtClean="0"/>
          </a:p>
          <a:p>
            <a:pPr marL="228600" indent="-228600" defTabSz="912813"/>
            <a:r>
              <a:rPr lang="en-US" b="1" smtClean="0"/>
              <a:t>The “thumbs up” polling icon will appear on each slide associated with a polling question.  </a:t>
            </a:r>
          </a:p>
          <a:p>
            <a:pPr marL="228600" indent="-228600" defTabSz="912813"/>
            <a:endParaRPr lang="en-US" b="1" smtClean="0"/>
          </a:p>
          <a:p>
            <a:pPr marL="228600" indent="-228600" defTabSz="912813"/>
            <a:r>
              <a:rPr lang="en-US" b="1" smtClean="0"/>
              <a:t>The polling question will appear and we’ll give folks a few second to select and submit their answers.</a:t>
            </a:r>
          </a:p>
          <a:p>
            <a:pPr marL="228600" indent="-228600" defTabSz="912813"/>
            <a:endParaRPr lang="en-US" b="1" smtClean="0"/>
          </a:p>
          <a:p>
            <a:pPr marL="228600" indent="-228600" defTabSz="912813"/>
            <a:endParaRPr lang="en-US" b="1" smtClean="0"/>
          </a:p>
          <a:p>
            <a:pPr marL="228600" indent="-228600" defTabSz="912813" eaLnBrk="1" hangingPunct="1">
              <a:spcBef>
                <a:spcPct val="0"/>
              </a:spcBef>
            </a:pPr>
            <a:endParaRPr lang="en-US" smtClean="0"/>
          </a:p>
          <a:p>
            <a:pPr marL="228600" indent="-228600" defTabSz="912813" eaLnBrk="1" hangingPunct="1">
              <a:spcBef>
                <a:spcPct val="0"/>
              </a:spcBef>
            </a:pPr>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Rot="1" noChangeAspect="1" noChangeArrowheads="1" noTextEdit="1"/>
          </p:cNvSpPr>
          <p:nvPr>
            <p:ph type="sldImg"/>
          </p:nvPr>
        </p:nvSpPr>
        <p:spPr>
          <a:ln/>
        </p:spPr>
      </p:sp>
      <p:sp>
        <p:nvSpPr>
          <p:cNvPr id="19458" name="Rectangle 3"/>
          <p:cNvSpPr>
            <a:spLocks noGrp="1" noChangeArrowheads="1"/>
          </p:cNvSpPr>
          <p:nvPr>
            <p:ph type="body" idx="1"/>
          </p:nvPr>
        </p:nvSpPr>
        <p:spPr>
          <a:noFill/>
          <a:ln/>
        </p:spPr>
        <p:txBody>
          <a:bodyPr/>
          <a:lstStyle/>
          <a:p>
            <a:r>
              <a:rPr lang="en-US" smtClean="0"/>
              <a:t>Now let’s take a look at the overview for the webinar</a:t>
            </a:r>
          </a:p>
          <a:p>
            <a:r>
              <a:rPr lang="en-US" smtClean="0"/>
              <a:t>We will have three main emphases- what’s required in the wellness policy, what makes a strong wellness policy and finally, opportunities and partnerships to make your policy come alive!</a:t>
            </a:r>
          </a:p>
          <a:p>
            <a:endParaRPr lang="en-US" smtClean="0"/>
          </a:p>
          <a:p>
            <a:r>
              <a:rPr lang="en-US" smtClean="0"/>
              <a:t>Our training Objectives are by the end of today’s webinar you will have:</a:t>
            </a:r>
          </a:p>
          <a:p>
            <a:pPr>
              <a:buFontTx/>
              <a:buChar char="•"/>
            </a:pPr>
            <a:r>
              <a:rPr lang="en-US" smtClean="0"/>
              <a:t>Discussed the role of wellness policy and wellness committees in your district’s healthy school environment </a:t>
            </a:r>
          </a:p>
          <a:p>
            <a:pPr>
              <a:buFontTx/>
              <a:buChar char="•"/>
            </a:pPr>
            <a:r>
              <a:rPr lang="en-US" smtClean="0"/>
              <a:t>Described the required  components of Local School Wellness Policy</a:t>
            </a:r>
          </a:p>
          <a:p>
            <a:pPr>
              <a:buFontTx/>
              <a:buChar char="•"/>
            </a:pPr>
            <a:r>
              <a:rPr lang="en-US" smtClean="0"/>
              <a:t>Practiced evaluating the strength of wellness policy based on the criteria of strength of language, comprehensiveness and specificity</a:t>
            </a:r>
          </a:p>
          <a:p>
            <a:pPr>
              <a:buFontTx/>
              <a:buChar char="•"/>
            </a:pPr>
            <a:r>
              <a:rPr lang="en-US" i="1" smtClean="0"/>
              <a:t>Identifed wellness policy opportunities emerging from Robert Wood Johnson's  nationwide research and from the 2010 Child Nutrition Reauthorization Act</a:t>
            </a:r>
          </a:p>
          <a:p>
            <a:pPr>
              <a:buFontTx/>
              <a:buChar char="•"/>
            </a:pPr>
            <a:r>
              <a:rPr lang="en-US" smtClean="0"/>
              <a:t>Considered strategies to use wellness policy as an opportunity to bolster nutrition education programs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noRot="1" noChangeAspect="1" noChangeArrowheads="1" noTextEdit="1"/>
          </p:cNvSpPr>
          <p:nvPr>
            <p:ph type="sldImg"/>
          </p:nvPr>
        </p:nvSpPr>
        <p:spPr>
          <a:ln/>
        </p:spPr>
      </p:sp>
      <p:sp>
        <p:nvSpPr>
          <p:cNvPr id="49154" name="Rectangle 3"/>
          <p:cNvSpPr>
            <a:spLocks noGrp="1" noChangeArrowheads="1"/>
          </p:cNvSpPr>
          <p:nvPr>
            <p:ph type="body" idx="1"/>
          </p:nvPr>
        </p:nvSpPr>
        <p:spPr>
          <a:noFill/>
          <a:ln/>
        </p:spPr>
        <p:txBody>
          <a:bodyPr/>
          <a:lstStyle/>
          <a:p>
            <a:r>
              <a:rPr lang="en-US" smtClean="0"/>
              <a:t>These topics are part of step A of the action plan reviewed at your training.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noTextEdit="1"/>
          </p:cNvSpPr>
          <p:nvPr>
            <p:ph type="sldImg"/>
          </p:nvPr>
        </p:nvSpPr>
        <p:spPr>
          <a:xfrm>
            <a:off x="1117600" y="698500"/>
            <a:ext cx="4648200" cy="3486150"/>
          </a:xfrm>
          <a:ln/>
        </p:spPr>
      </p:sp>
      <p:sp>
        <p:nvSpPr>
          <p:cNvPr id="51202" name="Notes Placeholder 2"/>
          <p:cNvSpPr>
            <a:spLocks noGrp="1"/>
          </p:cNvSpPr>
          <p:nvPr>
            <p:ph type="body" idx="1"/>
          </p:nvPr>
        </p:nvSpPr>
        <p:spPr>
          <a:xfrm>
            <a:off x="915988" y="4416425"/>
            <a:ext cx="5049837" cy="4181475"/>
          </a:xfrm>
          <a:noFill/>
          <a:ln/>
        </p:spPr>
        <p:txBody>
          <a:bodyPr lIns="92955" tIns="46477" rIns="92955" bIns="46477"/>
          <a:lstStyle/>
          <a:p>
            <a:r>
              <a:rPr lang="en-US" smtClean="0"/>
              <a:t>Specifically, we will be focusing step 1  of step A, which is where you begin preparing and developing your nutrittiion instructional plan..</a:t>
            </a:r>
          </a:p>
          <a:p>
            <a:r>
              <a:rPr lang="en-US" smtClean="0"/>
              <a:t>Step one is related to the review of the school wellness policy. The reason is to Use the LSWP to support efforts for teachers to provide quality nutrition education.</a:t>
            </a:r>
          </a:p>
          <a:p>
            <a:r>
              <a:rPr lang="en-US" smtClean="0"/>
              <a:t>Determine if steps can be taken to strengthen the district’s LSWP.</a:t>
            </a:r>
          </a:p>
          <a:p>
            <a:endParaRPr lang="en-US" smtClean="0"/>
          </a:p>
          <a:p>
            <a:endParaRPr lang="en-US" smtClean="0"/>
          </a:p>
          <a:p>
            <a:r>
              <a:rPr lang="en-US" smtClean="0"/>
              <a:t>Determine requirements for nutrition education. </a:t>
            </a:r>
          </a:p>
          <a:p>
            <a:r>
              <a:rPr lang="en-US" smtClean="0"/>
              <a:t>Participate in wellness committee meetings to support the wellness implementation plan. </a:t>
            </a:r>
          </a:p>
          <a:p>
            <a:r>
              <a:rPr lang="en-US" smtClean="0"/>
              <a:t>Assess the nutrition education component of the wellness policy and make appropriate recommendations.</a:t>
            </a:r>
          </a:p>
          <a:p>
            <a:r>
              <a:rPr lang="en-US" smtClean="0"/>
              <a:t>Identify key partners supporting local school wellness.</a:t>
            </a:r>
          </a:p>
        </p:txBody>
      </p:sp>
      <p:sp>
        <p:nvSpPr>
          <p:cNvPr id="51203" name="Slide Number Placeholder 3"/>
          <p:cNvSpPr txBox="1">
            <a:spLocks noGrp="1"/>
          </p:cNvSpPr>
          <p:nvPr/>
        </p:nvSpPr>
        <p:spPr bwMode="auto">
          <a:xfrm>
            <a:off x="3898900" y="8832850"/>
            <a:ext cx="2982913" cy="463550"/>
          </a:xfrm>
          <a:prstGeom prst="rect">
            <a:avLst/>
          </a:prstGeom>
          <a:noFill/>
          <a:ln w="9525">
            <a:noFill/>
            <a:miter lim="800000"/>
            <a:headEnd/>
            <a:tailEnd/>
          </a:ln>
        </p:spPr>
        <p:txBody>
          <a:bodyPr lIns="92955" tIns="46477" rIns="92955" bIns="46477" anchor="b"/>
          <a:lstStyle/>
          <a:p>
            <a:pPr algn="r" eaLnBrk="0" hangingPunct="0"/>
            <a:fld id="{5A171932-2500-49DB-9702-F4F25A16ADBD}" type="slidenum">
              <a:rPr lang="en-US" sz="1200">
                <a:ea typeface="ＭＳ Ｐゴシック" pitchFamily="34" charset="-128"/>
              </a:rPr>
              <a:pPr algn="r" eaLnBrk="0" hangingPunct="0"/>
              <a:t>6</a:t>
            </a:fld>
            <a:endParaRPr lang="en-US" sz="1200">
              <a:ea typeface="ＭＳ Ｐゴシック"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noRot="1" noChangeAspect="1" noChangeArrowheads="1" noTextEdit="1"/>
          </p:cNvSpPr>
          <p:nvPr>
            <p:ph type="sldImg"/>
          </p:nvPr>
        </p:nvSpPr>
        <p:spPr>
          <a:ln/>
        </p:spPr>
      </p:sp>
      <p:sp>
        <p:nvSpPr>
          <p:cNvPr id="53250" name="Rectangle 3"/>
          <p:cNvSpPr>
            <a:spLocks noGrp="1" noChangeArrowheads="1"/>
          </p:cNvSpPr>
          <p:nvPr>
            <p:ph type="body" idx="1"/>
          </p:nvPr>
        </p:nvSpPr>
        <p:spPr>
          <a:noFill/>
          <a:ln/>
        </p:spPr>
        <p:txBody>
          <a:bodyPr/>
          <a:lstStyle/>
          <a:p>
            <a:r>
              <a:rPr lang="en-US" smtClean="0"/>
              <a:t>Question sent out folks type in</a:t>
            </a:r>
          </a:p>
          <a:p>
            <a:r>
              <a:rPr lang="en-US" smtClean="0"/>
              <a:t>Summarize results and thank them for participating.</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Rot="1" noChangeAspect="1" noChangeArrowheads="1" noTextEdit="1"/>
          </p:cNvSpPr>
          <p:nvPr>
            <p:ph type="sldImg"/>
          </p:nvPr>
        </p:nvSpPr>
        <p:spPr>
          <a:ln/>
        </p:spPr>
      </p:sp>
      <p:sp>
        <p:nvSpPr>
          <p:cNvPr id="55298" name="Rectangle 3"/>
          <p:cNvSpPr>
            <a:spLocks noGrp="1" noChangeArrowheads="1"/>
          </p:cNvSpPr>
          <p:nvPr>
            <p:ph type="body" idx="1"/>
          </p:nvPr>
        </p:nvSpPr>
        <p:spPr>
          <a:noFill/>
          <a:ln/>
        </p:spPr>
        <p:txBody>
          <a:bodyPr/>
          <a:lstStyle/>
          <a:p>
            <a:r>
              <a:rPr lang="en-US" smtClean="0"/>
              <a:t>Let’s begin with our first topic today-what’s required in the wellness policy. This will be a brief review of the mandated parts of the policy.</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2"/>
          <p:cNvSpPr>
            <a:spLocks noGrp="1" noRot="1" noChangeAspect="1" noChangeArrowheads="1" noTextEdit="1"/>
          </p:cNvSpPr>
          <p:nvPr>
            <p:ph type="sldImg"/>
          </p:nvPr>
        </p:nvSpPr>
        <p:spPr>
          <a:ln/>
        </p:spPr>
      </p:sp>
      <p:sp>
        <p:nvSpPr>
          <p:cNvPr id="57346" name="Rectangle 3"/>
          <p:cNvSpPr>
            <a:spLocks noGrp="1" noChangeArrowheads="1"/>
          </p:cNvSpPr>
          <p:nvPr>
            <p:ph type="body" idx="1"/>
          </p:nvPr>
        </p:nvSpPr>
        <p:spPr>
          <a:noFill/>
          <a:ln/>
        </p:spPr>
        <p:txBody>
          <a:bodyPr/>
          <a:lstStyle/>
          <a:p>
            <a:r>
              <a:rPr lang="en-US" smtClean="0"/>
              <a:t>As many of you know, the 004 child nutrition and WIC Reauthorization Act authorized the local school wellness policy. Districts that had national school meal programs, including lunch or breakfast, were required to develop, establish and adopt a wellness policy by 2006. IN Claifonria, about 99% of districts have done this.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noRot="1" noChangeAspect="1" noChangeArrowheads="1" noTextEdit="1"/>
          </p:cNvSpPr>
          <p:nvPr>
            <p:ph type="sldImg"/>
          </p:nvPr>
        </p:nvSpPr>
        <p:spPr>
          <a:ln/>
        </p:spPr>
      </p:sp>
      <p:sp>
        <p:nvSpPr>
          <p:cNvPr id="59394" name="Rectangle 3"/>
          <p:cNvSpPr>
            <a:spLocks noGrp="1" noChangeArrowheads="1"/>
          </p:cNvSpPr>
          <p:nvPr>
            <p:ph type="body" idx="1"/>
          </p:nvPr>
        </p:nvSpPr>
        <p:spPr>
          <a:noFill/>
          <a:ln/>
        </p:spPr>
        <p:txBody>
          <a:bodyPr/>
          <a:lstStyle/>
          <a:p>
            <a:pPr lvl="1"/>
            <a:endParaRPr lang="en-US" sz="1000" smtClean="0"/>
          </a:p>
          <a:p>
            <a:pPr lvl="1"/>
            <a:r>
              <a:rPr lang="en-US" sz="1000" smtClean="0"/>
              <a:t>What was required to be in it? </a:t>
            </a:r>
          </a:p>
          <a:p>
            <a:pPr lvl="1"/>
            <a:r>
              <a:rPr lang="en-US" sz="1000" b="1" smtClean="0"/>
              <a:t>1) Includes goals for nutrition education, physical activity and other school- based activities</a:t>
            </a:r>
          </a:p>
          <a:p>
            <a:pPr lvl="1"/>
            <a:r>
              <a:rPr lang="en-US" sz="1000" smtClean="0"/>
              <a:t>that are designed to promote student wellness in a manner that the local educational</a:t>
            </a:r>
          </a:p>
          <a:p>
            <a:pPr lvl="1"/>
            <a:r>
              <a:rPr lang="en-US" sz="1000" smtClean="0"/>
              <a:t>agency determines is appropriate;</a:t>
            </a:r>
          </a:p>
          <a:p>
            <a:pPr lvl="1"/>
            <a:r>
              <a:rPr lang="en-US" sz="1000" b="1" smtClean="0"/>
              <a:t>2) Includes nutrition guidelines</a:t>
            </a:r>
            <a:r>
              <a:rPr lang="en-US" sz="1000" smtClean="0"/>
              <a:t> selected by the local educational agency for all foods</a:t>
            </a:r>
          </a:p>
          <a:p>
            <a:pPr lvl="1"/>
            <a:r>
              <a:rPr lang="en-US" sz="1000" smtClean="0"/>
              <a:t>available on each school campus under the local educational agency during the school</a:t>
            </a:r>
          </a:p>
          <a:p>
            <a:pPr lvl="1"/>
            <a:r>
              <a:rPr lang="en-US" sz="1000" smtClean="0"/>
              <a:t>day with the objectives of promoting student health and reducing childhood obesity;</a:t>
            </a:r>
          </a:p>
          <a:p>
            <a:pPr lvl="1"/>
            <a:r>
              <a:rPr lang="en-US" sz="1000" b="1" smtClean="0"/>
              <a:t>3) Provides an assurance that guidelines for reimbursable school meals shall</a:t>
            </a:r>
            <a:r>
              <a:rPr lang="en-US" sz="1000" smtClean="0"/>
              <a:t> not be less</a:t>
            </a:r>
          </a:p>
          <a:p>
            <a:pPr lvl="1"/>
            <a:r>
              <a:rPr lang="en-US" sz="1000" smtClean="0"/>
              <a:t>restrictive than regulations and guidance issued by the Secretary of Agriculture pursuant</a:t>
            </a:r>
          </a:p>
          <a:p>
            <a:pPr lvl="1"/>
            <a:r>
              <a:rPr lang="en-US" sz="1000" smtClean="0"/>
              <a:t>to subsections (a) and (b) of section 10 of the Child Nutrition Act (42 U.S.C. 1779) and</a:t>
            </a:r>
          </a:p>
          <a:p>
            <a:pPr lvl="1"/>
            <a:r>
              <a:rPr lang="en-US" sz="1000" smtClean="0"/>
              <a:t>section 9(f)(1) and 17(a) of the Richard B Russell National School Lunch Act (42 U.S.C.</a:t>
            </a:r>
          </a:p>
          <a:p>
            <a:pPr lvl="1"/>
            <a:r>
              <a:rPr lang="en-US" sz="1000" smtClean="0"/>
              <a:t>1758(f)(1), 1766(a)0, as those regulations and guidance apply to schools;</a:t>
            </a:r>
          </a:p>
          <a:p>
            <a:pPr lvl="1"/>
            <a:r>
              <a:rPr lang="en-US" sz="1000" b="1" smtClean="0"/>
              <a:t>4) Establishes a plan for measuring implementation of the local wellness policy</a:t>
            </a:r>
            <a:r>
              <a:rPr lang="en-US" sz="1000" smtClean="0"/>
              <a:t>, including</a:t>
            </a:r>
          </a:p>
          <a:p>
            <a:pPr lvl="1"/>
            <a:r>
              <a:rPr lang="en-US" sz="1000" smtClean="0"/>
              <a:t>designation of 1 or more persons within the local educational agency or at each school, as</a:t>
            </a:r>
          </a:p>
          <a:p>
            <a:pPr lvl="1"/>
            <a:r>
              <a:rPr lang="en-US" sz="1000" smtClean="0"/>
              <a:t>appropriate, charged with operational responsibility for ensuring that the school meets the</a:t>
            </a:r>
          </a:p>
          <a:p>
            <a:pPr lvl="1"/>
            <a:r>
              <a:rPr lang="en-US" sz="1000" smtClean="0"/>
              <a:t>local wellness policy; and</a:t>
            </a:r>
          </a:p>
          <a:p>
            <a:pPr lvl="1"/>
            <a:r>
              <a:rPr lang="en-US" sz="1000" b="1" smtClean="0"/>
              <a:t>5) Involves parents, students, and representatives of the school food authority</a:t>
            </a:r>
            <a:r>
              <a:rPr lang="en-US" sz="1000" smtClean="0"/>
              <a:t>, the school</a:t>
            </a:r>
          </a:p>
          <a:p>
            <a:pPr lvl="1"/>
            <a:r>
              <a:rPr lang="en-US" sz="1000" smtClean="0"/>
              <a:t>board, school administrators, and the public in the development of the school wellness</a:t>
            </a:r>
          </a:p>
          <a:p>
            <a:pPr lvl="1"/>
            <a:r>
              <a:rPr lang="en-US" sz="1000" smtClean="0"/>
              <a:t>policy.</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Rot="1" noChangeAspect="1" noChangeArrowheads="1" noTextEdit="1"/>
          </p:cNvSpPr>
          <p:nvPr>
            <p:ph type="sldImg"/>
          </p:nvPr>
        </p:nvSpPr>
        <p:spPr>
          <a:ln/>
        </p:spPr>
      </p:sp>
      <p:sp>
        <p:nvSpPr>
          <p:cNvPr id="61442" name="Rectangle 3"/>
          <p:cNvSpPr>
            <a:spLocks noGrp="1" noChangeArrowheads="1"/>
          </p:cNvSpPr>
          <p:nvPr>
            <p:ph type="body" idx="1"/>
          </p:nvPr>
        </p:nvSpPr>
        <p:spPr>
          <a:noFill/>
          <a:ln/>
        </p:spPr>
        <p:txBody>
          <a:bodyPr/>
          <a:lstStyle/>
          <a:p>
            <a:r>
              <a:rPr lang="en-US" smtClean="0"/>
              <a:t>Many professional organizations provided templates that districts used to structure their policies. Most districts had a  preamble or overview section that said how important health was to academics and established their comitment to health, some more strongly than others</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2"/>
          <p:cNvSpPr>
            <a:spLocks noGrp="1" noRot="1" noChangeAspect="1" noChangeArrowheads="1" noTextEdit="1"/>
          </p:cNvSpPr>
          <p:nvPr>
            <p:ph type="sldImg"/>
          </p:nvPr>
        </p:nvSpPr>
        <p:spPr>
          <a:ln/>
        </p:spPr>
      </p:sp>
      <p:sp>
        <p:nvSpPr>
          <p:cNvPr id="63490" name="Rectangle 3"/>
          <p:cNvSpPr>
            <a:spLocks noGrp="1" noChangeArrowheads="1"/>
          </p:cNvSpPr>
          <p:nvPr>
            <p:ph type="body" idx="1"/>
          </p:nvPr>
        </p:nvSpPr>
        <p:spPr>
          <a:noFill/>
          <a:ln/>
        </p:spPr>
        <p:txBody>
          <a:bodyPr/>
          <a:lstStyle/>
          <a:p>
            <a:r>
              <a:rPr lang="en-US" smtClean="0"/>
              <a:t>Nex t, there  needed to be a section that set forth nutrition education goals. Often , this is not one separate section or even if it is, components are covered in other areas as well. Usually, the goals related to the classroom ed, cafeteria and field trips and in some  but not many cases, talked about after school.  Food marketing, food rewards and punishments and fundraising and parties might also be addressed here.</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noRot="1" noChangeAspect="1" noChangeArrowheads="1" noTextEdit="1"/>
          </p:cNvSpPr>
          <p:nvPr>
            <p:ph type="sldImg"/>
          </p:nvPr>
        </p:nvSpPr>
        <p:spPr>
          <a:ln/>
        </p:spPr>
      </p:sp>
      <p:sp>
        <p:nvSpPr>
          <p:cNvPr id="65538" name="Rectangle 3"/>
          <p:cNvSpPr>
            <a:spLocks noGrp="1" noChangeArrowheads="1"/>
          </p:cNvSpPr>
          <p:nvPr>
            <p:ph type="body" idx="1"/>
          </p:nvPr>
        </p:nvSpPr>
        <p:spPr>
          <a:noFill/>
          <a:ln/>
        </p:spPr>
        <p:txBody>
          <a:bodyPr/>
          <a:lstStyle/>
          <a:p>
            <a:r>
              <a:rPr lang="en-US" smtClean="0"/>
              <a:t>Pa and pe</a:t>
            </a:r>
          </a:p>
          <a:p>
            <a:r>
              <a:rPr lang="en-US" smtClean="0"/>
              <a:t>Staff wellness</a:t>
            </a:r>
          </a:p>
          <a:p>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2"/>
          <p:cNvSpPr>
            <a:spLocks noGrp="1" noRot="1" noChangeAspect="1" noChangeArrowheads="1" noTextEdit="1"/>
          </p:cNvSpPr>
          <p:nvPr>
            <p:ph type="sldImg"/>
          </p:nvPr>
        </p:nvSpPr>
        <p:spPr>
          <a:ln/>
        </p:spPr>
      </p:sp>
      <p:sp>
        <p:nvSpPr>
          <p:cNvPr id="67586" name="Rectangle 3"/>
          <p:cNvSpPr>
            <a:spLocks noGrp="1" noChangeArrowheads="1"/>
          </p:cNvSpPr>
          <p:nvPr>
            <p:ph type="body" idx="1"/>
          </p:nvPr>
        </p:nvSpPr>
        <p:spPr>
          <a:noFill/>
          <a:ln/>
        </p:spPr>
        <p:txBody>
          <a:bodyPr/>
          <a:lstStyle/>
          <a:p>
            <a:r>
              <a:rPr lang="en-US" smtClean="0"/>
              <a:t>The next main area, usually well spelled out are nturiton guidelines.</a:t>
            </a:r>
          </a:p>
          <a:p>
            <a:r>
              <a:rPr lang="en-US" smtClean="0"/>
              <a:t>(read slide)</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2"/>
          <p:cNvSpPr>
            <a:spLocks noGrp="1" noRot="1" noChangeAspect="1" noChangeArrowheads="1" noTextEdit="1"/>
          </p:cNvSpPr>
          <p:nvPr>
            <p:ph type="sldImg"/>
          </p:nvPr>
        </p:nvSpPr>
        <p:spPr>
          <a:ln/>
        </p:spPr>
      </p:sp>
      <p:sp>
        <p:nvSpPr>
          <p:cNvPr id="69634" name="Rectangle 3"/>
          <p:cNvSpPr>
            <a:spLocks noGrp="1" noChangeArrowheads="1"/>
          </p:cNvSpPr>
          <p:nvPr>
            <p:ph type="body" idx="1"/>
          </p:nvPr>
        </p:nvSpPr>
        <p:spPr>
          <a:noFill/>
          <a:ln/>
        </p:spPr>
        <p:txBody>
          <a:bodyPr/>
          <a:lstStyle/>
          <a:p>
            <a:r>
              <a:rPr lang="en-US" smtClean="0"/>
              <a:t>Implemementation must be referenced . Sometimes the process is spelled out and may refere to an ongoing wellness commmittee</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2"/>
          <p:cNvSpPr>
            <a:spLocks noGrp="1" noRot="1" noChangeAspect="1" noChangeArrowheads="1" noTextEdit="1"/>
          </p:cNvSpPr>
          <p:nvPr>
            <p:ph type="sldImg"/>
          </p:nvPr>
        </p:nvSpPr>
        <p:spPr>
          <a:ln/>
        </p:spPr>
      </p:sp>
      <p:sp>
        <p:nvSpPr>
          <p:cNvPr id="71682" name="Rectangle 3"/>
          <p:cNvSpPr>
            <a:spLocks noGrp="1" noChangeArrowheads="1"/>
          </p:cNvSpPr>
          <p:nvPr>
            <p:ph type="body" idx="1"/>
          </p:nvPr>
        </p:nvSpPr>
        <p:spPr>
          <a:noFill/>
          <a:ln/>
        </p:spPr>
        <p:txBody>
          <a:bodyPr/>
          <a:lstStyle/>
          <a:p>
            <a:pPr lvl="1"/>
            <a:r>
              <a:rPr lang="en-US" smtClean="0"/>
              <a:t>This stakeholder committee was required for the development of the policy.</a:t>
            </a:r>
          </a:p>
          <a:p>
            <a:pPr lvl="1"/>
            <a:r>
              <a:rPr lang="en-US" smtClean="0"/>
              <a:t>5) Involves parents, students, and representatives of the school food authority, the school</a:t>
            </a:r>
          </a:p>
          <a:p>
            <a:pPr lvl="1"/>
            <a:r>
              <a:rPr lang="en-US" smtClean="0"/>
              <a:t>board, school administrators, and the public in the development of the school wellness</a:t>
            </a:r>
          </a:p>
          <a:p>
            <a:pPr lvl="1"/>
            <a:r>
              <a:rPr lang="en-US" smtClean="0"/>
              <a:t>policy.</a:t>
            </a:r>
          </a:p>
          <a:p>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Rot="1" noChangeAspect="1" noChangeArrowheads="1" noTextEdit="1"/>
          </p:cNvSpPr>
          <p:nvPr>
            <p:ph type="sldImg"/>
          </p:nvPr>
        </p:nvSpPr>
        <p:spPr>
          <a:ln/>
        </p:spPr>
      </p:sp>
      <p:sp>
        <p:nvSpPr>
          <p:cNvPr id="107523" name="Rectangle 3"/>
          <p:cNvSpPr>
            <a:spLocks noGrp="1" noChangeArrowheads="1"/>
          </p:cNvSpPr>
          <p:nvPr>
            <p:ph type="body" idx="1"/>
          </p:nvPr>
        </p:nvSpPr>
        <p:spPr>
          <a:noFill/>
          <a:ln/>
        </p:spPr>
        <p:txBody>
          <a:bodyPr/>
          <a:lstStyle/>
          <a:p>
            <a:r>
              <a:rPr lang="en-US" smtClean="0"/>
              <a:t>Question sent out ahead, have folks type in or call in??</a:t>
            </a:r>
          </a:p>
          <a:p>
            <a:endParaRPr lang="en-US" smtClean="0"/>
          </a:p>
          <a:p>
            <a:r>
              <a:rPr lang="en-US" smtClean="0"/>
              <a:t>Summarize results and thank them for participating.</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noRot="1" noChangeAspect="1" noChangeArrowheads="1" noTextEdit="1"/>
          </p:cNvSpPr>
          <p:nvPr>
            <p:ph type="sldImg"/>
          </p:nvPr>
        </p:nvSpPr>
        <p:spPr>
          <a:ln/>
        </p:spPr>
      </p:sp>
      <p:sp>
        <p:nvSpPr>
          <p:cNvPr id="73730" name="Rectangle 3"/>
          <p:cNvSpPr>
            <a:spLocks noGrp="1" noChangeArrowheads="1"/>
          </p:cNvSpPr>
          <p:nvPr>
            <p:ph type="body" idx="1"/>
          </p:nvPr>
        </p:nvSpPr>
        <p:spPr>
          <a:noFill/>
          <a:ln/>
        </p:spPr>
        <p:txBody>
          <a:bodyPr/>
          <a:lstStyle/>
          <a:p>
            <a:r>
              <a:rPr lang="en-US" smtClean="0"/>
              <a:t>Our next main topic is what makes a strong wellness policy. </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2"/>
          <p:cNvSpPr>
            <a:spLocks noGrp="1" noRot="1" noChangeAspect="1" noChangeArrowheads="1" noTextEdit="1"/>
          </p:cNvSpPr>
          <p:nvPr>
            <p:ph type="sldImg"/>
          </p:nvPr>
        </p:nvSpPr>
        <p:spPr>
          <a:ln/>
        </p:spPr>
      </p:sp>
      <p:sp>
        <p:nvSpPr>
          <p:cNvPr id="75778" name="Rectangle 3"/>
          <p:cNvSpPr>
            <a:spLocks noGrp="1" noChangeArrowheads="1"/>
          </p:cNvSpPr>
          <p:nvPr>
            <p:ph type="body" idx="1"/>
          </p:nvPr>
        </p:nvSpPr>
        <p:spPr>
          <a:noFill/>
          <a:ln/>
        </p:spPr>
        <p:txBody>
          <a:bodyPr/>
          <a:lstStyle/>
          <a:p>
            <a:r>
              <a:rPr lang="en-US" smtClean="0"/>
              <a:t>Polling question_ how strong is your policy?-summarize results</a:t>
            </a:r>
          </a:p>
          <a:p>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2"/>
          <p:cNvSpPr>
            <a:spLocks noGrp="1" noRot="1" noChangeAspect="1" noChangeArrowheads="1" noTextEdit="1"/>
          </p:cNvSpPr>
          <p:nvPr>
            <p:ph type="sldImg"/>
          </p:nvPr>
        </p:nvSpPr>
        <p:spPr>
          <a:ln/>
        </p:spPr>
      </p:sp>
      <p:sp>
        <p:nvSpPr>
          <p:cNvPr id="77826"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p:cNvSpPr>
            <a:spLocks noGrp="1" noRot="1" noChangeAspect="1" noChangeArrowheads="1" noTextEdit="1"/>
          </p:cNvSpPr>
          <p:nvPr>
            <p:ph type="sldImg"/>
          </p:nvPr>
        </p:nvSpPr>
        <p:spPr>
          <a:ln/>
        </p:spPr>
      </p:sp>
      <p:sp>
        <p:nvSpPr>
          <p:cNvPr id="79874" name="Rectangle 3"/>
          <p:cNvSpPr>
            <a:spLocks noGrp="1" noChangeArrowheads="1"/>
          </p:cNvSpPr>
          <p:nvPr>
            <p:ph type="body" idx="1"/>
          </p:nvPr>
        </p:nvSpPr>
        <p:spPr>
          <a:noFill/>
          <a:ln/>
        </p:spPr>
        <p:txBody>
          <a:bodyPr/>
          <a:lstStyle/>
          <a:p>
            <a:r>
              <a:rPr lang="en-US" dirty="0" smtClean="0"/>
              <a:t>Now we are going to practice a little. You have a handout that has three policy examples. Spend a few minutes and read through them one at a time. You can use your voting panel to rate it</a:t>
            </a:r>
          </a:p>
          <a:p>
            <a:r>
              <a:rPr lang="en-US" dirty="0" smtClean="0"/>
              <a:t>Strong</a:t>
            </a:r>
          </a:p>
          <a:p>
            <a:r>
              <a:rPr lang="en-US" dirty="0" smtClean="0"/>
              <a:t>Fair</a:t>
            </a:r>
          </a:p>
          <a:p>
            <a:r>
              <a:rPr lang="en-US" dirty="0" smtClean="0"/>
              <a:t>Weak</a:t>
            </a:r>
          </a:p>
          <a:p>
            <a:endParaRPr lang="en-US"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spect="1" noChangeArrowheads="1" noTextEdit="1"/>
          </p:cNvSpPr>
          <p:nvPr>
            <p:ph type="sldImg"/>
          </p:nvPr>
        </p:nvSpPr>
        <p:spPr>
          <a:ln/>
        </p:spPr>
      </p:sp>
      <p:sp>
        <p:nvSpPr>
          <p:cNvPr id="109571" name="Rectangle 3"/>
          <p:cNvSpPr>
            <a:spLocks noGrp="1" noChangeArrowheads="1"/>
          </p:cNvSpPr>
          <p:nvPr>
            <p:ph type="body" idx="1"/>
          </p:nvPr>
        </p:nvSpPr>
        <p:spPr>
          <a:noFill/>
          <a:ln/>
        </p:spPr>
        <p:txBody>
          <a:bodyPr/>
          <a:lstStyle/>
          <a:p>
            <a:r>
              <a:rPr lang="en-US" dirty="0" smtClean="0"/>
              <a:t>Polling question_ how strong is your policy?-summarize results, asks for volunteer to share rationale</a:t>
            </a:r>
          </a:p>
          <a:p>
            <a:endParaRPr lang="en-US" dirty="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2"/>
          <p:cNvSpPr>
            <a:spLocks noGrp="1" noRot="1" noChangeAspect="1" noChangeArrowheads="1" noTextEdit="1"/>
          </p:cNvSpPr>
          <p:nvPr>
            <p:ph type="sldImg"/>
          </p:nvPr>
        </p:nvSpPr>
        <p:spPr>
          <a:ln/>
        </p:spPr>
      </p:sp>
      <p:sp>
        <p:nvSpPr>
          <p:cNvPr id="81922" name="Rectangle 3"/>
          <p:cNvSpPr>
            <a:spLocks noGrp="1" noChangeArrowheads="1"/>
          </p:cNvSpPr>
          <p:nvPr>
            <p:ph type="body" idx="1"/>
          </p:nvPr>
        </p:nvSpPr>
        <p:spPr>
          <a:noFill/>
          <a:ln/>
        </p:spPr>
        <p:txBody>
          <a:bodyPr/>
          <a:lstStyle/>
          <a:p>
            <a:r>
              <a:rPr lang="en-US" smtClean="0"/>
              <a:t>Let’s start with example 1. Read through it for a few mintues. Then decide if it is strong fair or weak, depending on our evaluation criteria of comprehensiveness, strength of language, and specificity. </a:t>
            </a:r>
          </a:p>
          <a:p>
            <a:r>
              <a:rPr lang="en-US" smtClean="0"/>
              <a:t>Take a look at your handout for more details. An overview of the policy is presented here. </a:t>
            </a:r>
          </a:p>
          <a:p>
            <a:r>
              <a:rPr lang="en-US" smtClean="0"/>
              <a:t>Comprehensiveness (includes vision, coordinated school health)</a:t>
            </a:r>
          </a:p>
          <a:p>
            <a:r>
              <a:rPr lang="en-US" smtClean="0"/>
              <a:t>Strength of language: shall</a:t>
            </a:r>
          </a:p>
          <a:p>
            <a:r>
              <a:rPr lang="en-US" smtClean="0"/>
              <a:t>Specificity: not specifically how it will be done</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Rot="1" noChangeAspect="1" noChangeArrowheads="1" noTextEdit="1"/>
          </p:cNvSpPr>
          <p:nvPr>
            <p:ph type="sldImg"/>
          </p:nvPr>
        </p:nvSpPr>
        <p:spPr>
          <a:ln/>
        </p:spPr>
      </p:sp>
      <p:sp>
        <p:nvSpPr>
          <p:cNvPr id="111619" name="Rectangle 3"/>
          <p:cNvSpPr>
            <a:spLocks noGrp="1" noChangeArrowheads="1"/>
          </p:cNvSpPr>
          <p:nvPr>
            <p:ph type="body" idx="1"/>
          </p:nvPr>
        </p:nvSpPr>
        <p:spPr>
          <a:noFill/>
          <a:ln/>
        </p:spPr>
        <p:txBody>
          <a:bodyPr/>
          <a:lstStyle/>
          <a:p>
            <a:r>
              <a:rPr lang="en-US" smtClean="0"/>
              <a:t>Polling question_ how strong is your policy?-summarize results ask for volunteer to share rationale</a:t>
            </a:r>
          </a:p>
          <a:p>
            <a:endParaRPr lang="en-US" smtClean="0"/>
          </a:p>
          <a:p>
            <a:endParaRPr lang="en-US" smtClean="0"/>
          </a:p>
          <a:p>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2"/>
          <p:cNvSpPr>
            <a:spLocks noGrp="1" noRot="1" noChangeAspect="1" noChangeArrowheads="1" noTextEdit="1"/>
          </p:cNvSpPr>
          <p:nvPr>
            <p:ph type="sldImg"/>
          </p:nvPr>
        </p:nvSpPr>
        <p:spPr>
          <a:ln/>
        </p:spPr>
      </p:sp>
      <p:sp>
        <p:nvSpPr>
          <p:cNvPr id="83970" name="Rectangle 3"/>
          <p:cNvSpPr>
            <a:spLocks noGrp="1" noChangeArrowheads="1"/>
          </p:cNvSpPr>
          <p:nvPr>
            <p:ph type="body" idx="1"/>
          </p:nvPr>
        </p:nvSpPr>
        <p:spPr>
          <a:noFill/>
          <a:ln/>
        </p:spPr>
        <p:txBody>
          <a:bodyPr/>
          <a:lstStyle/>
          <a:p>
            <a:r>
              <a:rPr lang="en-US" smtClean="0"/>
              <a:t>Again take a look at your handout for example 2. Read the full policy which is highlighted here and rate it again. </a:t>
            </a:r>
          </a:p>
          <a:p>
            <a:r>
              <a:rPr lang="en-US" smtClean="0"/>
              <a:t>Comprehensiveness (includes vision, coordinated school health)</a:t>
            </a:r>
          </a:p>
          <a:p>
            <a:r>
              <a:rPr lang="en-US" smtClean="0"/>
              <a:t>Strength of language: will</a:t>
            </a:r>
          </a:p>
          <a:p>
            <a:r>
              <a:rPr lang="en-US" smtClean="0"/>
              <a:t>Specificity: offered at each grade level, sequential, comprehensive, how it is taught and by whom</a:t>
            </a:r>
          </a:p>
          <a:p>
            <a:r>
              <a:rPr lang="en-US" smtClean="0"/>
              <a:t>Provides training</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Rot="1" noChangeAspect="1" noChangeArrowheads="1" noTextEdit="1"/>
          </p:cNvSpPr>
          <p:nvPr>
            <p:ph type="sldImg"/>
          </p:nvPr>
        </p:nvSpPr>
        <p:spPr>
          <a:ln/>
        </p:spPr>
      </p:sp>
      <p:sp>
        <p:nvSpPr>
          <p:cNvPr id="113667" name="Rectangle 3"/>
          <p:cNvSpPr>
            <a:spLocks noGrp="1" noChangeArrowheads="1"/>
          </p:cNvSpPr>
          <p:nvPr>
            <p:ph type="body" idx="1"/>
          </p:nvPr>
        </p:nvSpPr>
        <p:spPr>
          <a:noFill/>
          <a:ln/>
        </p:spPr>
        <p:txBody>
          <a:bodyPr/>
          <a:lstStyle/>
          <a:p>
            <a:r>
              <a:rPr lang="en-US" smtClean="0"/>
              <a:t>Polling question_ how strong is your policy?-summarize results asks for volunteer to share rationale</a:t>
            </a:r>
          </a:p>
          <a:p>
            <a:endParaRPr lang="en-US" smtClean="0"/>
          </a:p>
          <a:p>
            <a:endParaRPr lang="en-US" smtClean="0"/>
          </a:p>
          <a:p>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Rectangle 2"/>
          <p:cNvSpPr>
            <a:spLocks noGrp="1" noRot="1" noChangeAspect="1" noChangeArrowheads="1" noTextEdit="1"/>
          </p:cNvSpPr>
          <p:nvPr>
            <p:ph type="sldImg"/>
          </p:nvPr>
        </p:nvSpPr>
        <p:spPr>
          <a:ln/>
        </p:spPr>
      </p:sp>
      <p:sp>
        <p:nvSpPr>
          <p:cNvPr id="86018" name="Rectangle 3"/>
          <p:cNvSpPr>
            <a:spLocks noGrp="1" noChangeArrowheads="1"/>
          </p:cNvSpPr>
          <p:nvPr>
            <p:ph type="body" idx="1"/>
          </p:nvPr>
        </p:nvSpPr>
        <p:spPr>
          <a:noFill/>
          <a:ln/>
        </p:spPr>
        <p:txBody>
          <a:bodyPr/>
          <a:lstStyle/>
          <a:p>
            <a:r>
              <a:rPr lang="en-US" smtClean="0"/>
              <a:t>Comprehensiveness: states overall vision </a:t>
            </a:r>
          </a:p>
          <a:p>
            <a:r>
              <a:rPr lang="en-US" smtClean="0"/>
              <a:t>Strength of language: should</a:t>
            </a:r>
          </a:p>
          <a:p>
            <a:r>
              <a:rPr lang="en-US" smtClean="0"/>
              <a:t>Specificity: offered at each grade level, sequential, comprehensive, how it is taught and by whom </a:t>
            </a:r>
            <a:r>
              <a:rPr lang="en-US" u="sng" smtClean="0"/>
              <a:t>but because of “should” is not meaningful</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Rectangle 2"/>
          <p:cNvSpPr>
            <a:spLocks noGrp="1" noRot="1" noChangeAspect="1" noChangeArrowheads="1" noTextEdit="1"/>
          </p:cNvSpPr>
          <p:nvPr>
            <p:ph type="sldImg"/>
          </p:nvPr>
        </p:nvSpPr>
        <p:spPr>
          <a:ln/>
        </p:spPr>
      </p:sp>
      <p:sp>
        <p:nvSpPr>
          <p:cNvPr id="88066" name="Rectangle 3"/>
          <p:cNvSpPr>
            <a:spLocks noGrp="1" noChangeArrowheads="1"/>
          </p:cNvSpPr>
          <p:nvPr>
            <p:ph type="body" idx="1"/>
          </p:nvPr>
        </p:nvSpPr>
        <p:spPr>
          <a:noFill/>
          <a:ln/>
        </p:spPr>
        <p:txBody>
          <a:bodyPr/>
          <a:lstStyle/>
          <a:p>
            <a:r>
              <a:rPr lang="en-US" smtClean="0"/>
              <a:t>Now lets look at how districts rated nationwide, according to the Robert Wood Johnson Foundation’s report-bridging the gap. </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2"/>
          <p:cNvSpPr>
            <a:spLocks noGrp="1" noRot="1" noChangeAspect="1" noChangeArrowheads="1" noTextEdit="1"/>
          </p:cNvSpPr>
          <p:nvPr>
            <p:ph type="sldImg"/>
          </p:nvPr>
        </p:nvSpPr>
        <p:spPr>
          <a:ln/>
        </p:spPr>
      </p:sp>
      <p:sp>
        <p:nvSpPr>
          <p:cNvPr id="90114" name="Rectangle 3"/>
          <p:cNvSpPr>
            <a:spLocks noGrp="1" noChangeArrowheads="1"/>
          </p:cNvSpPr>
          <p:nvPr>
            <p:ph type="body" idx="1"/>
          </p:nvPr>
        </p:nvSpPr>
        <p:spPr>
          <a:noFill/>
          <a:ln/>
        </p:spPr>
        <p:txBody>
          <a:bodyPr/>
          <a:lstStyle/>
          <a:p>
            <a:r>
              <a:rPr lang="en-US" smtClean="0"/>
              <a:t>Now that we have talked about what’s required in a  policy and how to rate it, let’s talk about opportunties and partnerships to make our policies better-both in words and implementation</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2"/>
          <p:cNvSpPr>
            <a:spLocks noGrp="1" noRot="1" noChangeAspect="1" noChangeArrowheads="1" noTextEdit="1"/>
          </p:cNvSpPr>
          <p:nvPr>
            <p:ph type="sldImg"/>
          </p:nvPr>
        </p:nvSpPr>
        <p:spPr>
          <a:ln/>
        </p:spPr>
      </p:sp>
      <p:sp>
        <p:nvSpPr>
          <p:cNvPr id="92162" name="Rectangle 3"/>
          <p:cNvSpPr>
            <a:spLocks noGrp="1" noChangeArrowheads="1"/>
          </p:cNvSpPr>
          <p:nvPr>
            <p:ph type="body" idx="1"/>
          </p:nvPr>
        </p:nvSpPr>
        <p:spPr>
          <a:noFill/>
          <a:ln/>
        </p:spPr>
        <p:txBody>
          <a:bodyPr/>
          <a:lstStyle/>
          <a:p>
            <a:endParaRPr lang="en-US" smtClean="0"/>
          </a:p>
          <a:p>
            <a:r>
              <a:rPr lang="en-US" smtClean="0"/>
              <a:t>Some big picture Policy opportunities for all districts were identified by Robert Wood Johnson, based on their survey results and research  that specifically target nutrition education are nutrition education program, devoted staff and resources, food marketing, and school meals. </a:t>
            </a:r>
          </a:p>
          <a:p>
            <a:r>
              <a:rPr lang="en-US" smtClean="0"/>
              <a:t>Nutrition ed should be a core component of a comprehensive health education program or a stand alone program.</a:t>
            </a:r>
          </a:p>
          <a:p>
            <a:r>
              <a:rPr lang="en-US" smtClean="0"/>
              <a:t>Next to make sure the wellness policy is implemented, monitored and evaluated, devoted staff and resources are essential.Ideally, a wellness coordinator would oversee the district with liaisons at each school site. Minimally, a committee is needed.</a:t>
            </a:r>
          </a:p>
          <a:p>
            <a:r>
              <a:rPr lang="en-US" smtClean="0"/>
              <a:t>Next, food marketing needs to be improved to promote healthy choices and not advertise less healthy products prominently. This should extend to the vending contracts.</a:t>
            </a:r>
          </a:p>
          <a:p>
            <a:r>
              <a:rPr lang="en-US" smtClean="0"/>
              <a:t>Finally, their recommendations include improving the quality of school meals, such as more fresh produce, etc. </a:t>
            </a:r>
          </a:p>
          <a:p>
            <a:r>
              <a:rPr lang="en-US" smtClean="0"/>
              <a:t>Some other areas that support nutrition education </a:t>
            </a:r>
          </a:p>
          <a:p>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Rectangle 2"/>
          <p:cNvSpPr>
            <a:spLocks noGrp="1" noRot="1" noChangeAspect="1" noChangeArrowheads="1" noTextEdit="1"/>
          </p:cNvSpPr>
          <p:nvPr>
            <p:ph type="sldImg"/>
          </p:nvPr>
        </p:nvSpPr>
        <p:spPr>
          <a:ln/>
        </p:spPr>
      </p:sp>
      <p:sp>
        <p:nvSpPr>
          <p:cNvPr id="94210" name="Rectangle 3"/>
          <p:cNvSpPr>
            <a:spLocks noGrp="1" noChangeArrowheads="1"/>
          </p:cNvSpPr>
          <p:nvPr>
            <p:ph type="body" idx="1"/>
          </p:nvPr>
        </p:nvSpPr>
        <p:spPr>
          <a:noFill/>
          <a:ln/>
        </p:spPr>
        <p:txBody>
          <a:bodyPr/>
          <a:lstStyle/>
          <a:p>
            <a:r>
              <a:rPr lang="en-US" smtClean="0"/>
              <a:t>Another policy opportunity on a global level will happen as a result of changes to the 2010 child nutrition reauthorization act, also known as the 2010 Healthy Hunger Free Kids act.  This act put sforth ome major changes that support nutrition education including major enhancements of the school meal pattern that include more fresh fruits and vegetables, lower fat milk, sodium, fat. There is also a strengthening of the wellness policy in terms of stakeholder participation, transparency, and monitoring. </a:t>
            </a:r>
          </a:p>
          <a:p>
            <a:r>
              <a:rPr lang="en-US" smtClean="0"/>
              <a:t>Let’s start with a poll about transparency then we will return to this slide.</a:t>
            </a:r>
          </a:p>
          <a:p>
            <a:endParaRPr lang="en-US" smtClean="0"/>
          </a:p>
          <a:p>
            <a:r>
              <a:rPr lang="en-US" smtClean="0"/>
              <a:t>Read slide…</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Rot="1" noChangeAspect="1" noChangeArrowheads="1" noTextEdit="1"/>
          </p:cNvSpPr>
          <p:nvPr>
            <p:ph type="sldImg"/>
          </p:nvPr>
        </p:nvSpPr>
        <p:spPr>
          <a:ln/>
        </p:spPr>
      </p:sp>
      <p:sp>
        <p:nvSpPr>
          <p:cNvPr id="115715" name="Rectangle 3"/>
          <p:cNvSpPr>
            <a:spLocks noGrp="1" noChangeArrowheads="1"/>
          </p:cNvSpPr>
          <p:nvPr>
            <p:ph type="body" idx="1"/>
          </p:nvPr>
        </p:nvSpPr>
        <p:spPr>
          <a:noFill/>
          <a:ln/>
        </p:spPr>
        <p:txBody>
          <a:bodyPr/>
          <a:lstStyle/>
          <a:p>
            <a:endParaRPr lang="en-US" smtClean="0"/>
          </a:p>
          <a:p>
            <a:r>
              <a:rPr lang="en-US" smtClean="0"/>
              <a:t>Summarize results and thank them for participating.</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Rot="1" noChangeAspect="1" noChangeArrowheads="1" noTextEdit="1"/>
          </p:cNvSpPr>
          <p:nvPr>
            <p:ph type="sldImg"/>
          </p:nvPr>
        </p:nvSpPr>
        <p:spPr>
          <a:ln/>
        </p:spPr>
      </p:sp>
      <p:sp>
        <p:nvSpPr>
          <p:cNvPr id="124931" name="Rectangle 3"/>
          <p:cNvSpPr>
            <a:spLocks noGrp="1" noChangeArrowheads="1"/>
          </p:cNvSpPr>
          <p:nvPr>
            <p:ph type="body" idx="1"/>
          </p:nvPr>
        </p:nvSpPr>
        <p:spPr>
          <a:noFill/>
          <a:ln/>
        </p:spPr>
        <p:txBody>
          <a:bodyPr/>
          <a:lstStyle/>
          <a:p>
            <a:r>
              <a:rPr lang="en-US" smtClean="0"/>
              <a:t>Read through stakeholder participation and monitoring </a:t>
            </a:r>
          </a:p>
          <a:p>
            <a:r>
              <a:rPr lang="en-US" smtClean="0"/>
              <a:t>You can lead changes in your district by letting key people know about the changes that are coming . Share with them where your policy is now and the gap, if appropriate, to where they will be required to be in the near future. </a:t>
            </a:r>
          </a:p>
          <a:p>
            <a:endParaRPr lang="en-US" smtClean="0"/>
          </a:p>
          <a:p>
            <a:r>
              <a:rPr lang="en-US" smtClean="0"/>
              <a:t>Read slide…</a:t>
            </a:r>
          </a:p>
          <a:p>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Rectangle 2"/>
          <p:cNvSpPr>
            <a:spLocks noGrp="1" noRot="1" noChangeAspect="1" noChangeArrowheads="1" noTextEdit="1"/>
          </p:cNvSpPr>
          <p:nvPr>
            <p:ph type="sldImg"/>
          </p:nvPr>
        </p:nvSpPr>
        <p:spPr>
          <a:ln/>
        </p:spPr>
      </p:sp>
      <p:sp>
        <p:nvSpPr>
          <p:cNvPr id="96258" name="Rectangle 3"/>
          <p:cNvSpPr>
            <a:spLocks noGrp="1" noChangeArrowheads="1"/>
          </p:cNvSpPr>
          <p:nvPr>
            <p:ph type="body" idx="1"/>
          </p:nvPr>
        </p:nvSpPr>
        <p:spPr>
          <a:xfrm>
            <a:off x="917575" y="4416425"/>
            <a:ext cx="5046663" cy="4183063"/>
          </a:xfrm>
          <a:noFill/>
          <a:ln/>
        </p:spPr>
        <p:txBody>
          <a:bodyPr/>
          <a:lstStyle/>
          <a:p>
            <a:pPr lvl="1"/>
            <a:r>
              <a:rPr lang="en-US" smtClean="0">
                <a:solidFill>
                  <a:srgbClr val="C00000"/>
                </a:solidFill>
              </a:rPr>
              <a:t>To make changes in your policy and your nutrition education program- you need a working and enthusiastic team!</a:t>
            </a:r>
          </a:p>
          <a:p>
            <a:pPr lvl="1"/>
            <a:r>
              <a:rPr lang="en-US" smtClean="0">
                <a:solidFill>
                  <a:srgbClr val="C00000"/>
                </a:solidFill>
              </a:rPr>
              <a:t>Strong commitment </a:t>
            </a:r>
            <a:r>
              <a:rPr lang="en-US" smtClean="0">
                <a:solidFill>
                  <a:srgbClr val="000000"/>
                </a:solidFill>
              </a:rPr>
              <a:t>&amp; buy-in from various sectors </a:t>
            </a:r>
            <a:endParaRPr lang="en-US" smtClean="0"/>
          </a:p>
          <a:p>
            <a:pPr lvl="2"/>
            <a:r>
              <a:rPr lang="en-US" smtClean="0">
                <a:solidFill>
                  <a:srgbClr val="000000"/>
                </a:solidFill>
              </a:rPr>
              <a:t>       P.E., Food Service, parents, teachers, students, Principals, district administrators…</a:t>
            </a:r>
            <a:endParaRPr lang="en-US" smtClean="0"/>
          </a:p>
          <a:p>
            <a:r>
              <a:rPr lang="en-US" smtClean="0">
                <a:solidFill>
                  <a:srgbClr val="C00000"/>
                </a:solidFill>
              </a:rPr>
              <a:t>    - Vision</a:t>
            </a:r>
            <a:r>
              <a:rPr lang="en-US" smtClean="0">
                <a:solidFill>
                  <a:srgbClr val="000000"/>
                </a:solidFill>
              </a:rPr>
              <a:t> - clear ideas of goals and motivation</a:t>
            </a:r>
          </a:p>
          <a:p>
            <a:r>
              <a:rPr lang="en-US" smtClean="0">
                <a:solidFill>
                  <a:srgbClr val="C00000"/>
                </a:solidFill>
              </a:rPr>
              <a:t>    - Time</a:t>
            </a:r>
            <a:r>
              <a:rPr lang="en-US" smtClean="0">
                <a:solidFill>
                  <a:srgbClr val="000000"/>
                </a:solidFill>
              </a:rPr>
              <a:t> to think, plan, develop the language</a:t>
            </a:r>
          </a:p>
          <a:p>
            <a:pPr lvl="1"/>
            <a:r>
              <a:rPr lang="en-US" smtClean="0">
                <a:solidFill>
                  <a:srgbClr val="C00000"/>
                </a:solidFill>
              </a:rPr>
              <a:t>- Attention</a:t>
            </a:r>
            <a:r>
              <a:rPr lang="en-US" smtClean="0">
                <a:solidFill>
                  <a:srgbClr val="000000"/>
                </a:solidFill>
              </a:rPr>
              <a:t> </a:t>
            </a:r>
            <a:r>
              <a:rPr lang="en-US" smtClean="0">
                <a:solidFill>
                  <a:srgbClr val="C00000"/>
                </a:solidFill>
              </a:rPr>
              <a:t>to needs </a:t>
            </a:r>
            <a:r>
              <a:rPr lang="en-US" smtClean="0">
                <a:solidFill>
                  <a:srgbClr val="000000"/>
                </a:solidFill>
              </a:rPr>
              <a:t>of YOUR school district, its population, culture, location…</a:t>
            </a:r>
            <a:endParaRPr lang="en-US" smtClean="0"/>
          </a:p>
          <a:p>
            <a:pPr lvl="2"/>
            <a:r>
              <a:rPr lang="en-US" smtClean="0">
                <a:solidFill>
                  <a:srgbClr val="000000"/>
                </a:solidFill>
              </a:rPr>
              <a:t>Tweaking the “template” to fit your profile</a:t>
            </a:r>
          </a:p>
          <a:p>
            <a:pPr lvl="1">
              <a:lnSpc>
                <a:spcPct val="95000"/>
              </a:lnSpc>
              <a:spcBef>
                <a:spcPct val="0"/>
              </a:spcBef>
              <a:buClr>
                <a:srgbClr val="C00000"/>
              </a:buClr>
              <a:buFontTx/>
              <a:buChar char="•"/>
            </a:pPr>
            <a:r>
              <a:rPr lang="en-US" smtClean="0">
                <a:solidFill>
                  <a:srgbClr val="C00000"/>
                </a:solidFill>
              </a:rPr>
              <a:t>Ongoing investment </a:t>
            </a:r>
            <a:r>
              <a:rPr lang="en-US" smtClean="0">
                <a:solidFill>
                  <a:srgbClr val="000000"/>
                </a:solidFill>
              </a:rPr>
              <a:t>in</a:t>
            </a:r>
            <a:r>
              <a:rPr lang="en-US" smtClean="0">
                <a:solidFill>
                  <a:srgbClr val="C00000"/>
                </a:solidFill>
              </a:rPr>
              <a:t> </a:t>
            </a:r>
            <a:r>
              <a:rPr lang="en-US" smtClean="0">
                <a:solidFill>
                  <a:srgbClr val="000000"/>
                </a:solidFill>
              </a:rPr>
              <a:t>making it work</a:t>
            </a:r>
          </a:p>
          <a:p>
            <a:pPr lvl="2"/>
            <a:endParaRPr lang="en-US" smtClean="0"/>
          </a:p>
          <a:p>
            <a:endParaRPr lang="en-US" smtClean="0">
              <a:solidFill>
                <a:srgbClr val="000000"/>
              </a:solidFil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Rectangle 2"/>
          <p:cNvSpPr>
            <a:spLocks noGrp="1" noRot="1" noChangeAspect="1" noChangeArrowheads="1" noTextEdit="1"/>
          </p:cNvSpPr>
          <p:nvPr>
            <p:ph type="sldImg"/>
          </p:nvPr>
        </p:nvSpPr>
        <p:spPr>
          <a:ln/>
        </p:spPr>
      </p:sp>
      <p:sp>
        <p:nvSpPr>
          <p:cNvPr id="98306" name="Rectangle 3"/>
          <p:cNvSpPr>
            <a:spLocks noGrp="1" noChangeArrowheads="1"/>
          </p:cNvSpPr>
          <p:nvPr>
            <p:ph type="body" idx="1"/>
          </p:nvPr>
        </p:nvSpPr>
        <p:spPr>
          <a:noFill/>
          <a:ln/>
        </p:spPr>
        <p:txBody>
          <a:bodyPr/>
          <a:lstStyle/>
          <a:p>
            <a:r>
              <a:rPr lang="en-US" smtClean="0"/>
              <a:t>So where does the team come from? Maybe you already have one…. But if you don’t you can find supporters. Think back to the chart you had from your networking activity. Who can help you?</a:t>
            </a:r>
          </a:p>
          <a:p>
            <a:r>
              <a:rPr lang="en-US" smtClean="0"/>
              <a:t>And what role can they play with shared responsibility? </a:t>
            </a:r>
          </a:p>
          <a:p>
            <a:r>
              <a:rPr lang="en-US" smtClean="0"/>
              <a:t>Some are your decision makers, some allies, some role models or general supporters.</a:t>
            </a:r>
          </a:p>
          <a:p>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Rectangle 2"/>
          <p:cNvSpPr>
            <a:spLocks noGrp="1" noRot="1" noChangeAspect="1" noChangeArrowheads="1" noTextEdit="1"/>
          </p:cNvSpPr>
          <p:nvPr>
            <p:ph type="sldImg"/>
          </p:nvPr>
        </p:nvSpPr>
        <p:spPr>
          <a:ln/>
        </p:spPr>
      </p:sp>
      <p:sp>
        <p:nvSpPr>
          <p:cNvPr id="100354" name="Rectangle 3"/>
          <p:cNvSpPr>
            <a:spLocks noGrp="1" noChangeArrowheads="1"/>
          </p:cNvSpPr>
          <p:nvPr>
            <p:ph type="body" idx="1"/>
          </p:nvPr>
        </p:nvSpPr>
        <p:spPr>
          <a:noFill/>
          <a:ln/>
        </p:spPr>
        <p:txBody>
          <a:bodyPr/>
          <a:lstStyle/>
          <a:p>
            <a:r>
              <a:rPr lang="en-US" smtClean="0"/>
              <a:t>How can  you get started? That may depend on where your district is currently in terms of policy and implementation. Its helpful to do the policy review process first, and do it as a team so that you get buy in and commitment to proposing changes.</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a:ln/>
        </p:spPr>
        <p:txBody>
          <a:bodyPr/>
          <a:lstStyle>
            <a:lvl1pPr>
              <a:defRPr/>
            </a:lvl1pPr>
          </a:lstStyle>
          <a:p>
            <a:pPr>
              <a:defRPr/>
            </a:pPr>
            <a:fld id="{9EAEE337-6772-4820-A3D4-E6B33FA9D484}" type="datetime1">
              <a:rPr lang="en-US"/>
              <a:pPr>
                <a:defRPr/>
              </a:pPr>
              <a:t>7/7/2011</a:t>
            </a:fld>
            <a:endParaRPr lang="en-US"/>
          </a:p>
        </p:txBody>
      </p:sp>
      <p:sp>
        <p:nvSpPr>
          <p:cNvPr id="5" name="Rectangle 12"/>
          <p:cNvSpPr>
            <a:spLocks noGrp="1" noChangeArrowheads="1"/>
          </p:cNvSpPr>
          <p:nvPr>
            <p:ph type="ftr" sz="quarter" idx="11"/>
          </p:nvPr>
        </p:nvSpPr>
        <p:spPr>
          <a:ln/>
        </p:spPr>
        <p:txBody>
          <a:bodyPr/>
          <a:lstStyle>
            <a:lvl1pPr>
              <a:defRPr/>
            </a:lvl1pPr>
          </a:lstStyle>
          <a:p>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79C0C4B1-86C3-473E-A824-6A81C3BC95D8}"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fld id="{B3E20255-EE98-4FF1-ACA4-24FA58B6ED52}" type="datetime1">
              <a:rPr lang="en-US"/>
              <a:pPr>
                <a:defRPr/>
              </a:pPr>
              <a:t>7/7/2011</a:t>
            </a:fld>
            <a:endParaRPr lang="en-US"/>
          </a:p>
        </p:txBody>
      </p:sp>
      <p:sp>
        <p:nvSpPr>
          <p:cNvPr id="5" name="Rectangle 12"/>
          <p:cNvSpPr>
            <a:spLocks noGrp="1" noChangeArrowheads="1"/>
          </p:cNvSpPr>
          <p:nvPr>
            <p:ph type="ftr" sz="quarter" idx="11"/>
          </p:nvPr>
        </p:nvSpPr>
        <p:spPr>
          <a:ln/>
        </p:spPr>
        <p:txBody>
          <a:bodyPr/>
          <a:lstStyle>
            <a:lvl1pPr>
              <a:defRPr/>
            </a:lvl1pPr>
          </a:lstStyle>
          <a:p>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03501415-F7CF-42F5-A32A-8F9234E2D91E}"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2362200"/>
            <a:ext cx="3770313"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60913" y="2362200"/>
            <a:ext cx="3770312"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1"/>
          <p:cNvSpPr>
            <a:spLocks noGrp="1" noChangeArrowheads="1"/>
          </p:cNvSpPr>
          <p:nvPr>
            <p:ph type="dt" sz="half" idx="10"/>
          </p:nvPr>
        </p:nvSpPr>
        <p:spPr>
          <a:ln/>
        </p:spPr>
        <p:txBody>
          <a:bodyPr/>
          <a:lstStyle>
            <a:lvl1pPr>
              <a:defRPr/>
            </a:lvl1pPr>
          </a:lstStyle>
          <a:p>
            <a:pPr>
              <a:defRPr/>
            </a:pPr>
            <a:fld id="{C660CCBF-83AC-4681-BEBA-2FB4E89D4BA1}" type="datetime1">
              <a:rPr lang="en-US"/>
              <a:pPr>
                <a:defRPr/>
              </a:pPr>
              <a:t>7/7/2011</a:t>
            </a:fld>
            <a:endParaRPr lang="en-US"/>
          </a:p>
        </p:txBody>
      </p:sp>
      <p:sp>
        <p:nvSpPr>
          <p:cNvPr id="6" name="Rectangle 12"/>
          <p:cNvSpPr>
            <a:spLocks noGrp="1" noChangeArrowheads="1"/>
          </p:cNvSpPr>
          <p:nvPr>
            <p:ph type="ftr" sz="quarter" idx="11"/>
          </p:nvPr>
        </p:nvSpPr>
        <p:spPr>
          <a:ln/>
        </p:spPr>
        <p:txBody>
          <a:bodyPr/>
          <a:lstStyle>
            <a:lvl1pPr>
              <a:defRPr/>
            </a:lvl1pPr>
          </a:lstStyle>
          <a:p>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8A82F798-CFBE-4E72-8A9C-564FE282510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1"/>
          <p:cNvSpPr>
            <a:spLocks noGrp="1" noChangeArrowheads="1"/>
          </p:cNvSpPr>
          <p:nvPr>
            <p:ph type="dt" sz="half" idx="10"/>
          </p:nvPr>
        </p:nvSpPr>
        <p:spPr>
          <a:ln/>
        </p:spPr>
        <p:txBody>
          <a:bodyPr/>
          <a:lstStyle>
            <a:lvl1pPr>
              <a:defRPr/>
            </a:lvl1pPr>
          </a:lstStyle>
          <a:p>
            <a:pPr>
              <a:defRPr/>
            </a:pPr>
            <a:fld id="{B0ACDBC9-565A-4892-8F3B-BC7D39CBDC91}" type="datetime1">
              <a:rPr lang="en-US"/>
              <a:pPr>
                <a:defRPr/>
              </a:pPr>
              <a:t>7/7/2011</a:t>
            </a:fld>
            <a:endParaRPr lang="en-US"/>
          </a:p>
        </p:txBody>
      </p:sp>
      <p:sp>
        <p:nvSpPr>
          <p:cNvPr id="8" name="Rectangle 12"/>
          <p:cNvSpPr>
            <a:spLocks noGrp="1" noChangeArrowheads="1"/>
          </p:cNvSpPr>
          <p:nvPr>
            <p:ph type="ftr" sz="quarter" idx="11"/>
          </p:nvPr>
        </p:nvSpPr>
        <p:spPr>
          <a:ln/>
        </p:spPr>
        <p:txBody>
          <a:bodyPr/>
          <a:lstStyle>
            <a:lvl1pPr>
              <a:defRPr/>
            </a:lvl1pPr>
          </a:lstStyle>
          <a:p>
            <a:endParaRPr lang="en-US"/>
          </a:p>
        </p:txBody>
      </p:sp>
      <p:sp>
        <p:nvSpPr>
          <p:cNvPr id="9" name="Rectangle 13"/>
          <p:cNvSpPr>
            <a:spLocks noGrp="1" noChangeArrowheads="1"/>
          </p:cNvSpPr>
          <p:nvPr>
            <p:ph type="sldNum" sz="quarter" idx="12"/>
          </p:nvPr>
        </p:nvSpPr>
        <p:spPr>
          <a:ln/>
        </p:spPr>
        <p:txBody>
          <a:bodyPr/>
          <a:lstStyle>
            <a:lvl1pPr>
              <a:defRPr/>
            </a:lvl1pPr>
          </a:lstStyle>
          <a:p>
            <a:pPr>
              <a:defRPr/>
            </a:pPr>
            <a:fld id="{6473A1C6-CF3E-4FA8-A08F-C96714C4DB5B}"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1"/>
          <p:cNvSpPr>
            <a:spLocks noGrp="1" noChangeArrowheads="1"/>
          </p:cNvSpPr>
          <p:nvPr>
            <p:ph type="dt" sz="half" idx="10"/>
          </p:nvPr>
        </p:nvSpPr>
        <p:spPr>
          <a:ln/>
        </p:spPr>
        <p:txBody>
          <a:bodyPr/>
          <a:lstStyle>
            <a:lvl1pPr>
              <a:defRPr/>
            </a:lvl1pPr>
          </a:lstStyle>
          <a:p>
            <a:pPr>
              <a:defRPr/>
            </a:pPr>
            <a:fld id="{99A2D446-D260-4E93-B375-878EE0224D47}" type="datetime1">
              <a:rPr lang="en-US"/>
              <a:pPr>
                <a:defRPr/>
              </a:pPr>
              <a:t>7/7/2011</a:t>
            </a:fld>
            <a:endParaRPr lang="en-US"/>
          </a:p>
        </p:txBody>
      </p:sp>
      <p:sp>
        <p:nvSpPr>
          <p:cNvPr id="4" name="Rectangle 12"/>
          <p:cNvSpPr>
            <a:spLocks noGrp="1" noChangeArrowheads="1"/>
          </p:cNvSpPr>
          <p:nvPr>
            <p:ph type="ftr" sz="quarter" idx="11"/>
          </p:nvPr>
        </p:nvSpPr>
        <p:spPr>
          <a:ln/>
        </p:spPr>
        <p:txBody>
          <a:bodyPr/>
          <a:lstStyle>
            <a:lvl1pPr>
              <a:defRPr/>
            </a:lvl1pPr>
          </a:lstStyle>
          <a:p>
            <a:endParaRPr lang="en-US"/>
          </a:p>
        </p:txBody>
      </p:sp>
      <p:sp>
        <p:nvSpPr>
          <p:cNvPr id="5" name="Rectangle 13"/>
          <p:cNvSpPr>
            <a:spLocks noGrp="1" noChangeArrowheads="1"/>
          </p:cNvSpPr>
          <p:nvPr>
            <p:ph type="sldNum" sz="quarter" idx="12"/>
          </p:nvPr>
        </p:nvSpPr>
        <p:spPr>
          <a:ln/>
        </p:spPr>
        <p:txBody>
          <a:bodyPr/>
          <a:lstStyle>
            <a:lvl1pPr>
              <a:defRPr/>
            </a:lvl1pPr>
          </a:lstStyle>
          <a:p>
            <a:pPr>
              <a:defRPr/>
            </a:pPr>
            <a:fld id="{D3FFF352-59C8-4689-B519-E9D16C9B8774}"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fld id="{77EA967F-2B89-49D4-BA11-22596165577D}" type="datetime1">
              <a:rPr lang="en-US"/>
              <a:pPr>
                <a:defRPr/>
              </a:pPr>
              <a:t>7/7/2011</a:t>
            </a:fld>
            <a:endParaRPr lang="en-US"/>
          </a:p>
        </p:txBody>
      </p:sp>
      <p:sp>
        <p:nvSpPr>
          <p:cNvPr id="3" name="Rectangle 12"/>
          <p:cNvSpPr>
            <a:spLocks noGrp="1" noChangeArrowheads="1"/>
          </p:cNvSpPr>
          <p:nvPr>
            <p:ph type="ftr" sz="quarter" idx="11"/>
          </p:nvPr>
        </p:nvSpPr>
        <p:spPr>
          <a:ln/>
        </p:spPr>
        <p:txBody>
          <a:bodyPr/>
          <a:lstStyle>
            <a:lvl1pPr>
              <a:defRPr/>
            </a:lvl1pPr>
          </a:lstStyle>
          <a:p>
            <a:endParaRPr lang="en-US"/>
          </a:p>
        </p:txBody>
      </p:sp>
      <p:sp>
        <p:nvSpPr>
          <p:cNvPr id="4" name="Rectangle 13"/>
          <p:cNvSpPr>
            <a:spLocks noGrp="1" noChangeArrowheads="1"/>
          </p:cNvSpPr>
          <p:nvPr>
            <p:ph type="sldNum" sz="quarter" idx="12"/>
          </p:nvPr>
        </p:nvSpPr>
        <p:spPr>
          <a:ln/>
        </p:spPr>
        <p:txBody>
          <a:bodyPr/>
          <a:lstStyle>
            <a:lvl1pPr>
              <a:defRPr/>
            </a:lvl1pPr>
          </a:lstStyle>
          <a:p>
            <a:pPr>
              <a:defRPr/>
            </a:pPr>
            <a:fld id="{65BB2AFF-81AD-4A6B-9A3F-852F630BDF8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fld id="{CED683CF-2C1D-4CD8-A7BE-2F9C0E11A0E8}" type="datetime1">
              <a:rPr lang="en-US"/>
              <a:pPr>
                <a:defRPr/>
              </a:pPr>
              <a:t>7/7/2011</a:t>
            </a:fld>
            <a:endParaRPr lang="en-US"/>
          </a:p>
        </p:txBody>
      </p:sp>
      <p:sp>
        <p:nvSpPr>
          <p:cNvPr id="6" name="Rectangle 12"/>
          <p:cNvSpPr>
            <a:spLocks noGrp="1" noChangeArrowheads="1"/>
          </p:cNvSpPr>
          <p:nvPr>
            <p:ph type="ftr" sz="quarter" idx="11"/>
          </p:nvPr>
        </p:nvSpPr>
        <p:spPr>
          <a:ln/>
        </p:spPr>
        <p:txBody>
          <a:bodyPr/>
          <a:lstStyle>
            <a:lvl1pPr>
              <a:defRPr/>
            </a:lvl1pPr>
          </a:lstStyle>
          <a:p>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2BED5A5A-6651-4C73-B536-003C6ABDA91C}"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fld id="{F8244B5D-1915-4716-AFF8-D3131E687C54}" type="datetime1">
              <a:rPr lang="en-US"/>
              <a:pPr>
                <a:defRPr/>
              </a:pPr>
              <a:t>7/7/2011</a:t>
            </a:fld>
            <a:endParaRPr lang="en-US"/>
          </a:p>
        </p:txBody>
      </p:sp>
      <p:sp>
        <p:nvSpPr>
          <p:cNvPr id="6" name="Rectangle 12"/>
          <p:cNvSpPr>
            <a:spLocks noGrp="1" noChangeArrowheads="1"/>
          </p:cNvSpPr>
          <p:nvPr>
            <p:ph type="ftr" sz="quarter" idx="11"/>
          </p:nvPr>
        </p:nvSpPr>
        <p:spPr>
          <a:ln/>
        </p:spPr>
        <p:txBody>
          <a:bodyPr/>
          <a:lstStyle>
            <a:lvl1pPr>
              <a:defRPr/>
            </a:lvl1pPr>
          </a:lstStyle>
          <a:p>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0A9407DC-3F55-43E8-A323-A52CF2078732}"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a:ln/>
        </p:spPr>
        <p:txBody>
          <a:bodyPr/>
          <a:lstStyle>
            <a:lvl1pPr>
              <a:defRPr/>
            </a:lvl1pPr>
          </a:lstStyle>
          <a:p>
            <a:pPr>
              <a:defRPr/>
            </a:pPr>
            <a:fld id="{CAADDC8A-4886-4710-8C1A-E40C95433554}" type="datetime1">
              <a:rPr lang="en-US"/>
              <a:pPr>
                <a:defRPr/>
              </a:pPr>
              <a:t>7/7/2011</a:t>
            </a:fld>
            <a:endParaRPr lang="en-US"/>
          </a:p>
        </p:txBody>
      </p:sp>
      <p:sp>
        <p:nvSpPr>
          <p:cNvPr id="5" name="Rectangle 12"/>
          <p:cNvSpPr>
            <a:spLocks noGrp="1" noChangeArrowheads="1"/>
          </p:cNvSpPr>
          <p:nvPr>
            <p:ph type="ftr" sz="quarter" idx="11"/>
          </p:nvPr>
        </p:nvSpPr>
        <p:spPr>
          <a:ln/>
        </p:spPr>
        <p:txBody>
          <a:bodyPr/>
          <a:lstStyle>
            <a:lvl1pPr>
              <a:defRPr/>
            </a:lvl1pPr>
          </a:lstStyle>
          <a:p>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9B985A01-7ED5-45F1-BBE2-4BB022B4129B}"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762000"/>
            <a:ext cx="1981200" cy="53244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62000" y="762000"/>
            <a:ext cx="5791200" cy="5324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a:ln/>
        </p:spPr>
        <p:txBody>
          <a:bodyPr/>
          <a:lstStyle>
            <a:lvl1pPr>
              <a:defRPr/>
            </a:lvl1pPr>
          </a:lstStyle>
          <a:p>
            <a:pPr>
              <a:defRPr/>
            </a:pPr>
            <a:fld id="{DB5C49F7-3513-4A68-8E48-E97D27DFA642}" type="datetime1">
              <a:rPr lang="en-US"/>
              <a:pPr>
                <a:defRPr/>
              </a:pPr>
              <a:t>7/7/2011</a:t>
            </a:fld>
            <a:endParaRPr lang="en-US"/>
          </a:p>
        </p:txBody>
      </p:sp>
      <p:sp>
        <p:nvSpPr>
          <p:cNvPr id="5" name="Rectangle 12"/>
          <p:cNvSpPr>
            <a:spLocks noGrp="1" noChangeArrowheads="1"/>
          </p:cNvSpPr>
          <p:nvPr>
            <p:ph type="ftr" sz="quarter" idx="11"/>
          </p:nvPr>
        </p:nvSpPr>
        <p:spPr>
          <a:ln/>
        </p:spPr>
        <p:txBody>
          <a:bodyPr/>
          <a:lstStyle>
            <a:lvl1pPr>
              <a:defRPr/>
            </a:lvl1pPr>
          </a:lstStyle>
          <a:p>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FF9585A0-2B4F-4272-BB43-FE0BE4B1A81A}"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7924800" cy="1143000"/>
          </a:xfrm>
        </p:spPr>
        <p:txBody>
          <a:bodyPr/>
          <a:lstStyle/>
          <a:p>
            <a:r>
              <a:rPr lang="en-US"/>
              <a:t>Click to edit Master title style</a:t>
            </a:r>
          </a:p>
        </p:txBody>
      </p:sp>
      <p:sp>
        <p:nvSpPr>
          <p:cNvPr id="3" name="Text Placeholder 2"/>
          <p:cNvSpPr>
            <a:spLocks noGrp="1"/>
          </p:cNvSpPr>
          <p:nvPr>
            <p:ph type="body" sz="half" idx="1"/>
          </p:nvPr>
        </p:nvSpPr>
        <p:spPr>
          <a:xfrm>
            <a:off x="838200" y="2362200"/>
            <a:ext cx="3770313" cy="3724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4760913" y="2362200"/>
            <a:ext cx="3770312" cy="3724275"/>
          </a:xfrm>
        </p:spPr>
        <p:txBody>
          <a:bodyPr/>
          <a:lstStyle/>
          <a:p>
            <a:pPr lvl="0"/>
            <a:endParaRPr lang="en-US" noProof="0"/>
          </a:p>
        </p:txBody>
      </p:sp>
      <p:sp>
        <p:nvSpPr>
          <p:cNvPr id="5" name="Rectangle 11"/>
          <p:cNvSpPr>
            <a:spLocks noGrp="1" noChangeArrowheads="1"/>
          </p:cNvSpPr>
          <p:nvPr>
            <p:ph type="dt" sz="half" idx="10"/>
          </p:nvPr>
        </p:nvSpPr>
        <p:spPr>
          <a:ln/>
        </p:spPr>
        <p:txBody>
          <a:bodyPr/>
          <a:lstStyle>
            <a:lvl1pPr>
              <a:defRPr/>
            </a:lvl1pPr>
          </a:lstStyle>
          <a:p>
            <a:pPr>
              <a:defRPr/>
            </a:pPr>
            <a:fld id="{4D159DA1-5E2D-49E4-B088-C3431292CA50}" type="datetime1">
              <a:rPr lang="en-US"/>
              <a:pPr>
                <a:defRPr/>
              </a:pPr>
              <a:t>7/7/2011</a:t>
            </a:fld>
            <a:endParaRPr lang="en-US"/>
          </a:p>
        </p:txBody>
      </p:sp>
      <p:sp>
        <p:nvSpPr>
          <p:cNvPr id="6" name="Rectangle 12"/>
          <p:cNvSpPr>
            <a:spLocks noGrp="1" noChangeArrowheads="1"/>
          </p:cNvSpPr>
          <p:nvPr>
            <p:ph type="ftr" sz="quarter" idx="11"/>
          </p:nvPr>
        </p:nvSpPr>
        <p:spPr>
          <a:ln/>
        </p:spPr>
        <p:txBody>
          <a:bodyPr/>
          <a:lstStyle>
            <a:lvl1pPr>
              <a:defRPr/>
            </a:lvl1pPr>
          </a:lstStyle>
          <a:p>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0D969624-6BA4-4D64-8C43-B8AEE0018BEC}"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7924800" cy="1143000"/>
          </a:xfrm>
        </p:spPr>
        <p:txBody>
          <a:bodyPr/>
          <a:lstStyle/>
          <a:p>
            <a:r>
              <a:rPr lang="en-US"/>
              <a:t>Click to edit Master title style</a:t>
            </a:r>
          </a:p>
        </p:txBody>
      </p:sp>
      <p:sp>
        <p:nvSpPr>
          <p:cNvPr id="3" name="SmartArt Placeholder 2"/>
          <p:cNvSpPr>
            <a:spLocks noGrp="1"/>
          </p:cNvSpPr>
          <p:nvPr>
            <p:ph type="dgm" idx="1"/>
          </p:nvPr>
        </p:nvSpPr>
        <p:spPr>
          <a:xfrm>
            <a:off x="838200" y="2362200"/>
            <a:ext cx="7693025" cy="3724275"/>
          </a:xfrm>
        </p:spPr>
        <p:txBody>
          <a:bodyPr/>
          <a:lstStyle/>
          <a:p>
            <a:pPr lvl="0"/>
            <a:endParaRPr lang="en-US" noProof="0"/>
          </a:p>
        </p:txBody>
      </p:sp>
      <p:sp>
        <p:nvSpPr>
          <p:cNvPr id="4" name="Rectangle 11"/>
          <p:cNvSpPr>
            <a:spLocks noGrp="1" noChangeArrowheads="1"/>
          </p:cNvSpPr>
          <p:nvPr>
            <p:ph type="dt" sz="half" idx="10"/>
          </p:nvPr>
        </p:nvSpPr>
        <p:spPr>
          <a:ln/>
        </p:spPr>
        <p:txBody>
          <a:bodyPr/>
          <a:lstStyle>
            <a:lvl1pPr>
              <a:defRPr/>
            </a:lvl1pPr>
          </a:lstStyle>
          <a:p>
            <a:pPr>
              <a:defRPr/>
            </a:pPr>
            <a:fld id="{37E3B61F-E743-46F1-9242-58BEFC656B19}" type="datetime1">
              <a:rPr lang="en-US"/>
              <a:pPr>
                <a:defRPr/>
              </a:pPr>
              <a:t>7/7/2011</a:t>
            </a:fld>
            <a:endParaRPr lang="en-US"/>
          </a:p>
        </p:txBody>
      </p:sp>
      <p:sp>
        <p:nvSpPr>
          <p:cNvPr id="5" name="Rectangle 12"/>
          <p:cNvSpPr>
            <a:spLocks noGrp="1" noChangeArrowheads="1"/>
          </p:cNvSpPr>
          <p:nvPr>
            <p:ph type="ftr" sz="quarter" idx="11"/>
          </p:nvPr>
        </p:nvSpPr>
        <p:spPr>
          <a:ln/>
        </p:spPr>
        <p:txBody>
          <a:bodyPr/>
          <a:lstStyle>
            <a:lvl1pPr>
              <a:defRPr/>
            </a:lvl1pPr>
          </a:lstStyle>
          <a:p>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F33F73E4-8B0B-4D52-A01E-E393B59EC90D}"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7620000" cy="6858000"/>
            <a:chOff x="0" y="0"/>
            <a:chExt cx="4800" cy="4320"/>
          </a:xfrm>
        </p:grpSpPr>
        <p:grpSp>
          <p:nvGrpSpPr>
            <p:cNvPr id="1032" name="Group 3"/>
            <p:cNvGrpSpPr>
              <a:grpSpLocks/>
            </p:cNvGrpSpPr>
            <p:nvPr userDrawn="1"/>
          </p:nvGrpSpPr>
          <p:grpSpPr bwMode="auto">
            <a:xfrm>
              <a:off x="0" y="0"/>
              <a:ext cx="2016" cy="4320"/>
              <a:chOff x="0" y="0"/>
              <a:chExt cx="2016" cy="4320"/>
            </a:xfrm>
          </p:grpSpPr>
          <p:sp>
            <p:nvSpPr>
              <p:cNvPr id="60420" name="Rectangle 4"/>
              <p:cNvSpPr>
                <a:spLocks noChangeArrowheads="1"/>
              </p:cNvSpPr>
              <p:nvPr userDrawn="1"/>
            </p:nvSpPr>
            <p:spPr bwMode="auto">
              <a:xfrm>
                <a:off x="0" y="0"/>
                <a:ext cx="480" cy="4320"/>
              </a:xfrm>
              <a:prstGeom prst="rect">
                <a:avLst/>
              </a:prstGeom>
              <a:solidFill>
                <a:schemeClr val="accent2"/>
              </a:solidFill>
              <a:ln w="9525">
                <a:noFill/>
                <a:miter lim="800000"/>
                <a:headEnd/>
                <a:tailEnd/>
              </a:ln>
              <a:effectLst/>
            </p:spPr>
            <p:txBody>
              <a:bodyPr wrap="none" anchor="ctr"/>
              <a:lstStyle/>
              <a:p>
                <a:pPr eaLnBrk="0" hangingPunct="0">
                  <a:defRPr/>
                </a:pPr>
                <a:endParaRPr lang="en-US"/>
              </a:p>
            </p:txBody>
          </p:sp>
          <p:sp>
            <p:nvSpPr>
              <p:cNvPr id="60421" name="Freeform 5"/>
              <p:cNvSpPr>
                <a:spLocks/>
              </p:cNvSpPr>
              <p:nvPr userDrawn="1"/>
            </p:nvSpPr>
            <p:spPr bwMode="auto">
              <a:xfrm>
                <a:off x="288" y="0"/>
                <a:ext cx="1728" cy="735"/>
              </a:xfrm>
              <a:custGeom>
                <a:avLst/>
                <a:gdLst/>
                <a:ahLst/>
                <a:cxnLst>
                  <a:cxn ang="0">
                    <a:pos x="1728" y="0"/>
                  </a:cxn>
                  <a:cxn ang="0">
                    <a:pos x="1728" y="480"/>
                  </a:cxn>
                  <a:cxn ang="0">
                    <a:pos x="380" y="482"/>
                  </a:cxn>
                  <a:cxn ang="0">
                    <a:pos x="354" y="480"/>
                  </a:cxn>
                  <a:cxn ang="0">
                    <a:pos x="308" y="489"/>
                  </a:cxn>
                  <a:cxn ang="0">
                    <a:pos x="246" y="531"/>
                  </a:cxn>
                  <a:cxn ang="0">
                    <a:pos x="206" y="597"/>
                  </a:cxn>
                  <a:cxn ang="0">
                    <a:pos x="192" y="666"/>
                  </a:cxn>
                  <a:cxn ang="0">
                    <a:pos x="192" y="735"/>
                  </a:cxn>
                  <a:cxn ang="0">
                    <a:pos x="0" y="735"/>
                  </a:cxn>
                  <a:cxn ang="0">
                    <a:pos x="0" y="480"/>
                  </a:cxn>
                  <a:cxn ang="0">
                    <a:pos x="0" y="0"/>
                  </a:cxn>
                  <a:cxn ang="0">
                    <a:pos x="1728" y="0"/>
                  </a:cxn>
                </a:cxnLst>
                <a:rect l="0" t="0" r="r" b="b"/>
                <a:pathLst>
                  <a:path w="1728" h="735">
                    <a:moveTo>
                      <a:pt x="1728" y="0"/>
                    </a:moveTo>
                    <a:lnTo>
                      <a:pt x="1728" y="480"/>
                    </a:lnTo>
                    <a:lnTo>
                      <a:pt x="380" y="482"/>
                    </a:lnTo>
                    <a:lnTo>
                      <a:pt x="354" y="480"/>
                    </a:lnTo>
                    <a:lnTo>
                      <a:pt x="308" y="489"/>
                    </a:lnTo>
                    <a:cubicBezTo>
                      <a:pt x="290" y="498"/>
                      <a:pt x="263" y="513"/>
                      <a:pt x="246" y="531"/>
                    </a:cubicBezTo>
                    <a:cubicBezTo>
                      <a:pt x="229" y="549"/>
                      <a:pt x="215" y="574"/>
                      <a:pt x="206" y="597"/>
                    </a:cubicBezTo>
                    <a:cubicBezTo>
                      <a:pt x="197" y="620"/>
                      <a:pt x="194" y="643"/>
                      <a:pt x="192" y="666"/>
                    </a:cubicBezTo>
                    <a:lnTo>
                      <a:pt x="192" y="735"/>
                    </a:lnTo>
                    <a:lnTo>
                      <a:pt x="0" y="735"/>
                    </a:lnTo>
                    <a:lnTo>
                      <a:pt x="0" y="480"/>
                    </a:lnTo>
                    <a:lnTo>
                      <a:pt x="0" y="0"/>
                    </a:lnTo>
                    <a:lnTo>
                      <a:pt x="1728" y="0"/>
                    </a:lnTo>
                    <a:close/>
                  </a:path>
                </a:pathLst>
              </a:custGeom>
              <a:solidFill>
                <a:schemeClr val="accent2"/>
              </a:solidFill>
              <a:ln w="9525" cap="flat" cmpd="sng">
                <a:noFill/>
                <a:prstDash val="solid"/>
                <a:miter lim="800000"/>
                <a:headEnd type="none" w="med" len="med"/>
                <a:tailEnd type="none" w="med" len="med"/>
              </a:ln>
              <a:effectLst/>
            </p:spPr>
            <p:txBody>
              <a:bodyPr wrap="none"/>
              <a:lstStyle/>
              <a:p>
                <a:pPr eaLnBrk="0" hangingPunct="0">
                  <a:defRPr/>
                </a:pPr>
                <a:endParaRPr lang="en-US"/>
              </a:p>
            </p:txBody>
          </p:sp>
        </p:grpSp>
        <p:grpSp>
          <p:nvGrpSpPr>
            <p:cNvPr id="1033" name="Group 6"/>
            <p:cNvGrpSpPr>
              <a:grpSpLocks/>
            </p:cNvGrpSpPr>
            <p:nvPr/>
          </p:nvGrpSpPr>
          <p:grpSpPr bwMode="auto">
            <a:xfrm>
              <a:off x="144" y="1248"/>
              <a:ext cx="4656" cy="201"/>
              <a:chOff x="144" y="1248"/>
              <a:chExt cx="4656" cy="201"/>
            </a:xfrm>
          </p:grpSpPr>
          <p:sp>
            <p:nvSpPr>
              <p:cNvPr id="60423" name="AutoShape 7"/>
              <p:cNvSpPr>
                <a:spLocks noChangeArrowheads="1"/>
              </p:cNvSpPr>
              <p:nvPr/>
            </p:nvSpPr>
            <p:spPr bwMode="auto">
              <a:xfrm>
                <a:off x="384" y="1248"/>
                <a:ext cx="4416" cy="200"/>
              </a:xfrm>
              <a:prstGeom prst="roundRect">
                <a:avLst>
                  <a:gd name="adj" fmla="val 0"/>
                </a:avLst>
              </a:prstGeom>
              <a:solidFill>
                <a:schemeClr val="hlink"/>
              </a:solidFill>
              <a:ln w="9525">
                <a:noFill/>
                <a:round/>
                <a:headEnd/>
                <a:tailEnd/>
              </a:ln>
              <a:effectLst/>
            </p:spPr>
            <p:txBody>
              <a:bodyPr wrap="none" anchor="ctr"/>
              <a:lstStyle/>
              <a:p>
                <a:pPr eaLnBrk="0" hangingPunct="0">
                  <a:defRPr/>
                </a:pPr>
                <a:endParaRPr lang="en-US"/>
              </a:p>
            </p:txBody>
          </p:sp>
          <p:sp>
            <p:nvSpPr>
              <p:cNvPr id="60424" name="AutoShape 8"/>
              <p:cNvSpPr>
                <a:spLocks noChangeArrowheads="1"/>
              </p:cNvSpPr>
              <p:nvPr/>
            </p:nvSpPr>
            <p:spPr bwMode="auto">
              <a:xfrm flipH="1">
                <a:off x="144" y="1248"/>
                <a:ext cx="248" cy="201"/>
              </a:xfrm>
              <a:prstGeom prst="flowChartDelay">
                <a:avLst/>
              </a:prstGeom>
              <a:solidFill>
                <a:schemeClr val="hlink"/>
              </a:solidFill>
              <a:ln w="9525">
                <a:noFill/>
                <a:miter lim="800000"/>
                <a:headEnd/>
                <a:tailEnd/>
              </a:ln>
              <a:effectLst/>
            </p:spPr>
            <p:txBody>
              <a:bodyPr wrap="none" anchor="ctr"/>
              <a:lstStyle/>
              <a:p>
                <a:pPr eaLnBrk="0" hangingPunct="0">
                  <a:defRPr/>
                </a:pPr>
                <a:endParaRPr lang="en-US"/>
              </a:p>
            </p:txBody>
          </p:sp>
        </p:grpSp>
      </p:grpSp>
      <p:sp>
        <p:nvSpPr>
          <p:cNvPr id="1027" name="AutoShape 9"/>
          <p:cNvSpPr>
            <a:spLocks noGrp="1" noChangeArrowheads="1"/>
          </p:cNvSpPr>
          <p:nvPr>
            <p:ph type="title"/>
          </p:nvPr>
        </p:nvSpPr>
        <p:spPr bwMode="auto">
          <a:xfrm>
            <a:off x="762000" y="762000"/>
            <a:ext cx="7924800" cy="1143000"/>
          </a:xfrm>
          <a:prstGeom prst="roundRect">
            <a:avLst>
              <a:gd name="adj" fmla="val 21667"/>
            </a:avLst>
          </a:prstGeom>
          <a:noFill/>
          <a:ln w="9525">
            <a:noFill/>
            <a:round/>
            <a:headEnd/>
            <a:tailEnd/>
          </a:ln>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8" name="Rectangle 10"/>
          <p:cNvSpPr>
            <a:spLocks noGrp="1" noChangeArrowheads="1"/>
          </p:cNvSpPr>
          <p:nvPr>
            <p:ph type="body" idx="1"/>
          </p:nvPr>
        </p:nvSpPr>
        <p:spPr bwMode="auto">
          <a:xfrm>
            <a:off x="838200" y="2362200"/>
            <a:ext cx="7693025" cy="37242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0427" name="Rectangle 11"/>
          <p:cNvSpPr>
            <a:spLocks noGrp="1" noChangeArrowheads="1"/>
          </p:cNvSpPr>
          <p:nvPr>
            <p:ph type="dt" sz="half" idx="2"/>
          </p:nvPr>
        </p:nvSpPr>
        <p:spPr bwMode="auto">
          <a:xfrm>
            <a:off x="2438400" y="6248400"/>
            <a:ext cx="2130425" cy="474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lvl1pPr>
          </a:lstStyle>
          <a:p>
            <a:pPr>
              <a:defRPr/>
            </a:pPr>
            <a:fld id="{F62694ED-9E22-4469-ABC8-ADB4111D07FB}" type="datetime1">
              <a:rPr lang="en-US"/>
              <a:pPr>
                <a:defRPr/>
              </a:pPr>
              <a:t>7/7/2011</a:t>
            </a:fld>
            <a:endParaRPr lang="en-US"/>
          </a:p>
        </p:txBody>
      </p:sp>
      <p:sp>
        <p:nvSpPr>
          <p:cNvPr id="60428" name="Rectangle 12"/>
          <p:cNvSpPr>
            <a:spLocks noGrp="1" noChangeArrowheads="1"/>
          </p:cNvSpPr>
          <p:nvPr>
            <p:ph type="ftr" sz="quarter" idx="3"/>
          </p:nvPr>
        </p:nvSpPr>
        <p:spPr bwMode="auto">
          <a:xfrm>
            <a:off x="5791200" y="6248400"/>
            <a:ext cx="2897188" cy="474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lvl1pPr>
          </a:lstStyle>
          <a:p>
            <a:endParaRPr lang="en-US"/>
          </a:p>
        </p:txBody>
      </p:sp>
      <p:sp>
        <p:nvSpPr>
          <p:cNvPr id="60429" name="Rectangle 13"/>
          <p:cNvSpPr>
            <a:spLocks noGrp="1" noChangeArrowheads="1"/>
          </p:cNvSpPr>
          <p:nvPr>
            <p:ph type="sldNum" sz="quarter" idx="4"/>
          </p:nvPr>
        </p:nvSpPr>
        <p:spPr bwMode="auto">
          <a:xfrm>
            <a:off x="0" y="6248400"/>
            <a:ext cx="587375" cy="488950"/>
          </a:xfrm>
          <a:prstGeom prst="rect">
            <a:avLst/>
          </a:prstGeom>
          <a:noFill/>
          <a:ln w="9525">
            <a:noFill/>
            <a:miter lim="800000"/>
            <a:headEnd/>
            <a:tailEnd/>
          </a:ln>
          <a:effectLst/>
        </p:spPr>
        <p:txBody>
          <a:bodyPr vert="horz" wrap="square" lIns="91440" tIns="45720" rIns="91440" bIns="45720" numCol="1" anchor="b" anchorCtr="1" compatLnSpc="1">
            <a:prstTxWarp prst="textNoShape">
              <a:avLst/>
            </a:prstTxWarp>
          </a:bodyPr>
          <a:lstStyle>
            <a:lvl1pPr>
              <a:defRPr sz="1000" b="1">
                <a:solidFill>
                  <a:schemeClr val="bg1"/>
                </a:solidFill>
              </a:defRPr>
            </a:lvl1pPr>
          </a:lstStyle>
          <a:p>
            <a:pPr>
              <a:defRPr/>
            </a:pPr>
            <a:fld id="{5E985088-0441-4792-BBC2-D2B4EB8D8F31}" type="slidenum">
              <a:rPr lang="en-US"/>
              <a:pPr>
                <a:defRPr/>
              </a:pPr>
              <a:t>‹#›</a:t>
            </a:fld>
            <a:endParaRPr lang="en-US"/>
          </a:p>
        </p:txBody>
      </p:sp>
      <p:pic>
        <p:nvPicPr>
          <p:cNvPr id="1038" name="Picture 5"/>
          <p:cNvPicPr>
            <a:picLocks noChangeAspect="1" noChangeArrowheads="1"/>
          </p:cNvPicPr>
          <p:nvPr userDrawn="1"/>
        </p:nvPicPr>
        <p:blipFill>
          <a:blip r:embed="rId14"/>
          <a:srcRect/>
          <a:stretch>
            <a:fillRect/>
          </a:stretch>
        </p:blipFill>
        <p:spPr bwMode="auto">
          <a:xfrm>
            <a:off x="0" y="0"/>
            <a:ext cx="762000" cy="7620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05" r:id="rId1"/>
    <p:sldLayoutId id="2147483704" r:id="rId2"/>
    <p:sldLayoutId id="2147483703" r:id="rId3"/>
    <p:sldLayoutId id="2147483702" r:id="rId4"/>
    <p:sldLayoutId id="2147483701" r:id="rId5"/>
    <p:sldLayoutId id="2147483700" r:id="rId6"/>
    <p:sldLayoutId id="2147483699" r:id="rId7"/>
    <p:sldLayoutId id="2147483698" r:id="rId8"/>
    <p:sldLayoutId id="2147483697" r:id="rId9"/>
    <p:sldLayoutId id="2147483696" r:id="rId10"/>
    <p:sldLayoutId id="2147483695" r:id="rId11"/>
    <p:sldLayoutId id="2147483694" r:id="rId12"/>
  </p:sldLayoutIdLst>
  <p:hf hdr="0" ftr="0" dt="0"/>
  <p:txStyles>
    <p:titleStyle>
      <a:lvl1pPr algn="l" rtl="0" eaLnBrk="0" fontAlgn="base" hangingPunct="0">
        <a:lnSpc>
          <a:spcPct val="90000"/>
        </a:lnSpc>
        <a:spcBef>
          <a:spcPct val="0"/>
        </a:spcBef>
        <a:spcAft>
          <a:spcPct val="0"/>
        </a:spcAft>
        <a:defRPr sz="3600" b="1">
          <a:solidFill>
            <a:schemeClr val="tx2"/>
          </a:solidFill>
          <a:latin typeface="+mj-lt"/>
          <a:ea typeface="+mj-ea"/>
          <a:cs typeface="+mj-cs"/>
        </a:defRPr>
      </a:lvl1pPr>
      <a:lvl2pPr algn="l" rtl="0" eaLnBrk="0" fontAlgn="base" hangingPunct="0">
        <a:lnSpc>
          <a:spcPct val="90000"/>
        </a:lnSpc>
        <a:spcBef>
          <a:spcPct val="0"/>
        </a:spcBef>
        <a:spcAft>
          <a:spcPct val="0"/>
        </a:spcAft>
        <a:defRPr sz="3600" b="1">
          <a:solidFill>
            <a:schemeClr val="tx2"/>
          </a:solidFill>
          <a:latin typeface="Arial" charset="0"/>
        </a:defRPr>
      </a:lvl2pPr>
      <a:lvl3pPr algn="l" rtl="0" eaLnBrk="0" fontAlgn="base" hangingPunct="0">
        <a:lnSpc>
          <a:spcPct val="90000"/>
        </a:lnSpc>
        <a:spcBef>
          <a:spcPct val="0"/>
        </a:spcBef>
        <a:spcAft>
          <a:spcPct val="0"/>
        </a:spcAft>
        <a:defRPr sz="3600" b="1">
          <a:solidFill>
            <a:schemeClr val="tx2"/>
          </a:solidFill>
          <a:latin typeface="Arial" charset="0"/>
        </a:defRPr>
      </a:lvl3pPr>
      <a:lvl4pPr algn="l" rtl="0" eaLnBrk="0" fontAlgn="base" hangingPunct="0">
        <a:lnSpc>
          <a:spcPct val="90000"/>
        </a:lnSpc>
        <a:spcBef>
          <a:spcPct val="0"/>
        </a:spcBef>
        <a:spcAft>
          <a:spcPct val="0"/>
        </a:spcAft>
        <a:defRPr sz="3600" b="1">
          <a:solidFill>
            <a:schemeClr val="tx2"/>
          </a:solidFill>
          <a:latin typeface="Arial" charset="0"/>
        </a:defRPr>
      </a:lvl4pPr>
      <a:lvl5pPr algn="l" rtl="0" eaLnBrk="0" fontAlgn="base" hangingPunct="0">
        <a:lnSpc>
          <a:spcPct val="90000"/>
        </a:lnSpc>
        <a:spcBef>
          <a:spcPct val="0"/>
        </a:spcBef>
        <a:spcAft>
          <a:spcPct val="0"/>
        </a:spcAft>
        <a:defRPr sz="3600" b="1">
          <a:solidFill>
            <a:schemeClr val="tx2"/>
          </a:solidFill>
          <a:latin typeface="Arial" charset="0"/>
        </a:defRPr>
      </a:lvl5pPr>
      <a:lvl6pPr marL="457200" algn="l" rtl="0" fontAlgn="base">
        <a:lnSpc>
          <a:spcPct val="90000"/>
        </a:lnSpc>
        <a:spcBef>
          <a:spcPct val="0"/>
        </a:spcBef>
        <a:spcAft>
          <a:spcPct val="0"/>
        </a:spcAft>
        <a:defRPr sz="3600" b="1">
          <a:solidFill>
            <a:schemeClr val="tx2"/>
          </a:solidFill>
          <a:latin typeface="Arial" charset="0"/>
        </a:defRPr>
      </a:lvl6pPr>
      <a:lvl7pPr marL="914400" algn="l" rtl="0" fontAlgn="base">
        <a:lnSpc>
          <a:spcPct val="90000"/>
        </a:lnSpc>
        <a:spcBef>
          <a:spcPct val="0"/>
        </a:spcBef>
        <a:spcAft>
          <a:spcPct val="0"/>
        </a:spcAft>
        <a:defRPr sz="3600" b="1">
          <a:solidFill>
            <a:schemeClr val="tx2"/>
          </a:solidFill>
          <a:latin typeface="Arial" charset="0"/>
        </a:defRPr>
      </a:lvl7pPr>
      <a:lvl8pPr marL="1371600" algn="l" rtl="0" fontAlgn="base">
        <a:lnSpc>
          <a:spcPct val="90000"/>
        </a:lnSpc>
        <a:spcBef>
          <a:spcPct val="0"/>
        </a:spcBef>
        <a:spcAft>
          <a:spcPct val="0"/>
        </a:spcAft>
        <a:defRPr sz="3600" b="1">
          <a:solidFill>
            <a:schemeClr val="tx2"/>
          </a:solidFill>
          <a:latin typeface="Arial" charset="0"/>
        </a:defRPr>
      </a:lvl8pPr>
      <a:lvl9pPr marL="1828800" algn="l" rtl="0" fontAlgn="base">
        <a:lnSpc>
          <a:spcPct val="90000"/>
        </a:lnSpc>
        <a:spcBef>
          <a:spcPct val="0"/>
        </a:spcBef>
        <a:spcAft>
          <a:spcPct val="0"/>
        </a:spcAft>
        <a:defRPr sz="3600" b="1">
          <a:solidFill>
            <a:schemeClr val="tx2"/>
          </a:solidFill>
          <a:latin typeface="Arial" charset="0"/>
        </a:defRPr>
      </a:lvl9pPr>
    </p:titleStyle>
    <p:bodyStyle>
      <a:lvl1pPr marL="342900" indent="-342900" algn="l" rtl="0" eaLnBrk="0" fontAlgn="base" hangingPunct="0">
        <a:spcBef>
          <a:spcPct val="20000"/>
        </a:spcBef>
        <a:spcAft>
          <a:spcPct val="0"/>
        </a:spcAft>
        <a:buClr>
          <a:schemeClr val="tx1"/>
        </a:buClr>
        <a:buSzPct val="75000"/>
        <a:buFont typeface="Wingdings" pitchFamily="2" charset="2"/>
        <a:buChar char="l"/>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75000"/>
        <a:buChar char="–"/>
        <a:defRPr sz="2400">
          <a:solidFill>
            <a:schemeClr val="tx1"/>
          </a:solidFill>
          <a:latin typeface="+mn-lt"/>
        </a:defRPr>
      </a:lvl2pPr>
      <a:lvl3pPr marL="1143000" indent="-228600" algn="l" rtl="0" eaLnBrk="0" fontAlgn="base" hangingPunct="0">
        <a:spcBef>
          <a:spcPct val="20000"/>
        </a:spcBef>
        <a:spcAft>
          <a:spcPct val="0"/>
        </a:spcAft>
        <a:buClr>
          <a:schemeClr val="tx1"/>
        </a:buClr>
        <a:buSzPct val="75000"/>
        <a:buFont typeface="Wingdings" pitchFamily="2" charset="2"/>
        <a:buChar char="l"/>
        <a:defRPr sz="2000">
          <a:solidFill>
            <a:schemeClr val="tx1"/>
          </a:solidFill>
          <a:latin typeface="+mn-lt"/>
        </a:defRPr>
      </a:lvl3pPr>
      <a:lvl4pPr marL="1600200" indent="-228600" algn="l" rtl="0" eaLnBrk="0" fontAlgn="base" hangingPunct="0">
        <a:spcBef>
          <a:spcPct val="20000"/>
        </a:spcBef>
        <a:spcAft>
          <a:spcPct val="0"/>
        </a:spcAft>
        <a:buClr>
          <a:schemeClr val="tx1"/>
        </a:buClr>
        <a:buSzPct val="80000"/>
        <a:buChar char="–"/>
        <a:defRPr sz="2000">
          <a:solidFill>
            <a:schemeClr val="tx1"/>
          </a:solidFill>
          <a:latin typeface="+mn-lt"/>
        </a:defRPr>
      </a:lvl4pPr>
      <a:lvl5pPr marL="2057400" indent="-228600" algn="l" rtl="0" eaLnBrk="0" fontAlgn="base" hangingPunct="0">
        <a:spcBef>
          <a:spcPct val="20000"/>
        </a:spcBef>
        <a:spcAft>
          <a:spcPct val="0"/>
        </a:spcAft>
        <a:buClr>
          <a:schemeClr val="tx1"/>
        </a:buClr>
        <a:buSzPct val="65000"/>
        <a:buFont typeface="Wingdings" pitchFamily="2" charset="2"/>
        <a:buChar char="l"/>
        <a:defRPr sz="2000">
          <a:solidFill>
            <a:schemeClr val="tx1"/>
          </a:solidFill>
          <a:latin typeface="+mn-lt"/>
        </a:defRPr>
      </a:lvl5pPr>
      <a:lvl6pPr marL="25146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defRPr>
      </a:lvl6pPr>
      <a:lvl7pPr marL="29718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defRPr>
      </a:lvl7pPr>
      <a:lvl8pPr marL="34290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defRPr>
      </a:lvl8pPr>
      <a:lvl9pPr marL="38862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Hreed@cde.ca.gov" TargetMode="External"/><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1.xml"/><Relationship Id="rId1" Type="http://schemas.openxmlformats.org/officeDocument/2006/relationships/video" Target="file:///C:\Documents%20and%20Settings\Heather\Local%20Settings\Temporary%20Internet%20Files\Content.IE5\H6AME53H\MPj04393700000%5b1%5d.jpg" TargetMode="Externa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www.wellsat.org/" TargetMode="External"/><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1.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hyperlink" Target="http://www.bridgingthegapresearch.org/research/district_wellness_policies/" TargetMode="Externa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hyperlink" Target="http://www.upi.com/News_Photos/News/Signing-the-Healthy-Hunger-Free-Kids-Act/4315/7/" TargetMode="External"/><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hyperlink" Target="http://www.upi.com/News_Photos/News/Signing-the-Healthy-Hunger-Free-Kids-Act/4315/7/" TargetMode="External"/><Relationship Id="rId2" Type="http://schemas.openxmlformats.org/officeDocument/2006/relationships/notesSlide" Target="../notesSlides/notesSlide33.xml"/><Relationship Id="rId1" Type="http://schemas.openxmlformats.org/officeDocument/2006/relationships/slideLayout" Target="../slideLayouts/slideLayout6.xml"/><Relationship Id="rId4" Type="http://schemas.openxmlformats.org/officeDocument/2006/relationships/image" Target="../media/image14.jpeg"/></Relationships>
</file>

<file path=ppt/slides/_rels/slide3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hyperlink" Target="mailto:hreed@cde.ca.gov"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3"/>
          <p:cNvSpPr>
            <a:spLocks noGrp="1" noChangeArrowheads="1"/>
          </p:cNvSpPr>
          <p:nvPr>
            <p:ph type="sldNum" sz="quarter" idx="12"/>
          </p:nvPr>
        </p:nvSpPr>
        <p:spPr>
          <a:ln/>
        </p:spPr>
        <p:txBody>
          <a:bodyPr/>
          <a:lstStyle/>
          <a:p>
            <a:pPr>
              <a:defRPr/>
            </a:pPr>
            <a:fld id="{C4E5C905-1039-46EC-B0A8-10AEBDDC50E6}" type="slidenum">
              <a:rPr lang="en-US"/>
              <a:pPr>
                <a:defRPr/>
              </a:pPr>
              <a:t>1</a:t>
            </a:fld>
            <a:endParaRPr lang="en-US"/>
          </a:p>
        </p:txBody>
      </p:sp>
      <p:sp>
        <p:nvSpPr>
          <p:cNvPr id="16385" name="Rectangle 13"/>
          <p:cNvSpPr txBox="1">
            <a:spLocks noGrp="1" noChangeArrowheads="1"/>
          </p:cNvSpPr>
          <p:nvPr/>
        </p:nvSpPr>
        <p:spPr bwMode="auto">
          <a:xfrm>
            <a:off x="8305800" y="6369050"/>
            <a:ext cx="838200" cy="488950"/>
          </a:xfrm>
          <a:prstGeom prst="rect">
            <a:avLst/>
          </a:prstGeom>
          <a:noFill/>
          <a:ln w="9525">
            <a:noFill/>
            <a:miter lim="800000"/>
            <a:headEnd/>
            <a:tailEnd/>
          </a:ln>
        </p:spPr>
        <p:txBody>
          <a:bodyPr anchor="b" anchorCtr="1"/>
          <a:lstStyle/>
          <a:p>
            <a:r>
              <a:rPr lang="en-US" sz="1000" b="1">
                <a:solidFill>
                  <a:schemeClr val="bg1"/>
                </a:solidFill>
              </a:rPr>
              <a:t>5/19/2011</a:t>
            </a:r>
          </a:p>
        </p:txBody>
      </p:sp>
      <p:sp>
        <p:nvSpPr>
          <p:cNvPr id="16386" name="AutoShape 2"/>
          <p:cNvSpPr>
            <a:spLocks noGrp="1" noChangeArrowheads="1"/>
          </p:cNvSpPr>
          <p:nvPr>
            <p:ph type="ctrTitle" idx="4294967295"/>
          </p:nvPr>
        </p:nvSpPr>
        <p:spPr>
          <a:xfrm>
            <a:off x="685800" y="990600"/>
            <a:ext cx="8229600" cy="1524000"/>
          </a:xfrm>
          <a:prstGeom prst="roundRect">
            <a:avLst>
              <a:gd name="adj" fmla="val 50000"/>
            </a:avLst>
          </a:prstGeom>
        </p:spPr>
        <p:txBody>
          <a:bodyPr anchor="ctr"/>
          <a:lstStyle/>
          <a:p>
            <a:pPr algn="ctr" eaLnBrk="1" hangingPunct="1"/>
            <a:r>
              <a:rPr lang="en-US" sz="3200" smtClean="0">
                <a:solidFill>
                  <a:schemeClr val="tx1"/>
                </a:solidFill>
              </a:rPr>
              <a:t>  </a:t>
            </a:r>
          </a:p>
        </p:txBody>
      </p:sp>
      <p:sp>
        <p:nvSpPr>
          <p:cNvPr id="16387" name="Rectangle 5"/>
          <p:cNvSpPr>
            <a:spLocks noChangeArrowheads="1"/>
          </p:cNvSpPr>
          <p:nvPr/>
        </p:nvSpPr>
        <p:spPr bwMode="auto">
          <a:xfrm>
            <a:off x="1447800" y="762000"/>
            <a:ext cx="6858000" cy="1250950"/>
          </a:xfrm>
          <a:prstGeom prst="rect">
            <a:avLst/>
          </a:prstGeom>
          <a:noFill/>
          <a:ln w="9525">
            <a:noFill/>
            <a:miter lim="800000"/>
            <a:headEnd/>
            <a:tailEnd/>
          </a:ln>
        </p:spPr>
        <p:txBody>
          <a:bodyPr>
            <a:spAutoFit/>
          </a:bodyPr>
          <a:lstStyle/>
          <a:p>
            <a:pPr algn="ctr"/>
            <a:r>
              <a:rPr lang="en-US" sz="4000" b="1" i="1">
                <a:solidFill>
                  <a:srgbClr val="008000"/>
                </a:solidFill>
                <a:latin typeface="Calibri" pitchFamily="34" charset="0"/>
              </a:rPr>
              <a:t>Strong Wellness Policy</a:t>
            </a:r>
            <a:r>
              <a:rPr lang="en-US" sz="4000" b="1" i="1">
                <a:solidFill>
                  <a:srgbClr val="008000"/>
                </a:solidFill>
              </a:rPr>
              <a:t> </a:t>
            </a:r>
          </a:p>
          <a:p>
            <a:pPr algn="ctr"/>
            <a:r>
              <a:rPr lang="en-US" sz="3600" b="1" i="1">
                <a:solidFill>
                  <a:srgbClr val="008000"/>
                </a:solidFill>
              </a:rPr>
              <a:t>Leads the Way</a:t>
            </a:r>
          </a:p>
        </p:txBody>
      </p:sp>
      <p:sp>
        <p:nvSpPr>
          <p:cNvPr id="16388" name="Rectangle 21"/>
          <p:cNvSpPr>
            <a:spLocks noChangeArrowheads="1"/>
          </p:cNvSpPr>
          <p:nvPr/>
        </p:nvSpPr>
        <p:spPr bwMode="auto">
          <a:xfrm>
            <a:off x="3200400" y="4267200"/>
            <a:ext cx="4876800" cy="2286000"/>
          </a:xfrm>
          <a:prstGeom prst="rect">
            <a:avLst/>
          </a:prstGeom>
          <a:solidFill>
            <a:schemeClr val="accent1"/>
          </a:solidFill>
          <a:ln w="9525">
            <a:solidFill>
              <a:schemeClr val="tx1"/>
            </a:solidFill>
            <a:miter lim="800000"/>
            <a:headEnd/>
            <a:tailEnd/>
          </a:ln>
        </p:spPr>
        <p:txBody>
          <a:bodyPr wrap="none" anchor="ctr"/>
          <a:lstStyle/>
          <a:p>
            <a:pPr algn="ctr"/>
            <a:r>
              <a:rPr lang="en-US" sz="2000" b="1">
                <a:latin typeface="Calibri" pitchFamily="34" charset="0"/>
              </a:rPr>
              <a:t>Presented on 6/2/2011 by</a:t>
            </a:r>
          </a:p>
          <a:p>
            <a:pPr algn="ctr"/>
            <a:endParaRPr lang="en-US" sz="2000" b="1">
              <a:latin typeface="Calibri" pitchFamily="34" charset="0"/>
            </a:endParaRPr>
          </a:p>
          <a:p>
            <a:pPr algn="ctr"/>
            <a:r>
              <a:rPr lang="en-US" sz="2400" b="1">
                <a:latin typeface="Calibri" pitchFamily="34" charset="0"/>
              </a:rPr>
              <a:t>Heather Reed, MA, RD</a:t>
            </a:r>
          </a:p>
          <a:p>
            <a:pPr algn="ctr"/>
            <a:r>
              <a:rPr lang="en-US">
                <a:latin typeface="Calibri" pitchFamily="34" charset="0"/>
              </a:rPr>
              <a:t>Nutrition Education Consultant</a:t>
            </a:r>
          </a:p>
          <a:p>
            <a:pPr algn="ctr"/>
            <a:r>
              <a:rPr lang="en-US">
                <a:latin typeface="Calibri" pitchFamily="34" charset="0"/>
              </a:rPr>
              <a:t>California Department of Education, </a:t>
            </a:r>
          </a:p>
          <a:p>
            <a:pPr algn="ctr"/>
            <a:r>
              <a:rPr lang="en-US">
                <a:latin typeface="Calibri" pitchFamily="34" charset="0"/>
              </a:rPr>
              <a:t>Nutrition Services Division</a:t>
            </a:r>
          </a:p>
          <a:p>
            <a:pPr algn="ctr"/>
            <a:r>
              <a:rPr lang="en-US" b="1">
                <a:latin typeface="Calibri" pitchFamily="34" charset="0"/>
                <a:hlinkClick r:id="rId3"/>
              </a:rPr>
              <a:t>Hreed@cde.ca.gov</a:t>
            </a:r>
            <a:endParaRPr lang="en-US" b="1">
              <a:latin typeface="Calibri" pitchFamily="34" charset="0"/>
            </a:endParaRPr>
          </a:p>
          <a:p>
            <a:pPr algn="ctr"/>
            <a:endParaRPr lang="en-US" b="1">
              <a:latin typeface="Calibri" pitchFamily="34" charset="0"/>
            </a:endParaRPr>
          </a:p>
        </p:txBody>
      </p:sp>
      <p:pic>
        <p:nvPicPr>
          <p:cNvPr id="16389" name="Picture 4" descr="MP900185056[2]"/>
          <p:cNvPicPr>
            <a:picLocks noChangeAspect="1" noChangeArrowheads="1"/>
          </p:cNvPicPr>
          <p:nvPr/>
        </p:nvPicPr>
        <p:blipFill>
          <a:blip r:embed="rId4">
            <a:clrChange>
              <a:clrFrom>
                <a:srgbClr val="F2F0F1"/>
              </a:clrFrom>
              <a:clrTo>
                <a:srgbClr val="F2F0F1">
                  <a:alpha val="0"/>
                </a:srgbClr>
              </a:clrTo>
            </a:clrChange>
          </a:blip>
          <a:srcRect l="12500" r="12500" b="55263"/>
          <a:stretch>
            <a:fillRect/>
          </a:stretch>
        </p:blipFill>
        <p:spPr bwMode="auto">
          <a:xfrm>
            <a:off x="6705600" y="2514600"/>
            <a:ext cx="2286000" cy="1784350"/>
          </a:xfrm>
          <a:prstGeom prst="rect">
            <a:avLst/>
          </a:prstGeom>
          <a:noFill/>
          <a:ln w="9525">
            <a:noFill/>
            <a:miter lim="800000"/>
            <a:headEnd/>
            <a:tailEnd/>
          </a:ln>
        </p:spPr>
      </p:pic>
      <p:pic>
        <p:nvPicPr>
          <p:cNvPr id="16390" name="Picture 11"/>
          <p:cNvPicPr>
            <a:picLocks noChangeAspect="1" noChangeArrowheads="1"/>
          </p:cNvPicPr>
          <p:nvPr/>
        </p:nvPicPr>
        <p:blipFill>
          <a:blip r:embed="rId5"/>
          <a:srcRect/>
          <a:stretch>
            <a:fillRect/>
          </a:stretch>
        </p:blipFill>
        <p:spPr bwMode="auto">
          <a:xfrm>
            <a:off x="609600" y="2286000"/>
            <a:ext cx="2667000" cy="1995488"/>
          </a:xfrm>
          <a:prstGeom prst="rect">
            <a:avLst/>
          </a:prstGeom>
          <a:noFill/>
          <a:ln w="9525">
            <a:noFill/>
            <a:miter lim="800000"/>
            <a:headEnd/>
            <a:tailEnd/>
          </a:ln>
        </p:spPr>
      </p:pic>
      <p:sp>
        <p:nvSpPr>
          <p:cNvPr id="16391" name="Rectangle 9"/>
          <p:cNvSpPr>
            <a:spLocks noChangeArrowheads="1"/>
          </p:cNvSpPr>
          <p:nvPr/>
        </p:nvSpPr>
        <p:spPr bwMode="auto">
          <a:xfrm>
            <a:off x="0" y="919163"/>
            <a:ext cx="9144000" cy="0"/>
          </a:xfrm>
          <a:prstGeom prst="rect">
            <a:avLst/>
          </a:prstGeom>
          <a:noFill/>
          <a:ln w="9525">
            <a:noFill/>
            <a:miter lim="800000"/>
            <a:headEnd/>
            <a:tailEnd/>
          </a:ln>
        </p:spPr>
        <p:txBody>
          <a:bodyPr wrap="none" anchor="ctr">
            <a:spAutoFit/>
          </a:bodyPr>
          <a:lstStyle/>
          <a:p>
            <a:endParaRPr lang="en-US"/>
          </a:p>
        </p:txBody>
      </p:sp>
      <p:sp>
        <p:nvSpPr>
          <p:cNvPr id="16392" name="Rectangle 11"/>
          <p:cNvSpPr>
            <a:spLocks noChangeArrowheads="1"/>
          </p:cNvSpPr>
          <p:nvPr/>
        </p:nvSpPr>
        <p:spPr bwMode="auto">
          <a:xfrm>
            <a:off x="0" y="919163"/>
            <a:ext cx="9144000" cy="0"/>
          </a:xfrm>
          <a:prstGeom prst="rect">
            <a:avLst/>
          </a:prstGeom>
          <a:noFill/>
          <a:ln w="9525">
            <a:noFill/>
            <a:miter lim="800000"/>
            <a:headEnd/>
            <a:tailEnd/>
          </a:ln>
        </p:spPr>
        <p:txBody>
          <a:bodyPr wrap="none" anchor="ctr">
            <a:spAutoFit/>
          </a:bodyPr>
          <a:lstStyle/>
          <a:p>
            <a:endParaRPr lang="en-US"/>
          </a:p>
        </p:txBody>
      </p:sp>
      <p:sp>
        <p:nvSpPr>
          <p:cNvPr id="16395" name="Text Box 11"/>
          <p:cNvSpPr txBox="1">
            <a:spLocks noChangeArrowheads="1"/>
          </p:cNvSpPr>
          <p:nvPr/>
        </p:nvSpPr>
        <p:spPr bwMode="auto">
          <a:xfrm>
            <a:off x="228600" y="5943600"/>
            <a:ext cx="457200" cy="366713"/>
          </a:xfrm>
          <a:prstGeom prst="rect">
            <a:avLst/>
          </a:prstGeom>
          <a:noFill/>
          <a:ln w="9525">
            <a:noFill/>
            <a:miter lim="800000"/>
            <a:headEnd/>
            <a:tailEnd/>
          </a:ln>
          <a:effectLst/>
        </p:spPr>
        <p:txBody>
          <a:bodyPr>
            <a:spAutoFit/>
          </a:bodyPr>
          <a:lstStyle/>
          <a:p>
            <a:pPr>
              <a:spcBef>
                <a:spcPct val="50000"/>
              </a:spcBef>
            </a:pPr>
            <a:endParaRPr lang="en-US"/>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3"/>
          <p:cNvSpPr>
            <a:spLocks noGrp="1" noChangeArrowheads="1"/>
          </p:cNvSpPr>
          <p:nvPr>
            <p:ph type="sldNum" sz="quarter" idx="12"/>
          </p:nvPr>
        </p:nvSpPr>
        <p:spPr>
          <a:ln/>
        </p:spPr>
        <p:txBody>
          <a:bodyPr/>
          <a:lstStyle/>
          <a:p>
            <a:pPr>
              <a:defRPr/>
            </a:pPr>
            <a:fld id="{088D759B-6647-43D3-B813-16E33EE0411D}" type="slidenum">
              <a:rPr lang="en-US"/>
              <a:pPr>
                <a:defRPr/>
              </a:pPr>
              <a:t>2</a:t>
            </a:fld>
            <a:endParaRPr lang="en-US"/>
          </a:p>
        </p:txBody>
      </p:sp>
      <p:sp>
        <p:nvSpPr>
          <p:cNvPr id="102402" name="Title 19"/>
          <p:cNvSpPr>
            <a:spLocks noGrp="1"/>
          </p:cNvSpPr>
          <p:nvPr>
            <p:ph type="title" idx="4294967295"/>
          </p:nvPr>
        </p:nvSpPr>
        <p:spPr>
          <a:xfrm>
            <a:off x="457200" y="228600"/>
            <a:ext cx="8229600" cy="1143000"/>
          </a:xfrm>
        </p:spPr>
        <p:txBody>
          <a:bodyPr anchor="ctr"/>
          <a:lstStyle/>
          <a:p>
            <a:r>
              <a:rPr lang="en-US" b="0" smtClean="0"/>
              <a:t>    </a:t>
            </a:r>
            <a:r>
              <a:rPr lang="en-US" smtClean="0">
                <a:latin typeface="Calibri" pitchFamily="34" charset="0"/>
              </a:rPr>
              <a:t>Webinar Logistics</a:t>
            </a:r>
          </a:p>
        </p:txBody>
      </p:sp>
      <p:sp>
        <p:nvSpPr>
          <p:cNvPr id="102403" name="Content Placeholder 1"/>
          <p:cNvSpPr>
            <a:spLocks noGrp="1"/>
          </p:cNvSpPr>
          <p:nvPr>
            <p:ph sz="half" idx="4294967295"/>
          </p:nvPr>
        </p:nvSpPr>
        <p:spPr>
          <a:xfrm>
            <a:off x="304800" y="3124200"/>
            <a:ext cx="4191000" cy="3001963"/>
          </a:xfrm>
        </p:spPr>
        <p:txBody>
          <a:bodyPr/>
          <a:lstStyle/>
          <a:p>
            <a:pPr algn="ctr">
              <a:lnSpc>
                <a:spcPct val="50000"/>
              </a:lnSpc>
              <a:buFont typeface="Wingdings" pitchFamily="2" charset="2"/>
              <a:buNone/>
            </a:pPr>
            <a:r>
              <a:rPr lang="en-US" sz="2400" b="1" smtClean="0">
                <a:cs typeface="Arial" charset="0"/>
              </a:rPr>
              <a:t>	</a:t>
            </a:r>
            <a:endParaRPr lang="en-US" sz="3000" smtClean="0">
              <a:cs typeface="Arial" charset="0"/>
            </a:endParaRPr>
          </a:p>
          <a:p>
            <a:pPr lvl="1">
              <a:buFont typeface="Arial" charset="0"/>
              <a:buChar char="•"/>
            </a:pPr>
            <a:r>
              <a:rPr lang="en-US" sz="3000" b="1" smtClean="0">
                <a:latin typeface="Calibri" pitchFamily="34" charset="0"/>
                <a:cs typeface="Arial" charset="0"/>
              </a:rPr>
              <a:t>Everyone’s muted by default</a:t>
            </a:r>
          </a:p>
          <a:p>
            <a:pPr lvl="1">
              <a:buFont typeface="Arial" charset="0"/>
              <a:buChar char="•"/>
            </a:pPr>
            <a:r>
              <a:rPr lang="en-US" sz="3000" b="1" smtClean="0">
                <a:latin typeface="Calibri" pitchFamily="34" charset="0"/>
                <a:cs typeface="Arial" charset="0"/>
              </a:rPr>
              <a:t>Please do submit questions!</a:t>
            </a:r>
          </a:p>
          <a:p>
            <a:pPr lvl="1">
              <a:buFontTx/>
              <a:buNone/>
            </a:pPr>
            <a:endParaRPr lang="en-US" sz="3000" b="1" smtClean="0">
              <a:latin typeface="Calibri" pitchFamily="34" charset="0"/>
              <a:cs typeface="Arial" charset="0"/>
            </a:endParaRPr>
          </a:p>
          <a:p>
            <a:pPr lvl="1">
              <a:buFontTx/>
              <a:buNone/>
            </a:pPr>
            <a:endParaRPr lang="en-US" sz="3000" smtClean="0">
              <a:cs typeface="Arial" charset="0"/>
            </a:endParaRPr>
          </a:p>
          <a:p>
            <a:pPr lvl="1">
              <a:buFontTx/>
              <a:buNone/>
            </a:pPr>
            <a:endParaRPr lang="en-US" sz="3000" smtClean="0">
              <a:cs typeface="Arial" charset="0"/>
            </a:endParaRPr>
          </a:p>
          <a:p>
            <a:endParaRPr lang="en-US" sz="2400" b="1" smtClean="0">
              <a:cs typeface="Arial" charset="0"/>
            </a:endParaRPr>
          </a:p>
        </p:txBody>
      </p:sp>
      <p:sp>
        <p:nvSpPr>
          <p:cNvPr id="102404" name="Content Placeholder 20"/>
          <p:cNvSpPr>
            <a:spLocks noGrp="1"/>
          </p:cNvSpPr>
          <p:nvPr>
            <p:ph sz="half" idx="4294967295"/>
          </p:nvPr>
        </p:nvSpPr>
        <p:spPr>
          <a:xfrm>
            <a:off x="4756150" y="2362200"/>
            <a:ext cx="3775075" cy="3724275"/>
          </a:xfrm>
        </p:spPr>
        <p:txBody>
          <a:bodyPr/>
          <a:lstStyle/>
          <a:p>
            <a:endParaRPr lang="en-US" sz="2400" smtClean="0"/>
          </a:p>
        </p:txBody>
      </p:sp>
      <p:sp>
        <p:nvSpPr>
          <p:cNvPr id="8" name="Title 1"/>
          <p:cNvSpPr txBox="1">
            <a:spLocks/>
          </p:cNvSpPr>
          <p:nvPr/>
        </p:nvSpPr>
        <p:spPr>
          <a:xfrm>
            <a:off x="1371600" y="685800"/>
            <a:ext cx="7467600" cy="1143000"/>
          </a:xfrm>
          <a:prstGeom prst="rect">
            <a:avLst/>
          </a:prstGeom>
        </p:spPr>
        <p:txBody>
          <a:bodyPr/>
          <a:lstStyle/>
          <a:p>
            <a:pPr algn="ctr" fontAlgn="auto">
              <a:spcAft>
                <a:spcPts val="0"/>
              </a:spcAft>
              <a:defRPr/>
            </a:pPr>
            <a:endParaRPr lang="en-US" sz="4400" b="1" dirty="0">
              <a:latin typeface="+mj-lt"/>
              <a:ea typeface="+mj-ea"/>
              <a:cs typeface="+mj-cs"/>
            </a:endParaRPr>
          </a:p>
        </p:txBody>
      </p:sp>
      <p:cxnSp>
        <p:nvCxnSpPr>
          <p:cNvPr id="9" name="Straight Connector 8"/>
          <p:cNvCxnSpPr/>
          <p:nvPr/>
        </p:nvCxnSpPr>
        <p:spPr>
          <a:xfrm>
            <a:off x="762000" y="1143000"/>
            <a:ext cx="754380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13" name="Slide Number Placeholder 12"/>
          <p:cNvSpPr txBox="1">
            <a:spLocks noGrp="1"/>
          </p:cNvSpPr>
          <p:nvPr/>
        </p:nvSpPr>
        <p:spPr>
          <a:xfrm>
            <a:off x="6553200" y="6356350"/>
            <a:ext cx="2133600" cy="365125"/>
          </a:xfrm>
          <a:prstGeom prst="rect">
            <a:avLst/>
          </a:prstGeom>
          <a:noFill/>
        </p:spPr>
        <p:txBody>
          <a:bodyPr anchor="ctr"/>
          <a:lstStyle/>
          <a:p>
            <a:pPr algn="r">
              <a:defRPr/>
            </a:pPr>
            <a:fld id="{B7650956-D7DD-43A6-AC91-41BDA3FE8D81}" type="slidenum">
              <a:rPr lang="en-US" sz="1200">
                <a:solidFill>
                  <a:schemeClr val="tx1">
                    <a:tint val="75000"/>
                  </a:schemeClr>
                </a:solidFill>
              </a:rPr>
              <a:pPr algn="r">
                <a:defRPr/>
              </a:pPr>
              <a:t>2</a:t>
            </a:fld>
            <a:endParaRPr lang="en-US" sz="1200">
              <a:solidFill>
                <a:schemeClr val="tx1">
                  <a:tint val="75000"/>
                </a:schemeClr>
              </a:solidFill>
            </a:endParaRPr>
          </a:p>
        </p:txBody>
      </p:sp>
      <p:pic>
        <p:nvPicPr>
          <p:cNvPr id="4915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66406" t="13541" b="38542"/>
          <a:stretch/>
        </p:blipFill>
        <p:spPr bwMode="auto">
          <a:xfrm>
            <a:off x="4607051" y="1828800"/>
            <a:ext cx="4232275" cy="45275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Oval 13"/>
          <p:cNvSpPr/>
          <p:nvPr/>
        </p:nvSpPr>
        <p:spPr>
          <a:xfrm>
            <a:off x="7790688" y="5938774"/>
            <a:ext cx="914400" cy="5334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2" name="Straight Arrow Connector 11"/>
          <p:cNvCxnSpPr>
            <a:cxnSpLocks noChangeShapeType="1"/>
          </p:cNvCxnSpPr>
          <p:nvPr/>
        </p:nvCxnSpPr>
        <p:spPr bwMode="auto">
          <a:xfrm>
            <a:off x="4114800" y="4495800"/>
            <a:ext cx="838200" cy="1442974"/>
          </a:xfrm>
          <a:prstGeom prst="straightConnector1">
            <a:avLst/>
          </a:prstGeom>
          <a:noFill/>
          <a:ln w="38100" algn="ctr">
            <a:solidFill>
              <a:srgbClr val="FF0000"/>
            </a:solidFill>
            <a:round/>
            <a:headEnd/>
            <a:tailEnd type="arrow" w="med" len="med"/>
          </a:ln>
        </p:spPr>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3"/>
          <p:cNvSpPr>
            <a:spLocks noGrp="1" noChangeArrowheads="1"/>
          </p:cNvSpPr>
          <p:nvPr>
            <p:ph type="sldNum" sz="quarter" idx="12"/>
          </p:nvPr>
        </p:nvSpPr>
        <p:spPr>
          <a:ln/>
        </p:spPr>
        <p:txBody>
          <a:bodyPr/>
          <a:lstStyle/>
          <a:p>
            <a:pPr>
              <a:defRPr/>
            </a:pPr>
            <a:fld id="{C7BD7219-A8E9-4113-B6A8-9DF7E07AB281}" type="slidenum">
              <a:rPr lang="en-US"/>
              <a:pPr>
                <a:defRPr/>
              </a:pPr>
              <a:t>3</a:t>
            </a:fld>
            <a:endParaRPr lang="en-US"/>
          </a:p>
        </p:txBody>
      </p:sp>
      <p:sp>
        <p:nvSpPr>
          <p:cNvPr id="104450" name="Content Placeholder 1"/>
          <p:cNvSpPr>
            <a:spLocks noGrp="1"/>
          </p:cNvSpPr>
          <p:nvPr>
            <p:ph idx="4294967295"/>
          </p:nvPr>
        </p:nvSpPr>
        <p:spPr>
          <a:xfrm>
            <a:off x="838200" y="2362200"/>
            <a:ext cx="7696200" cy="3657600"/>
          </a:xfrm>
        </p:spPr>
        <p:txBody>
          <a:bodyPr/>
          <a:lstStyle/>
          <a:p>
            <a:pPr algn="ctr">
              <a:lnSpc>
                <a:spcPct val="50000"/>
              </a:lnSpc>
              <a:buFont typeface="Wingdings" pitchFamily="2" charset="2"/>
              <a:buNone/>
            </a:pPr>
            <a:r>
              <a:rPr lang="en-US" b="1" dirty="0" smtClean="0">
                <a:cs typeface="Arial" charset="0"/>
              </a:rPr>
              <a:t>	</a:t>
            </a:r>
          </a:p>
          <a:p>
            <a:r>
              <a:rPr lang="en-US" sz="3200" b="1" dirty="0" smtClean="0">
                <a:latin typeface="Calibri" pitchFamily="34" charset="0"/>
                <a:cs typeface="Arial" charset="0"/>
              </a:rPr>
              <a:t>Polling questions</a:t>
            </a:r>
            <a:r>
              <a:rPr lang="en-US" sz="3200" dirty="0" smtClean="0">
                <a:latin typeface="Calibri" pitchFamily="34" charset="0"/>
                <a:cs typeface="Arial" charset="0"/>
              </a:rPr>
              <a:t> </a:t>
            </a:r>
          </a:p>
          <a:p>
            <a:pPr lvl="1"/>
            <a:r>
              <a:rPr lang="en-US" sz="3000" dirty="0" smtClean="0">
                <a:latin typeface="Calibri" pitchFamily="34" charset="0"/>
                <a:cs typeface="Arial" charset="0"/>
              </a:rPr>
              <a:t>Please select answer and “submit”</a:t>
            </a:r>
          </a:p>
          <a:p>
            <a:r>
              <a:rPr lang="en-US" sz="3200" b="1" dirty="0" smtClean="0">
                <a:latin typeface="Calibri" pitchFamily="34" charset="0"/>
                <a:cs typeface="Arial" charset="0"/>
              </a:rPr>
              <a:t>Webinar recording &amp; materials will be posted</a:t>
            </a:r>
          </a:p>
          <a:p>
            <a:pPr lvl="1">
              <a:buFontTx/>
              <a:buNone/>
            </a:pPr>
            <a:endParaRPr lang="en-US" sz="3000" dirty="0" smtClean="0">
              <a:latin typeface="Calibri" pitchFamily="34" charset="0"/>
              <a:cs typeface="Arial" charset="0"/>
            </a:endParaRPr>
          </a:p>
          <a:p>
            <a:endParaRPr lang="en-US" sz="2400" b="1" dirty="0" smtClean="0">
              <a:cs typeface="Arial" charset="0"/>
            </a:endParaRPr>
          </a:p>
        </p:txBody>
      </p:sp>
      <p:sp>
        <p:nvSpPr>
          <p:cNvPr id="8" name="Title 1"/>
          <p:cNvSpPr txBox="1">
            <a:spLocks/>
          </p:cNvSpPr>
          <p:nvPr/>
        </p:nvSpPr>
        <p:spPr>
          <a:xfrm>
            <a:off x="457200" y="381000"/>
            <a:ext cx="8229600" cy="1143000"/>
          </a:xfrm>
          <a:prstGeom prst="rect">
            <a:avLst/>
          </a:prstGeom>
        </p:spPr>
        <p:txBody>
          <a:bodyPr/>
          <a:lstStyle/>
          <a:p>
            <a:pPr algn="ctr" fontAlgn="auto">
              <a:spcAft>
                <a:spcPts val="0"/>
              </a:spcAft>
              <a:defRPr/>
            </a:pPr>
            <a:r>
              <a:rPr lang="en-US" sz="4400" b="1" dirty="0">
                <a:latin typeface="+mj-lt"/>
                <a:ea typeface="+mj-ea"/>
                <a:cs typeface="+mj-cs"/>
              </a:rPr>
              <a:t>Webinar Logistics</a:t>
            </a:r>
          </a:p>
        </p:txBody>
      </p:sp>
      <p:cxnSp>
        <p:nvCxnSpPr>
          <p:cNvPr id="9" name="Straight Connector 8"/>
          <p:cNvCxnSpPr/>
          <p:nvPr/>
        </p:nvCxnSpPr>
        <p:spPr>
          <a:xfrm>
            <a:off x="762000" y="1143000"/>
            <a:ext cx="7543800"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pic>
        <p:nvPicPr>
          <p:cNvPr id="104453" name="Picture 2" descr="C:\Users\Tia.CFPA\AppData\Local\Microsoft\Windows\Temporary Internet Files\Content.IE5\WC15A9SC\MC900441322[1].png"/>
          <p:cNvPicPr>
            <a:picLocks noChangeAspect="1" noChangeArrowheads="1"/>
          </p:cNvPicPr>
          <p:nvPr/>
        </p:nvPicPr>
        <p:blipFill>
          <a:blip r:embed="rId3"/>
          <a:srcRect/>
          <a:stretch>
            <a:fillRect/>
          </a:stretch>
        </p:blipFill>
        <p:spPr bwMode="auto">
          <a:xfrm>
            <a:off x="4648200" y="2362200"/>
            <a:ext cx="990600" cy="914400"/>
          </a:xfrm>
          <a:prstGeom prst="rect">
            <a:avLst/>
          </a:prstGeom>
          <a:noFill/>
          <a:ln w="9525">
            <a:noFill/>
            <a:miter lim="800000"/>
            <a:headEnd/>
            <a:tailEnd/>
          </a:ln>
        </p:spPr>
      </p:pic>
      <p:sp>
        <p:nvSpPr>
          <p:cNvPr id="11" name="Slide Number Placeholder 10"/>
          <p:cNvSpPr txBox="1">
            <a:spLocks noGrp="1"/>
          </p:cNvSpPr>
          <p:nvPr/>
        </p:nvSpPr>
        <p:spPr>
          <a:xfrm>
            <a:off x="6553200" y="6356350"/>
            <a:ext cx="2133600" cy="365125"/>
          </a:xfrm>
          <a:prstGeom prst="rect">
            <a:avLst/>
          </a:prstGeom>
          <a:noFill/>
        </p:spPr>
        <p:txBody>
          <a:bodyPr anchor="ctr"/>
          <a:lstStyle/>
          <a:p>
            <a:pPr algn="r">
              <a:defRPr/>
            </a:pPr>
            <a:fld id="{E6A27AAA-CEC5-4597-8638-71F39488B297}" type="slidenum">
              <a:rPr lang="en-US" sz="1200">
                <a:solidFill>
                  <a:schemeClr val="tx1">
                    <a:tint val="75000"/>
                  </a:schemeClr>
                </a:solidFill>
              </a:rPr>
              <a:pPr algn="r">
                <a:defRPr/>
              </a:pPr>
              <a:t>3</a:t>
            </a:fld>
            <a:endParaRPr lang="en-US" sz="1200">
              <a:solidFill>
                <a:schemeClr val="tx1">
                  <a:tint val="75000"/>
                </a:scheme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3"/>
          <p:cNvSpPr>
            <a:spLocks noGrp="1" noChangeArrowheads="1"/>
          </p:cNvSpPr>
          <p:nvPr>
            <p:ph type="sldNum" sz="quarter" idx="12"/>
          </p:nvPr>
        </p:nvSpPr>
        <p:spPr>
          <a:ln/>
        </p:spPr>
        <p:txBody>
          <a:bodyPr/>
          <a:lstStyle/>
          <a:p>
            <a:pPr>
              <a:defRPr/>
            </a:pPr>
            <a:fld id="{B0450452-F3BB-4B78-BEC8-CB4B2FCF0703}" type="slidenum">
              <a:rPr lang="en-US"/>
              <a:pPr>
                <a:defRPr/>
              </a:pPr>
              <a:t>4</a:t>
            </a:fld>
            <a:endParaRPr lang="en-US"/>
          </a:p>
        </p:txBody>
      </p:sp>
      <p:sp>
        <p:nvSpPr>
          <p:cNvPr id="18433"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8312268D-3581-40D8-8C09-F3BAEAAE391E}" type="slidenum">
              <a:rPr lang="en-US" sz="1000" b="1">
                <a:solidFill>
                  <a:schemeClr val="bg1"/>
                </a:solidFill>
              </a:rPr>
              <a:pPr/>
              <a:t>4</a:t>
            </a:fld>
            <a:endParaRPr lang="en-US" sz="1000" b="1">
              <a:solidFill>
                <a:schemeClr val="bg1"/>
              </a:solidFill>
            </a:endParaRPr>
          </a:p>
        </p:txBody>
      </p:sp>
      <p:sp>
        <p:nvSpPr>
          <p:cNvPr id="18434" name="AutoShape 2"/>
          <p:cNvSpPr>
            <a:spLocks noGrp="1" noChangeArrowheads="1"/>
          </p:cNvSpPr>
          <p:nvPr>
            <p:ph type="title"/>
          </p:nvPr>
        </p:nvSpPr>
        <p:spPr/>
        <p:txBody>
          <a:bodyPr/>
          <a:lstStyle/>
          <a:p>
            <a:r>
              <a:rPr lang="en-US" sz="4400" smtClean="0">
                <a:solidFill>
                  <a:srgbClr val="008000"/>
                </a:solidFill>
                <a:latin typeface="Calibri" pitchFamily="34" charset="0"/>
              </a:rPr>
              <a:t>Overview of Webinar</a:t>
            </a:r>
          </a:p>
        </p:txBody>
      </p:sp>
      <p:sp>
        <p:nvSpPr>
          <p:cNvPr id="18435" name="Rectangle 3"/>
          <p:cNvSpPr>
            <a:spLocks noGrp="1" noChangeArrowheads="1"/>
          </p:cNvSpPr>
          <p:nvPr>
            <p:ph type="body" idx="1"/>
          </p:nvPr>
        </p:nvSpPr>
        <p:spPr/>
        <p:txBody>
          <a:bodyPr/>
          <a:lstStyle/>
          <a:p>
            <a:r>
              <a:rPr lang="en-US" sz="3600" b="1" smtClean="0">
                <a:latin typeface="Calibri" pitchFamily="34" charset="0"/>
              </a:rPr>
              <a:t>What’s Required in Wellness Policy?</a:t>
            </a:r>
          </a:p>
          <a:p>
            <a:r>
              <a:rPr lang="en-US" sz="3600" b="1" smtClean="0">
                <a:latin typeface="Calibri" pitchFamily="34" charset="0"/>
              </a:rPr>
              <a:t>What Makes A Strong Wellness Policy?</a:t>
            </a:r>
          </a:p>
          <a:p>
            <a:r>
              <a:rPr lang="en-US" sz="3600" b="1" smtClean="0">
                <a:latin typeface="Calibri" pitchFamily="34" charset="0"/>
              </a:rPr>
              <a:t>Opportunities and Partners</a:t>
            </a:r>
          </a:p>
        </p:txBody>
      </p:sp>
      <p:pic>
        <p:nvPicPr>
          <p:cNvPr id="18437" name="Picture 5"/>
          <p:cNvPicPr>
            <a:picLocks noChangeAspect="1" noChangeArrowheads="1"/>
          </p:cNvPicPr>
          <p:nvPr/>
        </p:nvPicPr>
        <p:blipFill>
          <a:blip r:embed="rId3"/>
          <a:srcRect/>
          <a:stretch>
            <a:fillRect/>
          </a:stretch>
        </p:blipFill>
        <p:spPr bwMode="auto">
          <a:xfrm>
            <a:off x="0" y="0"/>
            <a:ext cx="762000" cy="76200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3"/>
          <p:cNvSpPr>
            <a:spLocks noGrp="1" noChangeArrowheads="1"/>
          </p:cNvSpPr>
          <p:nvPr>
            <p:ph type="sldNum" sz="quarter" idx="12"/>
          </p:nvPr>
        </p:nvSpPr>
        <p:spPr>
          <a:ln/>
        </p:spPr>
        <p:txBody>
          <a:bodyPr/>
          <a:lstStyle/>
          <a:p>
            <a:pPr>
              <a:defRPr/>
            </a:pPr>
            <a:fld id="{23A6DA31-6619-4BCE-9EFE-0202E8F89F20}" type="slidenum">
              <a:rPr lang="en-US"/>
              <a:pPr>
                <a:defRPr/>
              </a:pPr>
              <a:t>5</a:t>
            </a:fld>
            <a:endParaRPr lang="en-US"/>
          </a:p>
        </p:txBody>
      </p:sp>
      <p:sp>
        <p:nvSpPr>
          <p:cNvPr id="48146" name="Slide Number Placeholder 5"/>
          <p:cNvSpPr txBox="1">
            <a:spLocks noGrp="1"/>
          </p:cNvSpPr>
          <p:nvPr/>
        </p:nvSpPr>
        <p:spPr bwMode="auto">
          <a:xfrm>
            <a:off x="0" y="6248400"/>
            <a:ext cx="587375" cy="488950"/>
          </a:xfrm>
          <a:prstGeom prst="rect">
            <a:avLst/>
          </a:prstGeom>
          <a:noFill/>
          <a:ln w="9525">
            <a:noFill/>
            <a:miter lim="800000"/>
            <a:headEnd/>
            <a:tailEnd/>
          </a:ln>
        </p:spPr>
        <p:txBody>
          <a:bodyPr anchor="b" anchorCtr="1"/>
          <a:lstStyle/>
          <a:p>
            <a:fld id="{F554C306-CA2A-4A28-822F-1F3852FC0CDE}" type="slidenum">
              <a:rPr lang="en-US" sz="1000" b="1">
                <a:solidFill>
                  <a:schemeClr val="bg1"/>
                </a:solidFill>
              </a:rPr>
              <a:pPr/>
              <a:t>5</a:t>
            </a:fld>
            <a:endParaRPr lang="en-US" sz="1000" b="1">
              <a:solidFill>
                <a:schemeClr val="bg1"/>
              </a:solidFill>
            </a:endParaRPr>
          </a:p>
        </p:txBody>
      </p:sp>
      <p:sp>
        <p:nvSpPr>
          <p:cNvPr id="48147" name="AutoShape 18"/>
          <p:cNvSpPr>
            <a:spLocks noGrp="1" noChangeArrowheads="1"/>
          </p:cNvSpPr>
          <p:nvPr>
            <p:ph type="title"/>
          </p:nvPr>
        </p:nvSpPr>
        <p:spPr/>
        <p:txBody>
          <a:bodyPr/>
          <a:lstStyle/>
          <a:p>
            <a:r>
              <a:rPr lang="en-US" smtClean="0"/>
              <a:t>Action Plan</a:t>
            </a:r>
          </a:p>
        </p:txBody>
      </p:sp>
      <p:graphicFrame>
        <p:nvGraphicFramePr>
          <p:cNvPr id="2" name="Diagram 1"/>
          <p:cNvGraphicFramePr/>
          <p:nvPr/>
        </p:nvGraphicFramePr>
        <p:xfrm>
          <a:off x="1066800" y="1524000"/>
          <a:ext cx="7239000" cy="4906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8149" name="AutoShape 21"/>
          <p:cNvSpPr>
            <a:spLocks noChangeArrowheads="1"/>
          </p:cNvSpPr>
          <p:nvPr/>
        </p:nvSpPr>
        <p:spPr bwMode="auto">
          <a:xfrm>
            <a:off x="3581400" y="609600"/>
            <a:ext cx="228600" cy="990600"/>
          </a:xfrm>
          <a:prstGeom prst="downArrow">
            <a:avLst>
              <a:gd name="adj1" fmla="val 50000"/>
              <a:gd name="adj2" fmla="val 108333"/>
            </a:avLst>
          </a:prstGeom>
          <a:solidFill>
            <a:schemeClr val="accent1"/>
          </a:solidFill>
          <a:ln w="9525">
            <a:solidFill>
              <a:schemeClr val="tx1"/>
            </a:solidFill>
            <a:miter lim="800000"/>
            <a:headEnd/>
            <a:tailEnd/>
          </a:ln>
        </p:spPr>
        <p:txBody>
          <a:bodyPr vert="eaVert" wrap="none" anchor="ct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48149"/>
                                        </p:tgtEl>
                                        <p:attrNameLst>
                                          <p:attrName>style.visibility</p:attrName>
                                        </p:attrNameLst>
                                      </p:cBhvr>
                                      <p:to>
                                        <p:strVal val="visible"/>
                                      </p:to>
                                    </p:set>
                                    <p:anim calcmode="lin" valueType="num">
                                      <p:cBhvr additive="base">
                                        <p:cTn id="7" dur="500" fill="hold"/>
                                        <p:tgtEl>
                                          <p:spTgt spid="48149"/>
                                        </p:tgtEl>
                                        <p:attrNameLst>
                                          <p:attrName>ppt_x</p:attrName>
                                        </p:attrNameLst>
                                      </p:cBhvr>
                                      <p:tavLst>
                                        <p:tav tm="0">
                                          <p:val>
                                            <p:strVal val="#ppt_x"/>
                                          </p:val>
                                        </p:tav>
                                        <p:tav tm="100000">
                                          <p:val>
                                            <p:strVal val="#ppt_x"/>
                                          </p:val>
                                        </p:tav>
                                      </p:tavLst>
                                    </p:anim>
                                    <p:anim calcmode="lin" valueType="num">
                                      <p:cBhvr additive="base">
                                        <p:cTn id="8" dur="500" fill="hold"/>
                                        <p:tgtEl>
                                          <p:spTgt spid="4814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4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3"/>
          <p:cNvSpPr>
            <a:spLocks noGrp="1" noChangeArrowheads="1"/>
          </p:cNvSpPr>
          <p:nvPr>
            <p:ph type="sldNum" sz="quarter" idx="12"/>
          </p:nvPr>
        </p:nvSpPr>
        <p:spPr>
          <a:ln/>
        </p:spPr>
        <p:txBody>
          <a:bodyPr/>
          <a:lstStyle/>
          <a:p>
            <a:pPr>
              <a:defRPr/>
            </a:pPr>
            <a:fld id="{C6551A94-ED94-4C43-8DE5-C06A085EB658}" type="slidenum">
              <a:rPr lang="en-US"/>
              <a:pPr>
                <a:defRPr/>
              </a:pPr>
              <a:t>6</a:t>
            </a:fld>
            <a:endParaRPr lang="en-US"/>
          </a:p>
        </p:txBody>
      </p:sp>
      <p:sp>
        <p:nvSpPr>
          <p:cNvPr id="50177"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3B28525E-132E-424C-825E-AB6232C573E4}" type="slidenum">
              <a:rPr lang="en-US" sz="1000" b="1">
                <a:solidFill>
                  <a:schemeClr val="bg1"/>
                </a:solidFill>
              </a:rPr>
              <a:pPr/>
              <a:t>6</a:t>
            </a:fld>
            <a:endParaRPr lang="en-US" sz="1000" b="1">
              <a:solidFill>
                <a:schemeClr val="bg1"/>
              </a:solidFill>
            </a:endParaRPr>
          </a:p>
        </p:txBody>
      </p:sp>
      <p:sp>
        <p:nvSpPr>
          <p:cNvPr id="50178" name="Title 1"/>
          <p:cNvSpPr>
            <a:spLocks noGrp="1"/>
          </p:cNvSpPr>
          <p:nvPr>
            <p:ph type="title" idx="4294967295"/>
          </p:nvPr>
        </p:nvSpPr>
        <p:spPr>
          <a:xfrm>
            <a:off x="685800" y="304800"/>
            <a:ext cx="9093200" cy="1295400"/>
          </a:xfrm>
        </p:spPr>
        <p:txBody>
          <a:bodyPr anchor="ctr"/>
          <a:lstStyle/>
          <a:p>
            <a:pPr marL="635000" indent="-635000"/>
            <a:r>
              <a:rPr lang="en-US" sz="2800" smtClean="0">
                <a:solidFill>
                  <a:srgbClr val="006896"/>
                </a:solidFill>
              </a:rPr>
              <a:t>				Action Plan- </a:t>
            </a:r>
            <a:r>
              <a:rPr lang="en-US" sz="2800" u="sng" smtClean="0">
                <a:solidFill>
                  <a:srgbClr val="006896"/>
                </a:solidFill>
              </a:rPr>
              <a:t>Step A:</a:t>
            </a:r>
            <a:r>
              <a:rPr lang="en-US" smtClean="0">
                <a:solidFill>
                  <a:srgbClr val="006896"/>
                </a:solidFill>
              </a:rPr>
              <a:t/>
            </a:r>
            <a:br>
              <a:rPr lang="en-US" smtClean="0">
                <a:solidFill>
                  <a:srgbClr val="006896"/>
                </a:solidFill>
              </a:rPr>
            </a:br>
            <a:r>
              <a:rPr lang="en-US" sz="2400" i="1" smtClean="0">
                <a:solidFill>
                  <a:srgbClr val="006896"/>
                </a:solidFill>
              </a:rPr>
              <a:t>Prepare and Develop Nutrition Instructional Plan</a:t>
            </a:r>
            <a:r>
              <a:rPr lang="en-US" i="1" smtClean="0">
                <a:solidFill>
                  <a:srgbClr val="006896"/>
                </a:solidFill>
              </a:rPr>
              <a:t/>
            </a:r>
            <a:br>
              <a:rPr lang="en-US" i="1" smtClean="0">
                <a:solidFill>
                  <a:srgbClr val="006896"/>
                </a:solidFill>
              </a:rPr>
            </a:br>
            <a:r>
              <a:rPr lang="en-US" sz="2400" smtClean="0">
                <a:solidFill>
                  <a:schemeClr val="tx1"/>
                </a:solidFill>
              </a:rPr>
              <a:t>1.</a:t>
            </a:r>
            <a:r>
              <a:rPr lang="en-US" sz="2400" smtClean="0">
                <a:solidFill>
                  <a:srgbClr val="006896"/>
                </a:solidFill>
              </a:rPr>
              <a:t> </a:t>
            </a:r>
            <a:r>
              <a:rPr lang="en-US" sz="2400" smtClean="0"/>
              <a:t>Review School Wellness Policy</a:t>
            </a:r>
          </a:p>
        </p:txBody>
      </p:sp>
      <p:sp>
        <p:nvSpPr>
          <p:cNvPr id="50179" name="Content Placeholder 2"/>
          <p:cNvSpPr>
            <a:spLocks noGrp="1"/>
          </p:cNvSpPr>
          <p:nvPr>
            <p:ph idx="4294967295"/>
          </p:nvPr>
        </p:nvSpPr>
        <p:spPr>
          <a:xfrm>
            <a:off x="838200" y="2362200"/>
            <a:ext cx="7693025" cy="3962400"/>
          </a:xfrm>
        </p:spPr>
        <p:txBody>
          <a:bodyPr/>
          <a:lstStyle/>
          <a:p>
            <a:pPr marL="0" indent="0">
              <a:buFont typeface="Wingdings" pitchFamily="2" charset="2"/>
              <a:buNone/>
            </a:pPr>
            <a:endParaRPr lang="en-US" sz="900" smtClean="0"/>
          </a:p>
          <a:p>
            <a:pPr marL="0" indent="0"/>
            <a:r>
              <a:rPr lang="en-US" smtClean="0">
                <a:latin typeface="Calibri" pitchFamily="34" charset="0"/>
              </a:rPr>
              <a:t>Determine the </a:t>
            </a:r>
            <a:r>
              <a:rPr lang="en-US" b="1" u="sng" smtClean="0">
                <a:latin typeface="Calibri" pitchFamily="34" charset="0"/>
              </a:rPr>
              <a:t>requirements</a:t>
            </a:r>
            <a:r>
              <a:rPr lang="en-US" smtClean="0">
                <a:latin typeface="Calibri" pitchFamily="34" charset="0"/>
              </a:rPr>
              <a:t> for nutrition education.</a:t>
            </a:r>
          </a:p>
          <a:p>
            <a:pPr marL="0" indent="0">
              <a:buFont typeface="Wingdings" pitchFamily="2" charset="2"/>
              <a:buNone/>
            </a:pPr>
            <a:endParaRPr lang="en-US" sz="900" smtClean="0">
              <a:latin typeface="Calibri" pitchFamily="34" charset="0"/>
            </a:endParaRPr>
          </a:p>
          <a:p>
            <a:pPr marL="0" indent="0"/>
            <a:r>
              <a:rPr lang="en-US" smtClean="0">
                <a:latin typeface="Calibri" pitchFamily="34" charset="0"/>
              </a:rPr>
              <a:t>Participate in </a:t>
            </a:r>
            <a:r>
              <a:rPr lang="en-US" b="1" u="sng" smtClean="0">
                <a:latin typeface="Calibri" pitchFamily="34" charset="0"/>
              </a:rPr>
              <a:t>wellness committee</a:t>
            </a:r>
            <a:r>
              <a:rPr lang="en-US" smtClean="0">
                <a:latin typeface="Calibri" pitchFamily="34" charset="0"/>
              </a:rPr>
              <a:t> meetings.</a:t>
            </a:r>
          </a:p>
          <a:p>
            <a:pPr marL="0" indent="0">
              <a:buFont typeface="Wingdings" pitchFamily="2" charset="2"/>
              <a:buNone/>
            </a:pPr>
            <a:endParaRPr lang="en-US" sz="900" smtClean="0">
              <a:latin typeface="Calibri" pitchFamily="34" charset="0"/>
            </a:endParaRPr>
          </a:p>
          <a:p>
            <a:pPr marL="0" indent="0"/>
            <a:r>
              <a:rPr lang="en-US" b="1" u="sng" smtClean="0">
                <a:latin typeface="Calibri" pitchFamily="34" charset="0"/>
              </a:rPr>
              <a:t>Assess</a:t>
            </a:r>
            <a:r>
              <a:rPr lang="en-US" smtClean="0">
                <a:latin typeface="Calibri" pitchFamily="34" charset="0"/>
              </a:rPr>
              <a:t> the nutrition components of the wellness policy and make appropriate recommendations.</a:t>
            </a:r>
          </a:p>
          <a:p>
            <a:pPr marL="0" indent="0">
              <a:buFont typeface="Wingdings" pitchFamily="2" charset="2"/>
              <a:buNone/>
            </a:pPr>
            <a:endParaRPr lang="en-US" sz="900" smtClean="0">
              <a:latin typeface="Calibri" pitchFamily="34" charset="0"/>
            </a:endParaRPr>
          </a:p>
          <a:p>
            <a:pPr marL="0" indent="0"/>
            <a:r>
              <a:rPr lang="en-US" smtClean="0">
                <a:latin typeface="Calibri" pitchFamily="34" charset="0"/>
              </a:rPr>
              <a:t>Identify key </a:t>
            </a:r>
            <a:r>
              <a:rPr lang="en-US" b="1" u="sng" smtClean="0">
                <a:latin typeface="Calibri" pitchFamily="34" charset="0"/>
              </a:rPr>
              <a:t>partners</a:t>
            </a:r>
            <a:r>
              <a:rPr lang="en-US" b="1" smtClean="0">
                <a:latin typeface="Calibri" pitchFamily="34" charset="0"/>
              </a:rPr>
              <a:t>.</a:t>
            </a:r>
          </a:p>
          <a:p>
            <a:pPr marL="0" indent="0" algn="ctr">
              <a:buFont typeface="Wingdings" pitchFamily="2" charset="2"/>
              <a:buNone/>
            </a:pPr>
            <a:endParaRPr lang="en-US" i="1" smtClean="0"/>
          </a:p>
          <a:p>
            <a:pPr marL="0" indent="0" algn="ctr">
              <a:buFont typeface="Wingdings" pitchFamily="2" charset="2"/>
              <a:buNone/>
            </a:pPr>
            <a:endParaRPr lang="en-US" i="1" smtClean="0"/>
          </a:p>
          <a:p>
            <a:pPr marL="0" indent="0" algn="ctr">
              <a:buFont typeface="Wingdings" pitchFamily="2" charset="2"/>
              <a:buNone/>
            </a:pPr>
            <a:r>
              <a:rPr lang="en-US" i="1" smtClean="0"/>
              <a:t>8:30 a.m. - 10:30 a.m.</a:t>
            </a:r>
          </a:p>
          <a:p>
            <a:pPr marL="0" indent="0"/>
            <a:endParaRPr lang="en-US" smtClean="0"/>
          </a:p>
          <a:p>
            <a:pPr marL="0" indent="0">
              <a:buFont typeface="Wingdings" pitchFamily="2" charset="2"/>
              <a:buNone/>
            </a:pPr>
            <a:endParaRPr lang="en-US"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3"/>
          <p:cNvSpPr>
            <a:spLocks noGrp="1" noChangeArrowheads="1"/>
          </p:cNvSpPr>
          <p:nvPr>
            <p:ph type="sldNum" sz="quarter" idx="12"/>
          </p:nvPr>
        </p:nvSpPr>
        <p:spPr>
          <a:ln/>
        </p:spPr>
        <p:txBody>
          <a:bodyPr/>
          <a:lstStyle/>
          <a:p>
            <a:pPr>
              <a:defRPr/>
            </a:pPr>
            <a:fld id="{657CF4FF-4058-41E4-B06E-9BE813AC8EC2}" type="slidenum">
              <a:rPr lang="en-US"/>
              <a:pPr>
                <a:defRPr/>
              </a:pPr>
              <a:t>7</a:t>
            </a:fld>
            <a:endParaRPr lang="en-US"/>
          </a:p>
        </p:txBody>
      </p:sp>
      <p:sp>
        <p:nvSpPr>
          <p:cNvPr id="52225"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F7141394-8CA8-4326-9F6C-1205C021D8FD}" type="slidenum">
              <a:rPr lang="en-US" sz="1000" b="1">
                <a:solidFill>
                  <a:schemeClr val="bg1"/>
                </a:solidFill>
              </a:rPr>
              <a:pPr/>
              <a:t>7</a:t>
            </a:fld>
            <a:endParaRPr lang="en-US" sz="1000" b="1">
              <a:solidFill>
                <a:schemeClr val="bg1"/>
              </a:solidFill>
            </a:endParaRPr>
          </a:p>
        </p:txBody>
      </p:sp>
      <p:sp>
        <p:nvSpPr>
          <p:cNvPr id="52226" name="AutoShape 2"/>
          <p:cNvSpPr>
            <a:spLocks noGrp="1" noChangeArrowheads="1"/>
          </p:cNvSpPr>
          <p:nvPr>
            <p:ph type="title"/>
          </p:nvPr>
        </p:nvSpPr>
        <p:spPr/>
        <p:txBody>
          <a:bodyPr/>
          <a:lstStyle/>
          <a:p>
            <a:r>
              <a:rPr lang="en-US" i="1" smtClean="0">
                <a:latin typeface="Calibri" pitchFamily="34" charset="0"/>
              </a:rPr>
              <a:t>Polling Question	</a:t>
            </a:r>
          </a:p>
        </p:txBody>
      </p:sp>
      <p:sp>
        <p:nvSpPr>
          <p:cNvPr id="52227" name="Rectangle 3"/>
          <p:cNvSpPr>
            <a:spLocks noGrp="1" noChangeArrowheads="1"/>
          </p:cNvSpPr>
          <p:nvPr>
            <p:ph type="body" idx="1"/>
          </p:nvPr>
        </p:nvSpPr>
        <p:spPr/>
        <p:txBody>
          <a:bodyPr/>
          <a:lstStyle/>
          <a:p>
            <a:pPr>
              <a:lnSpc>
                <a:spcPct val="90000"/>
              </a:lnSpc>
              <a:buFont typeface="Wingdings" pitchFamily="2" charset="2"/>
              <a:buNone/>
            </a:pPr>
            <a:r>
              <a:rPr lang="en-US" b="1" i="1" u="sng" dirty="0" smtClean="0">
                <a:solidFill>
                  <a:srgbClr val="003399"/>
                </a:solidFill>
                <a:latin typeface="Calibri" pitchFamily="34" charset="0"/>
              </a:rPr>
              <a:t>Does your wellness policy:</a:t>
            </a:r>
          </a:p>
          <a:p>
            <a:pPr>
              <a:lnSpc>
                <a:spcPct val="90000"/>
              </a:lnSpc>
            </a:pPr>
            <a:r>
              <a:rPr lang="en-US" b="1" dirty="0" smtClean="0">
                <a:latin typeface="Calibri" pitchFamily="34" charset="0"/>
              </a:rPr>
              <a:t>Include nutrition education?</a:t>
            </a:r>
            <a:r>
              <a:rPr lang="en-US" dirty="0" smtClean="0">
                <a:latin typeface="Calibri" pitchFamily="34" charset="0"/>
              </a:rPr>
              <a:t> </a:t>
            </a:r>
          </a:p>
          <a:p>
            <a:pPr lvl="1">
              <a:lnSpc>
                <a:spcPct val="90000"/>
              </a:lnSpc>
            </a:pPr>
            <a:r>
              <a:rPr lang="en-US" dirty="0" smtClean="0">
                <a:latin typeface="Calibri" pitchFamily="34" charset="0"/>
              </a:rPr>
              <a:t>Yes or No?</a:t>
            </a:r>
          </a:p>
          <a:p>
            <a:pPr>
              <a:lnSpc>
                <a:spcPct val="90000"/>
              </a:lnSpc>
            </a:pPr>
            <a:r>
              <a:rPr lang="en-US" b="1" dirty="0" smtClean="0">
                <a:latin typeface="Calibri" pitchFamily="34" charset="0"/>
              </a:rPr>
              <a:t>Specify at what grades nutrition education is taught?</a:t>
            </a:r>
            <a:r>
              <a:rPr lang="en-US" dirty="0" smtClean="0">
                <a:latin typeface="Calibri" pitchFamily="34" charset="0"/>
              </a:rPr>
              <a:t> </a:t>
            </a:r>
          </a:p>
          <a:p>
            <a:pPr lvl="1">
              <a:lnSpc>
                <a:spcPct val="90000"/>
              </a:lnSpc>
            </a:pPr>
            <a:r>
              <a:rPr lang="en-US" dirty="0" smtClean="0">
                <a:latin typeface="Calibri" pitchFamily="34" charset="0"/>
              </a:rPr>
              <a:t>Yes or No?</a:t>
            </a:r>
          </a:p>
          <a:p>
            <a:pPr>
              <a:lnSpc>
                <a:spcPct val="90000"/>
              </a:lnSpc>
            </a:pPr>
            <a:r>
              <a:rPr lang="en-US" b="1" dirty="0" smtClean="0">
                <a:latin typeface="Calibri" pitchFamily="34" charset="0"/>
              </a:rPr>
              <a:t>Require a skills based or behavior focus? </a:t>
            </a:r>
          </a:p>
          <a:p>
            <a:pPr lvl="1">
              <a:lnSpc>
                <a:spcPct val="90000"/>
              </a:lnSpc>
            </a:pPr>
            <a:r>
              <a:rPr lang="en-US" dirty="0" smtClean="0">
                <a:latin typeface="Calibri" pitchFamily="34" charset="0"/>
              </a:rPr>
              <a:t>Yes or No?</a:t>
            </a:r>
          </a:p>
          <a:p>
            <a:pPr>
              <a:lnSpc>
                <a:spcPct val="90000"/>
              </a:lnSpc>
              <a:buFont typeface="Wingdings" pitchFamily="2" charset="2"/>
              <a:buNone/>
            </a:pPr>
            <a:endParaRPr lang="en-US" dirty="0" smtClean="0">
              <a:latin typeface="Calibri" pitchFamily="34" charset="0"/>
            </a:endParaRPr>
          </a:p>
        </p:txBody>
      </p:sp>
      <p:pic>
        <p:nvPicPr>
          <p:cNvPr id="52229" name="Picture 2" descr="C:\Users\Tia.CFPA\AppData\Local\Microsoft\Windows\Temporary Internet Files\Content.IE5\WC15A9SC\MC900441322[1].png"/>
          <p:cNvPicPr>
            <a:picLocks noChangeAspect="1" noChangeArrowheads="1"/>
          </p:cNvPicPr>
          <p:nvPr/>
        </p:nvPicPr>
        <p:blipFill>
          <a:blip r:embed="rId3"/>
          <a:srcRect/>
          <a:stretch>
            <a:fillRect/>
          </a:stretch>
        </p:blipFill>
        <p:spPr bwMode="auto">
          <a:xfrm>
            <a:off x="5486400" y="990600"/>
            <a:ext cx="990600" cy="914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3"/>
          <p:cNvSpPr>
            <a:spLocks noGrp="1" noChangeArrowheads="1"/>
          </p:cNvSpPr>
          <p:nvPr>
            <p:ph type="sldNum" sz="quarter" idx="12"/>
          </p:nvPr>
        </p:nvSpPr>
        <p:spPr>
          <a:ln/>
        </p:spPr>
        <p:txBody>
          <a:bodyPr/>
          <a:lstStyle/>
          <a:p>
            <a:pPr>
              <a:defRPr/>
            </a:pPr>
            <a:fld id="{579F7271-AD62-4039-8495-842FF8FE8F29}" type="slidenum">
              <a:rPr lang="en-US"/>
              <a:pPr>
                <a:defRPr/>
              </a:pPr>
              <a:t>8</a:t>
            </a:fld>
            <a:endParaRPr lang="en-US"/>
          </a:p>
        </p:txBody>
      </p:sp>
      <p:sp>
        <p:nvSpPr>
          <p:cNvPr id="54273"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174FC134-DDB8-4627-A1FC-645A1513FD13}" type="slidenum">
              <a:rPr lang="en-US" sz="1000" b="1">
                <a:solidFill>
                  <a:schemeClr val="bg1"/>
                </a:solidFill>
              </a:rPr>
              <a:pPr/>
              <a:t>8</a:t>
            </a:fld>
            <a:endParaRPr lang="en-US" sz="1000" b="1">
              <a:solidFill>
                <a:schemeClr val="bg1"/>
              </a:solidFill>
            </a:endParaRPr>
          </a:p>
        </p:txBody>
      </p:sp>
      <p:sp>
        <p:nvSpPr>
          <p:cNvPr id="54274" name="Rectangle 3"/>
          <p:cNvSpPr>
            <a:spLocks noGrp="1" noChangeArrowheads="1"/>
          </p:cNvSpPr>
          <p:nvPr>
            <p:ph type="body" idx="1"/>
          </p:nvPr>
        </p:nvSpPr>
        <p:spPr/>
        <p:txBody>
          <a:bodyPr/>
          <a:lstStyle/>
          <a:p>
            <a:pPr algn="ctr">
              <a:buFont typeface="Wingdings" pitchFamily="2" charset="2"/>
              <a:buNone/>
            </a:pPr>
            <a:r>
              <a:rPr lang="en-US" sz="6000" b="1" smtClean="0">
                <a:solidFill>
                  <a:srgbClr val="008000"/>
                </a:solidFill>
                <a:latin typeface="Calibri" pitchFamily="34" charset="0"/>
              </a:rPr>
              <a:t>What’s Required in Wellness Policy?</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3"/>
          <p:cNvSpPr>
            <a:spLocks noGrp="1" noChangeArrowheads="1"/>
          </p:cNvSpPr>
          <p:nvPr>
            <p:ph type="sldNum" sz="quarter" idx="12"/>
          </p:nvPr>
        </p:nvSpPr>
        <p:spPr>
          <a:ln/>
        </p:spPr>
        <p:txBody>
          <a:bodyPr/>
          <a:lstStyle/>
          <a:p>
            <a:pPr>
              <a:defRPr/>
            </a:pPr>
            <a:fld id="{B630FC3A-82B0-401F-8F88-F805680D9372}" type="slidenum">
              <a:rPr lang="en-US"/>
              <a:pPr>
                <a:defRPr/>
              </a:pPr>
              <a:t>9</a:t>
            </a:fld>
            <a:endParaRPr lang="en-US"/>
          </a:p>
        </p:txBody>
      </p:sp>
      <p:sp>
        <p:nvSpPr>
          <p:cNvPr id="56321"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FEB9D5F7-064B-4062-AB6C-1A4B2B342869}" type="slidenum">
              <a:rPr lang="en-US" sz="1000" b="1">
                <a:solidFill>
                  <a:schemeClr val="bg1"/>
                </a:solidFill>
              </a:rPr>
              <a:pPr/>
              <a:t>9</a:t>
            </a:fld>
            <a:endParaRPr lang="en-US" sz="1000" b="1">
              <a:solidFill>
                <a:schemeClr val="bg1"/>
              </a:solidFill>
            </a:endParaRPr>
          </a:p>
        </p:txBody>
      </p:sp>
      <p:sp>
        <p:nvSpPr>
          <p:cNvPr id="56322" name="AutoShape 2"/>
          <p:cNvSpPr>
            <a:spLocks noGrp="1" noChangeArrowheads="1"/>
          </p:cNvSpPr>
          <p:nvPr>
            <p:ph type="title"/>
          </p:nvPr>
        </p:nvSpPr>
        <p:spPr/>
        <p:txBody>
          <a:bodyPr/>
          <a:lstStyle/>
          <a:p>
            <a:r>
              <a:rPr lang="en-US" smtClean="0"/>
              <a:t>Local School Wellness Policy	</a:t>
            </a:r>
          </a:p>
        </p:txBody>
      </p:sp>
      <p:sp>
        <p:nvSpPr>
          <p:cNvPr id="56323" name="Rectangle 3"/>
          <p:cNvSpPr>
            <a:spLocks noGrp="1" noChangeArrowheads="1"/>
          </p:cNvSpPr>
          <p:nvPr>
            <p:ph type="body" sz="half" idx="1"/>
          </p:nvPr>
        </p:nvSpPr>
        <p:spPr>
          <a:xfrm>
            <a:off x="838200" y="2362200"/>
            <a:ext cx="5715000" cy="3724275"/>
          </a:xfrm>
        </p:spPr>
        <p:txBody>
          <a:bodyPr/>
          <a:lstStyle/>
          <a:p>
            <a:r>
              <a:rPr lang="en-US" b="1" smtClean="0">
                <a:latin typeface="Calibri" pitchFamily="34" charset="0"/>
              </a:rPr>
              <a:t>Authorized by 2004 Child Nutrition and WIC Reauthorization Act</a:t>
            </a:r>
          </a:p>
          <a:p>
            <a:pPr>
              <a:buFont typeface="Wingdings" pitchFamily="2" charset="2"/>
              <a:buNone/>
            </a:pPr>
            <a:endParaRPr lang="en-US" b="1" smtClean="0">
              <a:latin typeface="Calibri" pitchFamily="34" charset="0"/>
            </a:endParaRPr>
          </a:p>
          <a:p>
            <a:r>
              <a:rPr lang="en-US" b="1" smtClean="0">
                <a:latin typeface="Calibri" pitchFamily="34" charset="0"/>
              </a:rPr>
              <a:t>Required for Districts in 2006</a:t>
            </a:r>
          </a:p>
          <a:p>
            <a:pPr lvl="1"/>
            <a:r>
              <a:rPr lang="en-US" smtClean="0">
                <a:latin typeface="Calibri" pitchFamily="34" charset="0"/>
              </a:rPr>
              <a:t>School Districts participating in the National School Lunch program required to adopt Local Wellness School Policy</a:t>
            </a:r>
          </a:p>
        </p:txBody>
      </p:sp>
      <p:pic>
        <p:nvPicPr>
          <p:cNvPr id="4" name="MPj04393700000[1].jpg">
            <a:hlinkClick r:id="" action="ppaction://media"/>
          </p:cNvPr>
          <p:cNvPicPr>
            <a:picLocks noGrp="1" noRot="1" noChangeAspect="1" noChangeArrowheads="1"/>
          </p:cNvPicPr>
          <p:nvPr>
            <p:ph sz="half" idx="2"/>
            <a:videoFile r:link="rId1"/>
          </p:nvPr>
        </p:nvPicPr>
        <p:blipFill>
          <a:blip r:embed="rId4"/>
          <a:srcRect l="20000" b="10094"/>
          <a:stretch>
            <a:fillRect/>
          </a:stretch>
        </p:blipFill>
        <p:spPr>
          <a:xfrm>
            <a:off x="6553200" y="3200400"/>
            <a:ext cx="2209800" cy="1885950"/>
          </a:xfr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3"/>
          <p:cNvSpPr>
            <a:spLocks noGrp="1" noChangeArrowheads="1"/>
          </p:cNvSpPr>
          <p:nvPr>
            <p:ph type="sldNum" sz="quarter" idx="12"/>
          </p:nvPr>
        </p:nvSpPr>
        <p:spPr>
          <a:ln/>
        </p:spPr>
        <p:txBody>
          <a:bodyPr/>
          <a:lstStyle/>
          <a:p>
            <a:pPr>
              <a:defRPr/>
            </a:pPr>
            <a:fld id="{DEF92A1A-468F-4B68-8E3F-1B4B3878EC7E}" type="slidenum">
              <a:rPr lang="en-US"/>
              <a:pPr>
                <a:defRPr/>
              </a:pPr>
              <a:t>10</a:t>
            </a:fld>
            <a:endParaRPr lang="en-US"/>
          </a:p>
        </p:txBody>
      </p:sp>
      <p:sp>
        <p:nvSpPr>
          <p:cNvPr id="58369"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D11A7C1E-B9CE-4112-AFFB-86E5B6B7065C}" type="slidenum">
              <a:rPr lang="en-US" sz="1000" b="1">
                <a:solidFill>
                  <a:schemeClr val="bg1"/>
                </a:solidFill>
              </a:rPr>
              <a:pPr/>
              <a:t>10</a:t>
            </a:fld>
            <a:endParaRPr lang="en-US" sz="1000" b="1">
              <a:solidFill>
                <a:schemeClr val="bg1"/>
              </a:solidFill>
            </a:endParaRPr>
          </a:p>
        </p:txBody>
      </p:sp>
      <p:sp>
        <p:nvSpPr>
          <p:cNvPr id="58370" name="AutoShape 2"/>
          <p:cNvSpPr>
            <a:spLocks noGrp="1" noChangeArrowheads="1"/>
          </p:cNvSpPr>
          <p:nvPr>
            <p:ph type="title"/>
          </p:nvPr>
        </p:nvSpPr>
        <p:spPr/>
        <p:txBody>
          <a:bodyPr/>
          <a:lstStyle/>
          <a:p>
            <a:r>
              <a:rPr lang="en-US" smtClean="0"/>
              <a:t>Requirements in Wellness Policy</a:t>
            </a:r>
          </a:p>
        </p:txBody>
      </p:sp>
      <p:sp>
        <p:nvSpPr>
          <p:cNvPr id="58371" name="Rectangle 3"/>
          <p:cNvSpPr>
            <a:spLocks noGrp="1" noChangeArrowheads="1"/>
          </p:cNvSpPr>
          <p:nvPr>
            <p:ph type="body" idx="1"/>
          </p:nvPr>
        </p:nvSpPr>
        <p:spPr>
          <a:xfrm>
            <a:off x="838200" y="2362200"/>
            <a:ext cx="8077200" cy="4191000"/>
          </a:xfrm>
        </p:spPr>
        <p:txBody>
          <a:bodyPr/>
          <a:lstStyle/>
          <a:p>
            <a:pPr>
              <a:lnSpc>
                <a:spcPct val="80000"/>
              </a:lnSpc>
            </a:pPr>
            <a:endParaRPr lang="en-US" sz="800" smtClean="0"/>
          </a:p>
          <a:p>
            <a:pPr>
              <a:lnSpc>
                <a:spcPct val="80000"/>
              </a:lnSpc>
            </a:pPr>
            <a:r>
              <a:rPr lang="en-US" b="1" smtClean="0">
                <a:latin typeface="Calibri" pitchFamily="34" charset="0"/>
              </a:rPr>
              <a:t>Nutrition Education, Physical Education and Physical Activity Goals</a:t>
            </a:r>
          </a:p>
          <a:p>
            <a:pPr>
              <a:lnSpc>
                <a:spcPct val="80000"/>
              </a:lnSpc>
              <a:buFont typeface="Wingdings" pitchFamily="2" charset="2"/>
              <a:buNone/>
            </a:pPr>
            <a:endParaRPr lang="en-US" sz="800" b="1" smtClean="0">
              <a:latin typeface="Calibri" pitchFamily="34" charset="0"/>
            </a:endParaRPr>
          </a:p>
          <a:p>
            <a:pPr lvl="1">
              <a:lnSpc>
                <a:spcPct val="80000"/>
              </a:lnSpc>
            </a:pPr>
            <a:r>
              <a:rPr lang="en-US" sz="2000" smtClean="0">
                <a:latin typeface="Calibri" pitchFamily="34" charset="0"/>
              </a:rPr>
              <a:t>Other School Based Activities to Promote Wellness</a:t>
            </a:r>
          </a:p>
          <a:p>
            <a:pPr>
              <a:lnSpc>
                <a:spcPct val="80000"/>
              </a:lnSpc>
              <a:buFont typeface="Wingdings" pitchFamily="2" charset="2"/>
              <a:buNone/>
            </a:pPr>
            <a:endParaRPr lang="en-US" sz="900" smtClean="0">
              <a:latin typeface="Calibri" pitchFamily="34" charset="0"/>
            </a:endParaRPr>
          </a:p>
          <a:p>
            <a:pPr>
              <a:lnSpc>
                <a:spcPct val="80000"/>
              </a:lnSpc>
            </a:pPr>
            <a:r>
              <a:rPr lang="en-US" b="1" smtClean="0">
                <a:latin typeface="Calibri" pitchFamily="34" charset="0"/>
              </a:rPr>
              <a:t>Nutrition Guidelines for Campus</a:t>
            </a:r>
          </a:p>
          <a:p>
            <a:pPr lvl="1">
              <a:lnSpc>
                <a:spcPct val="80000"/>
              </a:lnSpc>
            </a:pPr>
            <a:r>
              <a:rPr lang="en-US" sz="2000" smtClean="0">
                <a:latin typeface="Calibri" pitchFamily="34" charset="0"/>
              </a:rPr>
              <a:t>School Meals</a:t>
            </a:r>
          </a:p>
          <a:p>
            <a:pPr lvl="1">
              <a:lnSpc>
                <a:spcPct val="80000"/>
              </a:lnSpc>
            </a:pPr>
            <a:r>
              <a:rPr lang="en-US" sz="2000" smtClean="0">
                <a:latin typeface="Calibri" pitchFamily="34" charset="0"/>
              </a:rPr>
              <a:t>Competitive Foods and Beverages Sold </a:t>
            </a:r>
          </a:p>
          <a:p>
            <a:pPr>
              <a:lnSpc>
                <a:spcPct val="80000"/>
              </a:lnSpc>
              <a:buFont typeface="Wingdings" pitchFamily="2" charset="2"/>
              <a:buNone/>
            </a:pPr>
            <a:endParaRPr lang="en-US" sz="800" b="1" smtClean="0">
              <a:latin typeface="Calibri" pitchFamily="34" charset="0"/>
            </a:endParaRPr>
          </a:p>
          <a:p>
            <a:pPr>
              <a:lnSpc>
                <a:spcPct val="80000"/>
              </a:lnSpc>
            </a:pPr>
            <a:r>
              <a:rPr lang="en-US" b="1" smtClean="0">
                <a:latin typeface="Calibri" pitchFamily="34" charset="0"/>
              </a:rPr>
              <a:t>Plan for Measuring Implementation</a:t>
            </a:r>
          </a:p>
          <a:p>
            <a:pPr>
              <a:lnSpc>
                <a:spcPct val="80000"/>
              </a:lnSpc>
              <a:buFont typeface="Wingdings" pitchFamily="2" charset="2"/>
              <a:buNone/>
            </a:pPr>
            <a:endParaRPr lang="en-US" sz="900" smtClean="0">
              <a:latin typeface="Calibri" pitchFamily="34" charset="0"/>
            </a:endParaRPr>
          </a:p>
          <a:p>
            <a:pPr>
              <a:lnSpc>
                <a:spcPct val="80000"/>
              </a:lnSpc>
            </a:pPr>
            <a:r>
              <a:rPr lang="en-US" b="1" smtClean="0">
                <a:latin typeface="Calibri" pitchFamily="34" charset="0"/>
              </a:rPr>
              <a:t>Involvement of Stakeholders in Policy Development- </a:t>
            </a:r>
            <a:r>
              <a:rPr lang="en-US" b="1" i="1" smtClean="0">
                <a:latin typeface="Calibri" pitchFamily="34" charset="0"/>
              </a:rPr>
              <a:t>usually a Wellness Committee</a:t>
            </a:r>
          </a:p>
          <a:p>
            <a:pPr>
              <a:lnSpc>
                <a:spcPct val="80000"/>
              </a:lnSpc>
            </a:pPr>
            <a:endParaRPr lang="en-US" sz="1800" smtClean="0">
              <a:latin typeface="Calibri"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3"/>
          <p:cNvSpPr>
            <a:spLocks noGrp="1" noChangeArrowheads="1"/>
          </p:cNvSpPr>
          <p:nvPr>
            <p:ph type="sldNum" sz="quarter" idx="12"/>
          </p:nvPr>
        </p:nvSpPr>
        <p:spPr>
          <a:ln/>
        </p:spPr>
        <p:txBody>
          <a:bodyPr/>
          <a:lstStyle/>
          <a:p>
            <a:pPr>
              <a:defRPr/>
            </a:pPr>
            <a:fld id="{8436B8F7-7E82-47AD-AEE0-E9CCDB968995}" type="slidenum">
              <a:rPr lang="en-US"/>
              <a:pPr>
                <a:defRPr/>
              </a:pPr>
              <a:t>11</a:t>
            </a:fld>
            <a:endParaRPr lang="en-US"/>
          </a:p>
        </p:txBody>
      </p:sp>
      <p:sp>
        <p:nvSpPr>
          <p:cNvPr id="60417"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318D7A2F-6D78-4208-9D5D-402EA00A2D28}" type="slidenum">
              <a:rPr lang="en-US" sz="1000" b="1">
                <a:solidFill>
                  <a:schemeClr val="bg1"/>
                </a:solidFill>
              </a:rPr>
              <a:pPr/>
              <a:t>11</a:t>
            </a:fld>
            <a:endParaRPr lang="en-US" sz="1000" b="1">
              <a:solidFill>
                <a:schemeClr val="bg1"/>
              </a:solidFill>
            </a:endParaRPr>
          </a:p>
        </p:txBody>
      </p:sp>
      <p:sp>
        <p:nvSpPr>
          <p:cNvPr id="60418" name="AutoShape 2"/>
          <p:cNvSpPr>
            <a:spLocks noGrp="1" noChangeArrowheads="1"/>
          </p:cNvSpPr>
          <p:nvPr>
            <p:ph type="title"/>
          </p:nvPr>
        </p:nvSpPr>
        <p:spPr/>
        <p:txBody>
          <a:bodyPr/>
          <a:lstStyle/>
          <a:p>
            <a:r>
              <a:rPr lang="en-US" sz="3200" smtClean="0"/>
              <a:t>Basic Sections of a Wellness Policy</a:t>
            </a:r>
          </a:p>
        </p:txBody>
      </p:sp>
      <p:sp>
        <p:nvSpPr>
          <p:cNvPr id="60419" name="Rectangle 3"/>
          <p:cNvSpPr>
            <a:spLocks noGrp="1" noChangeArrowheads="1"/>
          </p:cNvSpPr>
          <p:nvPr>
            <p:ph type="body" idx="1"/>
          </p:nvPr>
        </p:nvSpPr>
        <p:spPr>
          <a:xfrm>
            <a:off x="838200" y="2362200"/>
            <a:ext cx="4419600" cy="3724275"/>
          </a:xfrm>
        </p:spPr>
        <p:txBody>
          <a:bodyPr/>
          <a:lstStyle/>
          <a:p>
            <a:pPr>
              <a:buFont typeface="Wingdings" pitchFamily="2" charset="2"/>
              <a:buNone/>
            </a:pPr>
            <a:r>
              <a:rPr lang="en-US" sz="2400" b="1" smtClean="0"/>
              <a:t>Preamble or Overview-</a:t>
            </a:r>
            <a:r>
              <a:rPr lang="en-US" sz="2400" b="1" i="1" smtClean="0">
                <a:solidFill>
                  <a:srgbClr val="000000"/>
                </a:solidFill>
              </a:rPr>
              <a:t>(“Whereas…”) sets out philosophy, vision</a:t>
            </a:r>
          </a:p>
          <a:p>
            <a:pPr>
              <a:buFont typeface="Wingdings" pitchFamily="2" charset="2"/>
              <a:buNone/>
            </a:pPr>
            <a:endParaRPr lang="en-US" sz="2400" b="1" smtClean="0">
              <a:solidFill>
                <a:srgbClr val="000000"/>
              </a:solidFill>
            </a:endParaRPr>
          </a:p>
          <a:p>
            <a:r>
              <a:rPr lang="en-US" sz="2400" b="1" smtClean="0">
                <a:solidFill>
                  <a:srgbClr val="000000"/>
                </a:solidFill>
              </a:rPr>
              <a:t>Links student health to academics</a:t>
            </a:r>
          </a:p>
          <a:p>
            <a:pPr>
              <a:buFont typeface="Wingdings" pitchFamily="2" charset="2"/>
              <a:buNone/>
            </a:pPr>
            <a:endParaRPr lang="en-US" sz="2400" b="1" smtClean="0">
              <a:solidFill>
                <a:srgbClr val="000000"/>
              </a:solidFill>
            </a:endParaRPr>
          </a:p>
          <a:p>
            <a:r>
              <a:rPr lang="en-US" sz="2400" b="1" smtClean="0">
                <a:solidFill>
                  <a:srgbClr val="000000"/>
                </a:solidFill>
              </a:rPr>
              <a:t>Establishes District commitment to health</a:t>
            </a:r>
          </a:p>
          <a:p>
            <a:pPr>
              <a:buFont typeface="Wingdings" pitchFamily="2" charset="2"/>
              <a:buNone/>
            </a:pPr>
            <a:endParaRPr lang="en-US" sz="2400" smtClean="0"/>
          </a:p>
        </p:txBody>
      </p:sp>
      <p:pic>
        <p:nvPicPr>
          <p:cNvPr id="60420" name="Picture 9" descr="Wellness Committee"/>
          <p:cNvPicPr>
            <a:picLocks noChangeAspect="1" noChangeArrowheads="1"/>
          </p:cNvPicPr>
          <p:nvPr/>
        </p:nvPicPr>
        <p:blipFill>
          <a:blip r:embed="rId3"/>
          <a:srcRect b="35709"/>
          <a:stretch>
            <a:fillRect/>
          </a:stretch>
        </p:blipFill>
        <p:spPr bwMode="auto">
          <a:xfrm>
            <a:off x="4724400" y="2743200"/>
            <a:ext cx="4267200" cy="23288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3"/>
          <p:cNvSpPr>
            <a:spLocks noGrp="1" noChangeArrowheads="1"/>
          </p:cNvSpPr>
          <p:nvPr>
            <p:ph type="sldNum" sz="quarter" idx="12"/>
          </p:nvPr>
        </p:nvSpPr>
        <p:spPr>
          <a:ln/>
        </p:spPr>
        <p:txBody>
          <a:bodyPr/>
          <a:lstStyle/>
          <a:p>
            <a:pPr>
              <a:defRPr/>
            </a:pPr>
            <a:fld id="{E56A4040-E98C-42AA-AFA7-E7D15DEEEE6D}" type="slidenum">
              <a:rPr lang="en-US"/>
              <a:pPr>
                <a:defRPr/>
              </a:pPr>
              <a:t>12</a:t>
            </a:fld>
            <a:endParaRPr lang="en-US"/>
          </a:p>
        </p:txBody>
      </p:sp>
      <p:sp>
        <p:nvSpPr>
          <p:cNvPr id="62465"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3673F240-46B2-4D10-A321-E3469923945A}" type="slidenum">
              <a:rPr lang="en-US" sz="1000" b="1">
                <a:solidFill>
                  <a:schemeClr val="bg1"/>
                </a:solidFill>
              </a:rPr>
              <a:pPr/>
              <a:t>12</a:t>
            </a:fld>
            <a:endParaRPr lang="en-US" sz="1000" b="1">
              <a:solidFill>
                <a:schemeClr val="bg1"/>
              </a:solidFill>
            </a:endParaRPr>
          </a:p>
        </p:txBody>
      </p:sp>
      <p:sp>
        <p:nvSpPr>
          <p:cNvPr id="62466" name="AutoShape 2"/>
          <p:cNvSpPr>
            <a:spLocks noGrp="1" noChangeArrowheads="1"/>
          </p:cNvSpPr>
          <p:nvPr>
            <p:ph type="title"/>
          </p:nvPr>
        </p:nvSpPr>
        <p:spPr/>
        <p:txBody>
          <a:bodyPr/>
          <a:lstStyle/>
          <a:p>
            <a:r>
              <a:rPr lang="en-US" smtClean="0"/>
              <a:t>1a. Nutrition Education Goals</a:t>
            </a:r>
          </a:p>
        </p:txBody>
      </p:sp>
      <p:sp>
        <p:nvSpPr>
          <p:cNvPr id="62467" name="Rectangle 3"/>
          <p:cNvSpPr>
            <a:spLocks noGrp="1" noChangeArrowheads="1"/>
          </p:cNvSpPr>
          <p:nvPr>
            <p:ph type="body" idx="1"/>
          </p:nvPr>
        </p:nvSpPr>
        <p:spPr>
          <a:xfrm>
            <a:off x="5715000" y="2362200"/>
            <a:ext cx="3276600" cy="4114800"/>
          </a:xfrm>
        </p:spPr>
        <p:txBody>
          <a:bodyPr/>
          <a:lstStyle/>
          <a:p>
            <a:pPr>
              <a:lnSpc>
                <a:spcPct val="90000"/>
              </a:lnSpc>
            </a:pPr>
            <a:r>
              <a:rPr lang="en-US" b="1" smtClean="0">
                <a:solidFill>
                  <a:srgbClr val="003399"/>
                </a:solidFill>
                <a:latin typeface="Calibri" pitchFamily="34" charset="0"/>
              </a:rPr>
              <a:t>Classroom</a:t>
            </a:r>
          </a:p>
          <a:p>
            <a:pPr>
              <a:lnSpc>
                <a:spcPct val="90000"/>
              </a:lnSpc>
            </a:pPr>
            <a:r>
              <a:rPr lang="en-US" b="1" smtClean="0">
                <a:solidFill>
                  <a:srgbClr val="003399"/>
                </a:solidFill>
                <a:latin typeface="Calibri" pitchFamily="34" charset="0"/>
              </a:rPr>
              <a:t>Cafeteria</a:t>
            </a:r>
          </a:p>
          <a:p>
            <a:pPr>
              <a:lnSpc>
                <a:spcPct val="90000"/>
              </a:lnSpc>
            </a:pPr>
            <a:r>
              <a:rPr lang="en-US" b="1" smtClean="0">
                <a:solidFill>
                  <a:srgbClr val="003399"/>
                </a:solidFill>
                <a:latin typeface="Calibri" pitchFamily="34" charset="0"/>
              </a:rPr>
              <a:t>Field Trips and After School</a:t>
            </a:r>
          </a:p>
          <a:p>
            <a:pPr>
              <a:lnSpc>
                <a:spcPct val="90000"/>
              </a:lnSpc>
            </a:pPr>
            <a:r>
              <a:rPr lang="en-US" i="1" smtClean="0">
                <a:latin typeface="Calibri" pitchFamily="34" charset="0"/>
              </a:rPr>
              <a:t>Food Marketing</a:t>
            </a:r>
          </a:p>
          <a:p>
            <a:pPr>
              <a:lnSpc>
                <a:spcPct val="90000"/>
              </a:lnSpc>
            </a:pPr>
            <a:r>
              <a:rPr lang="en-US" i="1" smtClean="0">
                <a:latin typeface="Calibri" pitchFamily="34" charset="0"/>
              </a:rPr>
              <a:t>Food Rewards and Punishments</a:t>
            </a:r>
          </a:p>
          <a:p>
            <a:pPr>
              <a:lnSpc>
                <a:spcPct val="90000"/>
              </a:lnSpc>
            </a:pPr>
            <a:r>
              <a:rPr lang="en-US" i="1" smtClean="0">
                <a:latin typeface="Calibri" pitchFamily="34" charset="0"/>
              </a:rPr>
              <a:t>Fundraising and Parties</a:t>
            </a:r>
            <a:r>
              <a:rPr lang="en-US" smtClean="0">
                <a:latin typeface="Calibri" pitchFamily="34" charset="0"/>
              </a:rPr>
              <a:t>	</a:t>
            </a:r>
          </a:p>
        </p:txBody>
      </p:sp>
      <p:pic>
        <p:nvPicPr>
          <p:cNvPr id="62468" name="Picture 4"/>
          <p:cNvPicPr>
            <a:picLocks noChangeAspect="1" noChangeArrowheads="1"/>
          </p:cNvPicPr>
          <p:nvPr/>
        </p:nvPicPr>
        <p:blipFill>
          <a:blip r:embed="rId3"/>
          <a:srcRect/>
          <a:stretch>
            <a:fillRect/>
          </a:stretch>
        </p:blipFill>
        <p:spPr bwMode="auto">
          <a:xfrm>
            <a:off x="762000" y="2514600"/>
            <a:ext cx="4724400" cy="3536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3"/>
          <p:cNvSpPr>
            <a:spLocks noGrp="1" noChangeArrowheads="1"/>
          </p:cNvSpPr>
          <p:nvPr>
            <p:ph type="sldNum" sz="quarter" idx="12"/>
          </p:nvPr>
        </p:nvSpPr>
        <p:spPr>
          <a:ln/>
        </p:spPr>
        <p:txBody>
          <a:bodyPr/>
          <a:lstStyle/>
          <a:p>
            <a:pPr>
              <a:defRPr/>
            </a:pPr>
            <a:fld id="{7343F35E-857A-4386-8D5F-0343483BF159}" type="slidenum">
              <a:rPr lang="en-US"/>
              <a:pPr>
                <a:defRPr/>
              </a:pPr>
              <a:t>13</a:t>
            </a:fld>
            <a:endParaRPr lang="en-US"/>
          </a:p>
        </p:txBody>
      </p:sp>
      <p:sp>
        <p:nvSpPr>
          <p:cNvPr id="64513"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34F7EB43-4714-4D90-BB3D-A8F1207B0F35}" type="slidenum">
              <a:rPr lang="en-US" sz="1000" b="1">
                <a:solidFill>
                  <a:schemeClr val="bg1"/>
                </a:solidFill>
              </a:rPr>
              <a:pPr/>
              <a:t>13</a:t>
            </a:fld>
            <a:endParaRPr lang="en-US" sz="1000" b="1">
              <a:solidFill>
                <a:schemeClr val="bg1"/>
              </a:solidFill>
            </a:endParaRPr>
          </a:p>
        </p:txBody>
      </p:sp>
      <p:sp>
        <p:nvSpPr>
          <p:cNvPr id="64514" name="AutoShape 2"/>
          <p:cNvSpPr>
            <a:spLocks noGrp="1" noChangeArrowheads="1"/>
          </p:cNvSpPr>
          <p:nvPr>
            <p:ph type="title"/>
          </p:nvPr>
        </p:nvSpPr>
        <p:spPr/>
        <p:txBody>
          <a:bodyPr/>
          <a:lstStyle/>
          <a:p>
            <a:r>
              <a:rPr lang="en-US" smtClean="0"/>
              <a:t>1b. Other School Based Activities</a:t>
            </a:r>
          </a:p>
        </p:txBody>
      </p:sp>
      <p:sp>
        <p:nvSpPr>
          <p:cNvPr id="64515" name="Rectangle 3"/>
          <p:cNvSpPr>
            <a:spLocks noGrp="1" noChangeArrowheads="1"/>
          </p:cNvSpPr>
          <p:nvPr>
            <p:ph type="body" idx="1"/>
          </p:nvPr>
        </p:nvSpPr>
        <p:spPr/>
        <p:txBody>
          <a:bodyPr/>
          <a:lstStyle/>
          <a:p>
            <a:endParaRPr lang="en-US" smtClean="0"/>
          </a:p>
        </p:txBody>
      </p:sp>
      <p:pic>
        <p:nvPicPr>
          <p:cNvPr id="64516" name="Picture 4" descr="ProgramGraphic"/>
          <p:cNvPicPr>
            <a:picLocks noChangeAspect="1" noChangeArrowheads="1"/>
          </p:cNvPicPr>
          <p:nvPr/>
        </p:nvPicPr>
        <p:blipFill>
          <a:blip r:embed="rId3"/>
          <a:srcRect/>
          <a:stretch>
            <a:fillRect/>
          </a:stretch>
        </p:blipFill>
        <p:spPr bwMode="auto">
          <a:xfrm>
            <a:off x="914400" y="2035175"/>
            <a:ext cx="7543800" cy="4629150"/>
          </a:xfrm>
          <a:prstGeom prst="rect">
            <a:avLst/>
          </a:prstGeom>
          <a:noFill/>
          <a:ln w="9525">
            <a:noFill/>
            <a:miter lim="800000"/>
            <a:headEnd/>
            <a:tailEnd/>
          </a:ln>
        </p:spPr>
      </p:pic>
      <p:sp>
        <p:nvSpPr>
          <p:cNvPr id="64517" name="AutoShape 5"/>
          <p:cNvSpPr>
            <a:spLocks noChangeArrowheads="1"/>
          </p:cNvSpPr>
          <p:nvPr/>
        </p:nvSpPr>
        <p:spPr bwMode="auto">
          <a:xfrm>
            <a:off x="7543800" y="3048000"/>
            <a:ext cx="976313" cy="485775"/>
          </a:xfrm>
          <a:prstGeom prst="leftArrow">
            <a:avLst>
              <a:gd name="adj1" fmla="val 50000"/>
              <a:gd name="adj2" fmla="val 50245"/>
            </a:avLst>
          </a:prstGeom>
          <a:solidFill>
            <a:schemeClr val="accent1"/>
          </a:solidFill>
          <a:ln w="9525">
            <a:solidFill>
              <a:schemeClr val="tx1"/>
            </a:solidFill>
            <a:miter lim="800000"/>
            <a:headEnd/>
            <a:tailEnd/>
          </a:ln>
        </p:spPr>
        <p:txBody>
          <a:bodyPr wrap="none" anchor="ctr"/>
          <a:lstStyle/>
          <a:p>
            <a:endParaRPr lang="en-US"/>
          </a:p>
        </p:txBody>
      </p:sp>
      <p:sp>
        <p:nvSpPr>
          <p:cNvPr id="64518" name="AutoShape 6"/>
          <p:cNvSpPr>
            <a:spLocks noChangeArrowheads="1"/>
          </p:cNvSpPr>
          <p:nvPr/>
        </p:nvSpPr>
        <p:spPr bwMode="auto">
          <a:xfrm>
            <a:off x="685800" y="3962400"/>
            <a:ext cx="976313" cy="485775"/>
          </a:xfrm>
          <a:prstGeom prst="rightArrow">
            <a:avLst>
              <a:gd name="adj1" fmla="val 50000"/>
              <a:gd name="adj2" fmla="val 50245"/>
            </a:avLst>
          </a:prstGeom>
          <a:solidFill>
            <a:schemeClr val="accent1"/>
          </a:solidFill>
          <a:ln w="9525">
            <a:solidFill>
              <a:schemeClr val="tx1"/>
            </a:solidFill>
            <a:miter lim="800000"/>
            <a:headEnd/>
            <a:tailEnd/>
          </a:ln>
        </p:spPr>
        <p:txBody>
          <a:bodyPr wrap="none" anchor="ctr"/>
          <a:lstStyle/>
          <a:p>
            <a:endParaRPr lang="en-US"/>
          </a:p>
        </p:txBody>
      </p:sp>
      <p:sp>
        <p:nvSpPr>
          <p:cNvPr id="64519" name="AutoShape 7"/>
          <p:cNvSpPr>
            <a:spLocks noChangeArrowheads="1"/>
          </p:cNvSpPr>
          <p:nvPr/>
        </p:nvSpPr>
        <p:spPr bwMode="auto">
          <a:xfrm>
            <a:off x="8001000" y="4267200"/>
            <a:ext cx="976313" cy="485775"/>
          </a:xfrm>
          <a:prstGeom prst="leftArrow">
            <a:avLst>
              <a:gd name="adj1" fmla="val 50000"/>
              <a:gd name="adj2" fmla="val 50245"/>
            </a:avLst>
          </a:prstGeom>
          <a:solidFill>
            <a:schemeClr val="accent1"/>
          </a:solidFill>
          <a:ln w="9525">
            <a:solidFill>
              <a:schemeClr val="tx1"/>
            </a:solidFill>
            <a:miter lim="800000"/>
            <a:headEnd/>
            <a:tailEnd/>
          </a:ln>
        </p:spPr>
        <p:txBody>
          <a:bodyPr wrap="none" anchor="ctr"/>
          <a:lstStyle/>
          <a:p>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3"/>
          <p:cNvSpPr>
            <a:spLocks noGrp="1" noChangeArrowheads="1"/>
          </p:cNvSpPr>
          <p:nvPr>
            <p:ph type="sldNum" sz="quarter" idx="12"/>
          </p:nvPr>
        </p:nvSpPr>
        <p:spPr>
          <a:ln/>
        </p:spPr>
        <p:txBody>
          <a:bodyPr/>
          <a:lstStyle/>
          <a:p>
            <a:pPr>
              <a:defRPr/>
            </a:pPr>
            <a:fld id="{D70EDC9F-7FB4-4659-86D2-F496EC983DFF}" type="slidenum">
              <a:rPr lang="en-US"/>
              <a:pPr>
                <a:defRPr/>
              </a:pPr>
              <a:t>14</a:t>
            </a:fld>
            <a:endParaRPr lang="en-US"/>
          </a:p>
        </p:txBody>
      </p:sp>
      <p:sp>
        <p:nvSpPr>
          <p:cNvPr id="66561"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FF0D72EE-D2E9-4ADC-BC3A-04C7032FECE2}" type="slidenum">
              <a:rPr lang="en-US" sz="1000" b="1">
                <a:solidFill>
                  <a:schemeClr val="bg1"/>
                </a:solidFill>
              </a:rPr>
              <a:pPr/>
              <a:t>14</a:t>
            </a:fld>
            <a:endParaRPr lang="en-US" sz="1000" b="1">
              <a:solidFill>
                <a:schemeClr val="bg1"/>
              </a:solidFill>
            </a:endParaRPr>
          </a:p>
        </p:txBody>
      </p:sp>
      <p:sp>
        <p:nvSpPr>
          <p:cNvPr id="66562" name="AutoShape 2"/>
          <p:cNvSpPr>
            <a:spLocks noGrp="1" noChangeArrowheads="1"/>
          </p:cNvSpPr>
          <p:nvPr>
            <p:ph type="title"/>
          </p:nvPr>
        </p:nvSpPr>
        <p:spPr/>
        <p:txBody>
          <a:bodyPr/>
          <a:lstStyle/>
          <a:p>
            <a:r>
              <a:rPr lang="en-US" smtClean="0"/>
              <a:t>2. Nutrition Guidelines</a:t>
            </a:r>
          </a:p>
        </p:txBody>
      </p:sp>
      <p:sp>
        <p:nvSpPr>
          <p:cNvPr id="66563" name="Rectangle 3"/>
          <p:cNvSpPr>
            <a:spLocks noGrp="1" noChangeArrowheads="1"/>
          </p:cNvSpPr>
          <p:nvPr>
            <p:ph type="body" idx="1"/>
          </p:nvPr>
        </p:nvSpPr>
        <p:spPr>
          <a:xfrm>
            <a:off x="838200" y="2362200"/>
            <a:ext cx="4267200" cy="4267200"/>
          </a:xfrm>
        </p:spPr>
        <p:txBody>
          <a:bodyPr/>
          <a:lstStyle/>
          <a:p>
            <a:r>
              <a:rPr lang="en-US" b="1" smtClean="0">
                <a:solidFill>
                  <a:srgbClr val="003399"/>
                </a:solidFill>
                <a:latin typeface="Calibri" pitchFamily="34" charset="0"/>
              </a:rPr>
              <a:t>School Meals</a:t>
            </a:r>
          </a:p>
          <a:p>
            <a:r>
              <a:rPr lang="en-US" b="1" smtClean="0">
                <a:solidFill>
                  <a:srgbClr val="003399"/>
                </a:solidFill>
                <a:latin typeface="Calibri" pitchFamily="34" charset="0"/>
              </a:rPr>
              <a:t>Ala carte items</a:t>
            </a:r>
          </a:p>
          <a:p>
            <a:r>
              <a:rPr lang="en-US" b="1" smtClean="0">
                <a:solidFill>
                  <a:srgbClr val="003399"/>
                </a:solidFill>
                <a:latin typeface="Calibri" pitchFamily="34" charset="0"/>
              </a:rPr>
              <a:t>Competitive Foods and Beverages</a:t>
            </a:r>
          </a:p>
          <a:p>
            <a:r>
              <a:rPr lang="en-US" b="1" smtClean="0">
                <a:solidFill>
                  <a:srgbClr val="003399"/>
                </a:solidFill>
                <a:latin typeface="Calibri" pitchFamily="34" charset="0"/>
              </a:rPr>
              <a:t>Vending Machines</a:t>
            </a:r>
          </a:p>
          <a:p>
            <a:r>
              <a:rPr lang="en-US" b="1" smtClean="0">
                <a:solidFill>
                  <a:srgbClr val="003399"/>
                </a:solidFill>
                <a:latin typeface="Calibri" pitchFamily="34" charset="0"/>
              </a:rPr>
              <a:t>Atmosphere of Cafeteria</a:t>
            </a:r>
          </a:p>
          <a:p>
            <a:r>
              <a:rPr lang="en-US" sz="2400" i="1" smtClean="0">
                <a:latin typeface="Calibri" pitchFamily="34" charset="0"/>
              </a:rPr>
              <a:t>Fundraisers, Rewards, Classroom Celebrations</a:t>
            </a:r>
          </a:p>
          <a:p>
            <a:endParaRPr lang="en-US" sz="2400" smtClean="0"/>
          </a:p>
          <a:p>
            <a:endParaRPr lang="en-US" sz="2400" smtClean="0"/>
          </a:p>
        </p:txBody>
      </p:sp>
      <p:pic>
        <p:nvPicPr>
          <p:cNvPr id="66564" name="Picture 4"/>
          <p:cNvPicPr>
            <a:picLocks noChangeAspect="1" noChangeArrowheads="1"/>
          </p:cNvPicPr>
          <p:nvPr/>
        </p:nvPicPr>
        <p:blipFill>
          <a:blip r:embed="rId3">
            <a:lum bright="12000"/>
          </a:blip>
          <a:srcRect l="-1811" t="4733" b="11264"/>
          <a:stretch>
            <a:fillRect/>
          </a:stretch>
        </p:blipFill>
        <p:spPr bwMode="auto">
          <a:xfrm>
            <a:off x="5264150" y="1752600"/>
            <a:ext cx="3879850" cy="4800600"/>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3"/>
          <p:cNvSpPr>
            <a:spLocks noGrp="1" noChangeArrowheads="1"/>
          </p:cNvSpPr>
          <p:nvPr>
            <p:ph type="sldNum" sz="quarter" idx="12"/>
          </p:nvPr>
        </p:nvSpPr>
        <p:spPr>
          <a:ln/>
        </p:spPr>
        <p:txBody>
          <a:bodyPr/>
          <a:lstStyle/>
          <a:p>
            <a:pPr>
              <a:defRPr/>
            </a:pPr>
            <a:fld id="{9A551358-3B53-48B0-92C9-15F741D923D7}" type="slidenum">
              <a:rPr lang="en-US"/>
              <a:pPr>
                <a:defRPr/>
              </a:pPr>
              <a:t>15</a:t>
            </a:fld>
            <a:endParaRPr lang="en-US"/>
          </a:p>
        </p:txBody>
      </p:sp>
      <p:sp>
        <p:nvSpPr>
          <p:cNvPr id="68609"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0FE0AE53-5318-4A99-B9BF-3DC1FD40F99A}" type="slidenum">
              <a:rPr lang="en-US" sz="1000" b="1">
                <a:solidFill>
                  <a:schemeClr val="bg1"/>
                </a:solidFill>
              </a:rPr>
              <a:pPr/>
              <a:t>15</a:t>
            </a:fld>
            <a:endParaRPr lang="en-US" sz="1000" b="1">
              <a:solidFill>
                <a:schemeClr val="bg1"/>
              </a:solidFill>
            </a:endParaRPr>
          </a:p>
        </p:txBody>
      </p:sp>
      <p:sp>
        <p:nvSpPr>
          <p:cNvPr id="68610" name="AutoShape 2"/>
          <p:cNvSpPr>
            <a:spLocks noGrp="1" noChangeArrowheads="1"/>
          </p:cNvSpPr>
          <p:nvPr>
            <p:ph type="title"/>
          </p:nvPr>
        </p:nvSpPr>
        <p:spPr/>
        <p:txBody>
          <a:bodyPr/>
          <a:lstStyle/>
          <a:p>
            <a:r>
              <a:rPr lang="en-US" smtClean="0"/>
              <a:t>3. Implementation</a:t>
            </a:r>
          </a:p>
        </p:txBody>
      </p:sp>
      <p:sp>
        <p:nvSpPr>
          <p:cNvPr id="68611" name="Rectangle 3"/>
          <p:cNvSpPr>
            <a:spLocks noGrp="1" noChangeArrowheads="1"/>
          </p:cNvSpPr>
          <p:nvPr>
            <p:ph type="body" idx="1"/>
          </p:nvPr>
        </p:nvSpPr>
        <p:spPr/>
        <p:txBody>
          <a:bodyPr/>
          <a:lstStyle/>
          <a:p>
            <a:r>
              <a:rPr lang="en-US" sz="3600" smtClean="0">
                <a:solidFill>
                  <a:srgbClr val="000000"/>
                </a:solidFill>
                <a:latin typeface="Calibri" pitchFamily="34" charset="0"/>
              </a:rPr>
              <a:t>Establishes an </a:t>
            </a:r>
            <a:r>
              <a:rPr lang="en-US" sz="3600" b="1" u="sng" smtClean="0">
                <a:solidFill>
                  <a:srgbClr val="003399"/>
                </a:solidFill>
                <a:latin typeface="Calibri" pitchFamily="34" charset="0"/>
              </a:rPr>
              <a:t>implementation plan</a:t>
            </a:r>
            <a:r>
              <a:rPr lang="en-US" sz="3600" b="1" smtClean="0">
                <a:solidFill>
                  <a:srgbClr val="000000"/>
                </a:solidFill>
                <a:latin typeface="Calibri" pitchFamily="34" charset="0"/>
              </a:rPr>
              <a:t> </a:t>
            </a:r>
            <a:r>
              <a:rPr lang="en-US" sz="3600" smtClean="0">
                <a:solidFill>
                  <a:srgbClr val="000000"/>
                </a:solidFill>
                <a:latin typeface="Calibri" pitchFamily="34" charset="0"/>
              </a:rPr>
              <a:t>and method for measuring impacts</a:t>
            </a:r>
          </a:p>
          <a:p>
            <a:r>
              <a:rPr lang="en-US" sz="3600" smtClean="0">
                <a:solidFill>
                  <a:srgbClr val="000000"/>
                </a:solidFill>
                <a:latin typeface="Calibri" pitchFamily="34" charset="0"/>
              </a:rPr>
              <a:t>Ongoing  </a:t>
            </a:r>
            <a:r>
              <a:rPr lang="en-US" sz="3600" b="1" u="sng" smtClean="0">
                <a:solidFill>
                  <a:srgbClr val="003399"/>
                </a:solidFill>
                <a:latin typeface="Calibri" pitchFamily="34" charset="0"/>
              </a:rPr>
              <a:t>“Wellness Committee</a:t>
            </a:r>
            <a:r>
              <a:rPr lang="en-US" sz="3600" b="1" smtClean="0">
                <a:solidFill>
                  <a:srgbClr val="003399"/>
                </a:solidFill>
                <a:latin typeface="Calibri" pitchFamily="34" charset="0"/>
              </a:rPr>
              <a:t>”</a:t>
            </a:r>
            <a:r>
              <a:rPr lang="en-US" sz="3600" smtClean="0">
                <a:solidFill>
                  <a:srgbClr val="000000"/>
                </a:solidFill>
                <a:latin typeface="Calibri" pitchFamily="34" charset="0"/>
              </a:rPr>
              <a:t> or similar stakeholder group </a:t>
            </a:r>
          </a:p>
          <a:p>
            <a:pPr lvl="1"/>
            <a:r>
              <a:rPr lang="en-US" sz="3200" b="1" i="1" smtClean="0">
                <a:solidFill>
                  <a:srgbClr val="003399"/>
                </a:solidFill>
                <a:latin typeface="Calibri" pitchFamily="34" charset="0"/>
              </a:rPr>
              <a:t>Ideally states frequency of meetings </a:t>
            </a:r>
          </a:p>
          <a:p>
            <a:endParaRPr lang="en-US" sz="3600" b="1" smtClean="0">
              <a:solidFill>
                <a:srgbClr val="003399"/>
              </a:solidFill>
              <a:latin typeface="Calibri"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3"/>
          <p:cNvSpPr>
            <a:spLocks noGrp="1" noChangeArrowheads="1"/>
          </p:cNvSpPr>
          <p:nvPr>
            <p:ph type="sldNum" sz="quarter" idx="12"/>
          </p:nvPr>
        </p:nvSpPr>
        <p:spPr>
          <a:ln/>
        </p:spPr>
        <p:txBody>
          <a:bodyPr/>
          <a:lstStyle/>
          <a:p>
            <a:pPr>
              <a:defRPr/>
            </a:pPr>
            <a:fld id="{02567E67-AA29-4610-B807-136075B5CDBE}" type="slidenum">
              <a:rPr lang="en-US"/>
              <a:pPr>
                <a:defRPr/>
              </a:pPr>
              <a:t>16</a:t>
            </a:fld>
            <a:endParaRPr lang="en-US"/>
          </a:p>
        </p:txBody>
      </p:sp>
      <p:sp>
        <p:nvSpPr>
          <p:cNvPr id="70657"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12D03ACB-8C43-416C-BE89-C6018F1FEEB9}" type="slidenum">
              <a:rPr lang="en-US" sz="1000" b="1">
                <a:solidFill>
                  <a:schemeClr val="bg1"/>
                </a:solidFill>
              </a:rPr>
              <a:pPr/>
              <a:t>16</a:t>
            </a:fld>
            <a:endParaRPr lang="en-US" sz="1000" b="1">
              <a:solidFill>
                <a:schemeClr val="bg1"/>
              </a:solidFill>
            </a:endParaRPr>
          </a:p>
        </p:txBody>
      </p:sp>
      <p:sp>
        <p:nvSpPr>
          <p:cNvPr id="70658" name="AutoShape 2"/>
          <p:cNvSpPr>
            <a:spLocks noGrp="1" noChangeArrowheads="1"/>
          </p:cNvSpPr>
          <p:nvPr>
            <p:ph type="title" idx="4294967295"/>
          </p:nvPr>
        </p:nvSpPr>
        <p:spPr/>
        <p:txBody>
          <a:bodyPr/>
          <a:lstStyle/>
          <a:p>
            <a:r>
              <a:rPr lang="en-US" smtClean="0"/>
              <a:t>4. Stakeholder Committee</a:t>
            </a:r>
          </a:p>
        </p:txBody>
      </p:sp>
      <p:sp>
        <p:nvSpPr>
          <p:cNvPr id="70659" name="Rectangle 5"/>
          <p:cNvSpPr>
            <a:spLocks noGrp="1" noChangeArrowheads="1"/>
          </p:cNvSpPr>
          <p:nvPr>
            <p:ph type="body" idx="4294967295"/>
          </p:nvPr>
        </p:nvSpPr>
        <p:spPr>
          <a:xfrm>
            <a:off x="5715000" y="2362200"/>
            <a:ext cx="3200400" cy="3724275"/>
          </a:xfrm>
        </p:spPr>
        <p:txBody>
          <a:bodyPr/>
          <a:lstStyle/>
          <a:p>
            <a:pPr>
              <a:lnSpc>
                <a:spcPct val="90000"/>
              </a:lnSpc>
            </a:pPr>
            <a:r>
              <a:rPr lang="en-US" sz="2000" b="1" smtClean="0">
                <a:solidFill>
                  <a:srgbClr val="003399"/>
                </a:solidFill>
                <a:latin typeface="Calibri" pitchFamily="34" charset="0"/>
              </a:rPr>
              <a:t>Parents</a:t>
            </a:r>
          </a:p>
          <a:p>
            <a:pPr>
              <a:lnSpc>
                <a:spcPct val="90000"/>
              </a:lnSpc>
            </a:pPr>
            <a:r>
              <a:rPr lang="en-US" sz="2000" b="1" smtClean="0">
                <a:solidFill>
                  <a:srgbClr val="003399"/>
                </a:solidFill>
                <a:latin typeface="Calibri" pitchFamily="34" charset="0"/>
              </a:rPr>
              <a:t>Students</a:t>
            </a:r>
          </a:p>
          <a:p>
            <a:pPr>
              <a:lnSpc>
                <a:spcPct val="90000"/>
              </a:lnSpc>
            </a:pPr>
            <a:r>
              <a:rPr lang="en-US" sz="2000" b="1" smtClean="0">
                <a:solidFill>
                  <a:srgbClr val="003399"/>
                </a:solidFill>
                <a:latin typeface="Calibri" pitchFamily="34" charset="0"/>
              </a:rPr>
              <a:t>School Board</a:t>
            </a:r>
          </a:p>
          <a:p>
            <a:pPr>
              <a:lnSpc>
                <a:spcPct val="90000"/>
              </a:lnSpc>
            </a:pPr>
            <a:r>
              <a:rPr lang="en-US" sz="2000" b="1" smtClean="0">
                <a:solidFill>
                  <a:srgbClr val="003399"/>
                </a:solidFill>
                <a:latin typeface="Calibri" pitchFamily="34" charset="0"/>
              </a:rPr>
              <a:t>Administrators</a:t>
            </a:r>
          </a:p>
          <a:p>
            <a:pPr>
              <a:lnSpc>
                <a:spcPct val="90000"/>
              </a:lnSpc>
            </a:pPr>
            <a:r>
              <a:rPr lang="en-US" sz="2000" b="1" smtClean="0">
                <a:solidFill>
                  <a:srgbClr val="003399"/>
                </a:solidFill>
                <a:latin typeface="Calibri" pitchFamily="34" charset="0"/>
              </a:rPr>
              <a:t>Food Service Director</a:t>
            </a:r>
          </a:p>
          <a:p>
            <a:pPr>
              <a:lnSpc>
                <a:spcPct val="90000"/>
              </a:lnSpc>
            </a:pPr>
            <a:r>
              <a:rPr lang="en-US" sz="2000" b="1" smtClean="0">
                <a:solidFill>
                  <a:srgbClr val="003399"/>
                </a:solidFill>
                <a:latin typeface="Calibri" pitchFamily="34" charset="0"/>
              </a:rPr>
              <a:t>Community</a:t>
            </a:r>
          </a:p>
          <a:p>
            <a:pPr>
              <a:lnSpc>
                <a:spcPct val="90000"/>
              </a:lnSpc>
            </a:pPr>
            <a:r>
              <a:rPr lang="en-US" sz="2000" b="1" smtClean="0">
                <a:solidFill>
                  <a:srgbClr val="003399"/>
                </a:solidFill>
                <a:latin typeface="Calibri" pitchFamily="34" charset="0"/>
              </a:rPr>
              <a:t>Ideally includes all components of Coordinated School Health</a:t>
            </a:r>
          </a:p>
        </p:txBody>
      </p:sp>
      <p:pic>
        <p:nvPicPr>
          <p:cNvPr id="70660" name="Content Placeholder 4" descr="Adv Committee.jpg"/>
          <p:cNvPicPr>
            <a:picLocks noChangeAspect="1"/>
          </p:cNvPicPr>
          <p:nvPr/>
        </p:nvPicPr>
        <p:blipFill>
          <a:blip r:embed="rId3"/>
          <a:srcRect/>
          <a:stretch>
            <a:fillRect/>
          </a:stretch>
        </p:blipFill>
        <p:spPr bwMode="auto">
          <a:xfrm>
            <a:off x="838200" y="2438400"/>
            <a:ext cx="4876800" cy="3429000"/>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3"/>
          <p:cNvSpPr>
            <a:spLocks noGrp="1" noChangeArrowheads="1"/>
          </p:cNvSpPr>
          <p:nvPr>
            <p:ph type="sldNum" sz="quarter" idx="12"/>
          </p:nvPr>
        </p:nvSpPr>
        <p:spPr>
          <a:ln/>
        </p:spPr>
        <p:txBody>
          <a:bodyPr/>
          <a:lstStyle/>
          <a:p>
            <a:pPr>
              <a:defRPr/>
            </a:pPr>
            <a:fld id="{FF755DB1-93CD-42BA-A6EC-25004BA7C2AA}" type="slidenum">
              <a:rPr lang="en-US"/>
              <a:pPr>
                <a:defRPr/>
              </a:pPr>
              <a:t>17</a:t>
            </a:fld>
            <a:endParaRPr lang="en-US"/>
          </a:p>
        </p:txBody>
      </p:sp>
      <p:sp>
        <p:nvSpPr>
          <p:cNvPr id="106498"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217BCF63-A5D7-4138-8C18-F6E9FEFF532C}" type="slidenum">
              <a:rPr lang="en-US" sz="1000" b="1">
                <a:solidFill>
                  <a:schemeClr val="bg1"/>
                </a:solidFill>
              </a:rPr>
              <a:pPr/>
              <a:t>17</a:t>
            </a:fld>
            <a:endParaRPr lang="en-US" sz="1000" b="1">
              <a:solidFill>
                <a:schemeClr val="bg1"/>
              </a:solidFill>
            </a:endParaRPr>
          </a:p>
        </p:txBody>
      </p:sp>
      <p:sp>
        <p:nvSpPr>
          <p:cNvPr id="106499" name="AutoShape 2"/>
          <p:cNvSpPr>
            <a:spLocks noGrp="1" noChangeArrowheads="1"/>
          </p:cNvSpPr>
          <p:nvPr>
            <p:ph type="title" idx="4294967295"/>
          </p:nvPr>
        </p:nvSpPr>
        <p:spPr/>
        <p:txBody>
          <a:bodyPr/>
          <a:lstStyle/>
          <a:p>
            <a:r>
              <a:rPr lang="en-US" i="1" smtClean="0">
                <a:latin typeface="Calibri" pitchFamily="34" charset="0"/>
              </a:rPr>
              <a:t>Polling Question	</a:t>
            </a:r>
          </a:p>
        </p:txBody>
      </p:sp>
      <p:sp>
        <p:nvSpPr>
          <p:cNvPr id="106500" name="Rectangle 3"/>
          <p:cNvSpPr>
            <a:spLocks noGrp="1" noChangeArrowheads="1"/>
          </p:cNvSpPr>
          <p:nvPr>
            <p:ph type="body" idx="4294967295"/>
          </p:nvPr>
        </p:nvSpPr>
        <p:spPr>
          <a:xfrm>
            <a:off x="762000" y="2362200"/>
            <a:ext cx="7769225" cy="4191000"/>
          </a:xfrm>
        </p:spPr>
        <p:txBody>
          <a:bodyPr/>
          <a:lstStyle/>
          <a:p>
            <a:pPr>
              <a:lnSpc>
                <a:spcPct val="80000"/>
              </a:lnSpc>
              <a:buFont typeface="Wingdings" pitchFamily="2" charset="2"/>
              <a:buNone/>
            </a:pPr>
            <a:r>
              <a:rPr lang="en-US" sz="1800" b="1" i="1" u="sng" dirty="0" smtClean="0">
                <a:solidFill>
                  <a:srgbClr val="003399"/>
                </a:solidFill>
                <a:latin typeface="Calibri" pitchFamily="34" charset="0"/>
              </a:rPr>
              <a:t>Does your wellness committee:</a:t>
            </a:r>
          </a:p>
          <a:p>
            <a:pPr>
              <a:lnSpc>
                <a:spcPct val="80000"/>
              </a:lnSpc>
            </a:pPr>
            <a:r>
              <a:rPr lang="en-US" sz="1800" b="1" dirty="0" smtClean="0">
                <a:latin typeface="Calibri" pitchFamily="34" charset="0"/>
              </a:rPr>
              <a:t>Meet regularly (more than quarterly)</a:t>
            </a:r>
            <a:r>
              <a:rPr lang="en-US" sz="1800" dirty="0" smtClean="0">
                <a:latin typeface="Calibri" pitchFamily="34" charset="0"/>
              </a:rPr>
              <a:t> </a:t>
            </a:r>
          </a:p>
          <a:p>
            <a:pPr lvl="1">
              <a:lnSpc>
                <a:spcPct val="80000"/>
              </a:lnSpc>
            </a:pPr>
            <a:r>
              <a:rPr lang="en-US" sz="1600" dirty="0" smtClean="0">
                <a:latin typeface="Calibri" pitchFamily="34" charset="0"/>
              </a:rPr>
              <a:t>Yes or No?</a:t>
            </a:r>
          </a:p>
          <a:p>
            <a:pPr>
              <a:lnSpc>
                <a:spcPct val="80000"/>
              </a:lnSpc>
            </a:pPr>
            <a:r>
              <a:rPr lang="en-US" sz="1800" b="1" dirty="0" smtClean="0">
                <a:latin typeface="Calibri" pitchFamily="34" charset="0"/>
              </a:rPr>
              <a:t>Include involvement from the following?</a:t>
            </a:r>
            <a:r>
              <a:rPr lang="en-US" sz="1800" dirty="0" smtClean="0">
                <a:latin typeface="Calibri" pitchFamily="34" charset="0"/>
              </a:rPr>
              <a:t> </a:t>
            </a:r>
          </a:p>
          <a:p>
            <a:pPr lvl="1">
              <a:lnSpc>
                <a:spcPct val="80000"/>
              </a:lnSpc>
            </a:pPr>
            <a:r>
              <a:rPr lang="en-US" sz="1600" dirty="0" smtClean="0">
                <a:latin typeface="Calibri" pitchFamily="34" charset="0"/>
              </a:rPr>
              <a:t>You-Yes or No?</a:t>
            </a:r>
          </a:p>
          <a:p>
            <a:pPr lvl="1">
              <a:lnSpc>
                <a:spcPct val="80000"/>
              </a:lnSpc>
            </a:pPr>
            <a:r>
              <a:rPr lang="en-US" sz="1600" dirty="0" smtClean="0">
                <a:latin typeface="Calibri" pitchFamily="34" charset="0"/>
              </a:rPr>
              <a:t>Food Service Director-Yes or No?</a:t>
            </a:r>
          </a:p>
          <a:p>
            <a:pPr lvl="1">
              <a:lnSpc>
                <a:spcPct val="80000"/>
              </a:lnSpc>
            </a:pPr>
            <a:r>
              <a:rPr lang="en-US" sz="1600" dirty="0" smtClean="0">
                <a:latin typeface="Calibri" pitchFamily="34" charset="0"/>
              </a:rPr>
              <a:t>Physical Education/Activity-Yes or No?</a:t>
            </a:r>
          </a:p>
          <a:p>
            <a:pPr lvl="1">
              <a:lnSpc>
                <a:spcPct val="80000"/>
              </a:lnSpc>
            </a:pPr>
            <a:r>
              <a:rPr lang="en-US" sz="1600" dirty="0" smtClean="0">
                <a:latin typeface="Calibri" pitchFamily="34" charset="0"/>
              </a:rPr>
              <a:t>School Nurses-Yes or No?</a:t>
            </a:r>
          </a:p>
          <a:p>
            <a:pPr lvl="1">
              <a:lnSpc>
                <a:spcPct val="80000"/>
              </a:lnSpc>
            </a:pPr>
            <a:r>
              <a:rPr lang="en-US" sz="1600" dirty="0" smtClean="0">
                <a:latin typeface="Calibri" pitchFamily="34" charset="0"/>
              </a:rPr>
              <a:t>Guidance Counselors-Yes or No?</a:t>
            </a:r>
          </a:p>
          <a:p>
            <a:pPr lvl="1">
              <a:lnSpc>
                <a:spcPct val="80000"/>
              </a:lnSpc>
            </a:pPr>
            <a:r>
              <a:rPr lang="en-US" sz="1600" dirty="0" smtClean="0">
                <a:latin typeface="Calibri" pitchFamily="34" charset="0"/>
              </a:rPr>
              <a:t>Teachers-Yes or No?</a:t>
            </a:r>
          </a:p>
          <a:p>
            <a:pPr lvl="1">
              <a:lnSpc>
                <a:spcPct val="80000"/>
              </a:lnSpc>
            </a:pPr>
            <a:r>
              <a:rPr lang="en-US" sz="1600" dirty="0" smtClean="0">
                <a:latin typeface="Calibri" pitchFamily="34" charset="0"/>
              </a:rPr>
              <a:t>Health Education-Yes or No?</a:t>
            </a:r>
          </a:p>
          <a:p>
            <a:pPr lvl="1">
              <a:lnSpc>
                <a:spcPct val="80000"/>
              </a:lnSpc>
            </a:pPr>
            <a:r>
              <a:rPr lang="en-US" sz="1600" dirty="0" smtClean="0">
                <a:latin typeface="Calibri" pitchFamily="34" charset="0"/>
              </a:rPr>
              <a:t>Parents- Yes or No?</a:t>
            </a:r>
          </a:p>
          <a:p>
            <a:pPr lvl="1">
              <a:lnSpc>
                <a:spcPct val="80000"/>
              </a:lnSpc>
            </a:pPr>
            <a:r>
              <a:rPr lang="en-US" sz="1600" dirty="0" smtClean="0">
                <a:latin typeface="Calibri" pitchFamily="34" charset="0"/>
              </a:rPr>
              <a:t>School Board Members/Administration-Yes or No?</a:t>
            </a:r>
          </a:p>
          <a:p>
            <a:pPr>
              <a:lnSpc>
                <a:spcPct val="80000"/>
              </a:lnSpc>
            </a:pPr>
            <a:r>
              <a:rPr lang="en-US" sz="1800" b="1" dirty="0" smtClean="0">
                <a:latin typeface="Calibri" pitchFamily="34" charset="0"/>
              </a:rPr>
              <a:t>Have a prioritized plan your committee is working on? </a:t>
            </a:r>
          </a:p>
          <a:p>
            <a:pPr lvl="1">
              <a:lnSpc>
                <a:spcPct val="80000"/>
              </a:lnSpc>
            </a:pPr>
            <a:r>
              <a:rPr lang="en-US" sz="1600" dirty="0" smtClean="0">
                <a:latin typeface="Calibri" pitchFamily="34" charset="0"/>
              </a:rPr>
              <a:t>Yes or No?</a:t>
            </a:r>
          </a:p>
          <a:p>
            <a:pPr>
              <a:lnSpc>
                <a:spcPct val="80000"/>
              </a:lnSpc>
              <a:buFont typeface="Wingdings" pitchFamily="2" charset="2"/>
              <a:buNone/>
            </a:pPr>
            <a:endParaRPr lang="en-US" sz="1800" dirty="0" smtClean="0">
              <a:latin typeface="Calibri" pitchFamily="34" charset="0"/>
            </a:endParaRPr>
          </a:p>
        </p:txBody>
      </p:sp>
      <p:pic>
        <p:nvPicPr>
          <p:cNvPr id="106501" name="Picture 2" descr="C:\Users\Tia.CFPA\AppData\Local\Microsoft\Windows\Temporary Internet Files\Content.IE5\WC15A9SC\MC900441322[1].png"/>
          <p:cNvPicPr>
            <a:picLocks noChangeAspect="1" noChangeArrowheads="1"/>
          </p:cNvPicPr>
          <p:nvPr/>
        </p:nvPicPr>
        <p:blipFill>
          <a:blip r:embed="rId3"/>
          <a:srcRect/>
          <a:stretch>
            <a:fillRect/>
          </a:stretch>
        </p:blipFill>
        <p:spPr bwMode="auto">
          <a:xfrm>
            <a:off x="5486400" y="990600"/>
            <a:ext cx="990600" cy="914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3"/>
          <p:cNvSpPr>
            <a:spLocks noGrp="1" noChangeArrowheads="1"/>
          </p:cNvSpPr>
          <p:nvPr>
            <p:ph type="sldNum" sz="quarter" idx="12"/>
          </p:nvPr>
        </p:nvSpPr>
        <p:spPr>
          <a:ln/>
        </p:spPr>
        <p:txBody>
          <a:bodyPr/>
          <a:lstStyle/>
          <a:p>
            <a:pPr>
              <a:defRPr/>
            </a:pPr>
            <a:fld id="{404F4185-85B1-4E86-88F0-79CA9E961F97}" type="slidenum">
              <a:rPr lang="en-US"/>
              <a:pPr>
                <a:defRPr/>
              </a:pPr>
              <a:t>18</a:t>
            </a:fld>
            <a:endParaRPr lang="en-US"/>
          </a:p>
        </p:txBody>
      </p:sp>
      <p:sp>
        <p:nvSpPr>
          <p:cNvPr id="72705"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BAEF5C9C-ABBF-4E09-8ED0-30779E630D98}" type="slidenum">
              <a:rPr lang="en-US" sz="1000" b="1">
                <a:solidFill>
                  <a:schemeClr val="bg1"/>
                </a:solidFill>
              </a:rPr>
              <a:pPr/>
              <a:t>18</a:t>
            </a:fld>
            <a:endParaRPr lang="en-US" sz="1000" b="1">
              <a:solidFill>
                <a:schemeClr val="bg1"/>
              </a:solidFill>
            </a:endParaRPr>
          </a:p>
        </p:txBody>
      </p:sp>
      <p:sp>
        <p:nvSpPr>
          <p:cNvPr id="72706" name="Rectangle 2"/>
          <p:cNvSpPr>
            <a:spLocks noGrp="1" noChangeArrowheads="1"/>
          </p:cNvSpPr>
          <p:nvPr>
            <p:ph type="body" idx="1"/>
          </p:nvPr>
        </p:nvSpPr>
        <p:spPr/>
        <p:txBody>
          <a:bodyPr/>
          <a:lstStyle/>
          <a:p>
            <a:pPr algn="ctr">
              <a:buFont typeface="Wingdings" pitchFamily="2" charset="2"/>
              <a:buNone/>
            </a:pPr>
            <a:r>
              <a:rPr lang="en-US" sz="6000" b="1" smtClean="0">
                <a:solidFill>
                  <a:srgbClr val="008000"/>
                </a:solidFill>
                <a:latin typeface="Calibri" pitchFamily="34" charset="0"/>
              </a:rPr>
              <a:t>What Makes Strong Wellness Policy?</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3"/>
          <p:cNvSpPr>
            <a:spLocks noGrp="1" noChangeArrowheads="1"/>
          </p:cNvSpPr>
          <p:nvPr>
            <p:ph type="sldNum" sz="quarter" idx="12"/>
          </p:nvPr>
        </p:nvSpPr>
        <p:spPr>
          <a:ln/>
        </p:spPr>
        <p:txBody>
          <a:bodyPr/>
          <a:lstStyle/>
          <a:p>
            <a:pPr>
              <a:defRPr/>
            </a:pPr>
            <a:fld id="{872476F1-9EDF-4FF0-8101-11C1B94F5B29}" type="slidenum">
              <a:rPr lang="en-US"/>
              <a:pPr>
                <a:defRPr/>
              </a:pPr>
              <a:t>19</a:t>
            </a:fld>
            <a:endParaRPr lang="en-US"/>
          </a:p>
        </p:txBody>
      </p:sp>
      <p:sp>
        <p:nvSpPr>
          <p:cNvPr id="74753" name="AutoShape 2"/>
          <p:cNvSpPr>
            <a:spLocks noGrp="1" noChangeArrowheads="1"/>
          </p:cNvSpPr>
          <p:nvPr>
            <p:ph type="title"/>
          </p:nvPr>
        </p:nvSpPr>
        <p:spPr/>
        <p:txBody>
          <a:bodyPr/>
          <a:lstStyle/>
          <a:p>
            <a:r>
              <a:rPr lang="en-US" smtClean="0"/>
              <a:t>Polling Question</a:t>
            </a:r>
          </a:p>
        </p:txBody>
      </p:sp>
      <p:sp>
        <p:nvSpPr>
          <p:cNvPr id="74754" name="Rectangle 3"/>
          <p:cNvSpPr>
            <a:spLocks noGrp="1" noChangeArrowheads="1"/>
          </p:cNvSpPr>
          <p:nvPr>
            <p:ph type="body" idx="1"/>
          </p:nvPr>
        </p:nvSpPr>
        <p:spPr/>
        <p:txBody>
          <a:bodyPr/>
          <a:lstStyle/>
          <a:p>
            <a:r>
              <a:rPr lang="en-US" dirty="0" smtClean="0"/>
              <a:t>How strong is your “own” wellness policy?</a:t>
            </a:r>
          </a:p>
          <a:p>
            <a:pPr lvl="1"/>
            <a:r>
              <a:rPr lang="en-US" dirty="0" smtClean="0"/>
              <a:t>Strong</a:t>
            </a:r>
          </a:p>
          <a:p>
            <a:pPr lvl="1"/>
            <a:r>
              <a:rPr lang="en-US" dirty="0" smtClean="0"/>
              <a:t>Fair</a:t>
            </a:r>
          </a:p>
          <a:p>
            <a:pPr lvl="1"/>
            <a:r>
              <a:rPr lang="en-US" dirty="0" smtClean="0"/>
              <a:t>Weak</a:t>
            </a:r>
          </a:p>
        </p:txBody>
      </p:sp>
      <p:pic>
        <p:nvPicPr>
          <p:cNvPr id="74756" name="Picture 2" descr="C:\Users\Tia.CFPA\AppData\Local\Microsoft\Windows\Temporary Internet Files\Content.IE5\WC15A9SC\MC900441322[1].png"/>
          <p:cNvPicPr>
            <a:picLocks noChangeAspect="1" noChangeArrowheads="1"/>
          </p:cNvPicPr>
          <p:nvPr/>
        </p:nvPicPr>
        <p:blipFill>
          <a:blip r:embed="rId3"/>
          <a:srcRect/>
          <a:stretch>
            <a:fillRect/>
          </a:stretch>
        </p:blipFill>
        <p:spPr bwMode="auto">
          <a:xfrm>
            <a:off x="5486400" y="990600"/>
            <a:ext cx="990600" cy="91440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3"/>
          <p:cNvSpPr>
            <a:spLocks noGrp="1" noChangeArrowheads="1"/>
          </p:cNvSpPr>
          <p:nvPr>
            <p:ph type="sldNum" sz="quarter" idx="12"/>
          </p:nvPr>
        </p:nvSpPr>
        <p:spPr>
          <a:ln/>
        </p:spPr>
        <p:txBody>
          <a:bodyPr/>
          <a:lstStyle/>
          <a:p>
            <a:pPr>
              <a:defRPr/>
            </a:pPr>
            <a:fld id="{155CD0B9-55A3-403F-BCB0-F7E7363D5A75}" type="slidenum">
              <a:rPr lang="en-US"/>
              <a:pPr>
                <a:defRPr/>
              </a:pPr>
              <a:t>20</a:t>
            </a:fld>
            <a:endParaRPr lang="en-US"/>
          </a:p>
        </p:txBody>
      </p:sp>
      <p:sp>
        <p:nvSpPr>
          <p:cNvPr id="76801"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6D90FFEB-61B3-4F0D-9008-9A5A98E0E188}" type="slidenum">
              <a:rPr lang="en-US" sz="1000" b="1">
                <a:solidFill>
                  <a:schemeClr val="bg1"/>
                </a:solidFill>
              </a:rPr>
              <a:pPr/>
              <a:t>20</a:t>
            </a:fld>
            <a:endParaRPr lang="en-US" sz="1000" b="1">
              <a:solidFill>
                <a:schemeClr val="bg1"/>
              </a:solidFill>
            </a:endParaRPr>
          </a:p>
        </p:txBody>
      </p:sp>
      <p:sp>
        <p:nvSpPr>
          <p:cNvPr id="76802" name="AutoShape 2"/>
          <p:cNvSpPr>
            <a:spLocks noGrp="1" noChangeArrowheads="1"/>
          </p:cNvSpPr>
          <p:nvPr>
            <p:ph type="title"/>
          </p:nvPr>
        </p:nvSpPr>
        <p:spPr/>
        <p:txBody>
          <a:bodyPr/>
          <a:lstStyle/>
          <a:p>
            <a:r>
              <a:rPr lang="en-US" smtClean="0"/>
              <a:t>Strong Wellness Policy…</a:t>
            </a:r>
          </a:p>
        </p:txBody>
      </p:sp>
      <p:sp>
        <p:nvSpPr>
          <p:cNvPr id="76803" name="Rectangle 3"/>
          <p:cNvSpPr>
            <a:spLocks noGrp="1" noChangeArrowheads="1"/>
          </p:cNvSpPr>
          <p:nvPr>
            <p:ph type="body" idx="1"/>
          </p:nvPr>
        </p:nvSpPr>
        <p:spPr/>
        <p:txBody>
          <a:bodyPr/>
          <a:lstStyle/>
          <a:p>
            <a:pPr>
              <a:lnSpc>
                <a:spcPct val="90000"/>
              </a:lnSpc>
            </a:pPr>
            <a:r>
              <a:rPr lang="en-US" b="1" dirty="0" smtClean="0">
                <a:solidFill>
                  <a:srgbClr val="006600"/>
                </a:solidFill>
                <a:latin typeface="Calibri" pitchFamily="34" charset="0"/>
              </a:rPr>
              <a:t>Comprehensive:</a:t>
            </a:r>
            <a:r>
              <a:rPr lang="en-US" sz="2400" dirty="0" smtClean="0">
                <a:latin typeface="Calibri" pitchFamily="34" charset="0"/>
              </a:rPr>
              <a:t> All sections included</a:t>
            </a:r>
          </a:p>
          <a:p>
            <a:pPr>
              <a:lnSpc>
                <a:spcPct val="90000"/>
              </a:lnSpc>
              <a:buFont typeface="Wingdings" pitchFamily="2" charset="2"/>
              <a:buNone/>
            </a:pPr>
            <a:endParaRPr lang="en-US" sz="800" dirty="0" smtClean="0">
              <a:latin typeface="Calibri" pitchFamily="34" charset="0"/>
            </a:endParaRPr>
          </a:p>
          <a:p>
            <a:pPr>
              <a:lnSpc>
                <a:spcPct val="90000"/>
              </a:lnSpc>
            </a:pPr>
            <a:r>
              <a:rPr lang="en-US" b="1" dirty="0" smtClean="0">
                <a:solidFill>
                  <a:srgbClr val="006600"/>
                </a:solidFill>
                <a:latin typeface="Calibri" pitchFamily="34" charset="0"/>
              </a:rPr>
              <a:t>Language Strength:</a:t>
            </a:r>
            <a:r>
              <a:rPr lang="en-US" sz="2400" dirty="0" smtClean="0">
                <a:latin typeface="Calibri" pitchFamily="34" charset="0"/>
              </a:rPr>
              <a:t> Requires implementation</a:t>
            </a:r>
          </a:p>
          <a:p>
            <a:pPr lvl="1">
              <a:lnSpc>
                <a:spcPct val="90000"/>
              </a:lnSpc>
            </a:pPr>
            <a:r>
              <a:rPr lang="en-US" sz="2800" b="1" u="sng" dirty="0" smtClean="0">
                <a:solidFill>
                  <a:srgbClr val="006600"/>
                </a:solidFill>
                <a:latin typeface="Calibri" pitchFamily="34" charset="0"/>
              </a:rPr>
              <a:t>Strong</a:t>
            </a:r>
            <a:r>
              <a:rPr lang="en-US" b="1" u="sng" dirty="0" smtClean="0">
                <a:latin typeface="Calibri" pitchFamily="34" charset="0"/>
              </a:rPr>
              <a:t> </a:t>
            </a:r>
            <a:r>
              <a:rPr lang="en-US" sz="2000" dirty="0" smtClean="0">
                <a:latin typeface="Calibri" pitchFamily="34" charset="0"/>
              </a:rPr>
              <a:t>Language: “Shall, must, will, require, comply, enforce”</a:t>
            </a:r>
          </a:p>
          <a:p>
            <a:pPr lvl="1">
              <a:lnSpc>
                <a:spcPct val="90000"/>
              </a:lnSpc>
            </a:pPr>
            <a:r>
              <a:rPr lang="en-US" b="1" i="1" u="sng" dirty="0" smtClean="0">
                <a:latin typeface="Calibri" pitchFamily="34" charset="0"/>
              </a:rPr>
              <a:t>Weak</a:t>
            </a:r>
            <a:r>
              <a:rPr lang="en-US" b="1" i="1" u="sng" dirty="0" smtClean="0">
                <a:solidFill>
                  <a:srgbClr val="006600"/>
                </a:solidFill>
                <a:latin typeface="Calibri" pitchFamily="34" charset="0"/>
              </a:rPr>
              <a:t> </a:t>
            </a:r>
            <a:r>
              <a:rPr lang="en-US" sz="2000" dirty="0" smtClean="0">
                <a:latin typeface="Calibri" pitchFamily="34" charset="0"/>
              </a:rPr>
              <a:t>Language: </a:t>
            </a:r>
            <a:r>
              <a:rPr lang="en-US" sz="2000" i="1" dirty="0" smtClean="0">
                <a:latin typeface="Calibri" pitchFamily="34" charset="0"/>
              </a:rPr>
              <a:t>“Should, might, encourage, promote, some, try, make an effort</a:t>
            </a:r>
            <a:r>
              <a:rPr lang="en-US" sz="2000" dirty="0" smtClean="0">
                <a:latin typeface="Calibri" pitchFamily="34" charset="0"/>
              </a:rPr>
              <a:t>”</a:t>
            </a:r>
          </a:p>
          <a:p>
            <a:pPr>
              <a:lnSpc>
                <a:spcPct val="90000"/>
              </a:lnSpc>
              <a:buFont typeface="Wingdings" pitchFamily="2" charset="2"/>
              <a:buNone/>
            </a:pPr>
            <a:endParaRPr lang="en-US" sz="800" dirty="0" smtClean="0">
              <a:latin typeface="Calibri" pitchFamily="34" charset="0"/>
            </a:endParaRPr>
          </a:p>
          <a:p>
            <a:pPr>
              <a:lnSpc>
                <a:spcPct val="90000"/>
              </a:lnSpc>
            </a:pPr>
            <a:r>
              <a:rPr lang="en-US" b="1" dirty="0" smtClean="0">
                <a:solidFill>
                  <a:srgbClr val="006600"/>
                </a:solidFill>
                <a:latin typeface="Calibri" pitchFamily="34" charset="0"/>
              </a:rPr>
              <a:t>Specific Subsections: </a:t>
            </a:r>
            <a:r>
              <a:rPr lang="en-US" sz="2400" dirty="0" smtClean="0">
                <a:latin typeface="Calibri" pitchFamily="34" charset="0"/>
              </a:rPr>
              <a:t>Provides details</a:t>
            </a:r>
          </a:p>
          <a:p>
            <a:pPr lvl="1">
              <a:lnSpc>
                <a:spcPct val="90000"/>
              </a:lnSpc>
            </a:pPr>
            <a:r>
              <a:rPr lang="en-US" sz="2000" i="1" dirty="0" smtClean="0">
                <a:latin typeface="Calibri" pitchFamily="34" charset="0"/>
              </a:rPr>
              <a:t>Example: Nutrition Education-number of minutes, grades, standards-based curricula, professional development</a:t>
            </a:r>
          </a:p>
          <a:p>
            <a:pPr>
              <a:lnSpc>
                <a:spcPct val="90000"/>
              </a:lnSpc>
            </a:pPr>
            <a:endParaRPr lang="en-US" sz="2400" dirty="0" smtClean="0">
              <a:latin typeface="Calibri" pitchFamily="34" charset="0"/>
            </a:endParaRPr>
          </a:p>
        </p:txBody>
      </p:sp>
      <p:sp>
        <p:nvSpPr>
          <p:cNvPr id="76804" name="Rectangle 5"/>
          <p:cNvSpPr>
            <a:spLocks noChangeArrowheads="1"/>
          </p:cNvSpPr>
          <p:nvPr/>
        </p:nvSpPr>
        <p:spPr bwMode="auto">
          <a:xfrm>
            <a:off x="762000" y="6172200"/>
            <a:ext cx="7337425" cy="549275"/>
          </a:xfrm>
          <a:prstGeom prst="rect">
            <a:avLst/>
          </a:prstGeom>
          <a:solidFill>
            <a:schemeClr val="accent1"/>
          </a:solidFill>
          <a:ln w="9525">
            <a:solidFill>
              <a:schemeClr val="tx1"/>
            </a:solidFill>
            <a:miter lim="800000"/>
            <a:headEnd/>
            <a:tailEnd/>
          </a:ln>
        </p:spPr>
        <p:txBody>
          <a:bodyPr wrap="none" lIns="82292" tIns="41148" rIns="82292" bIns="41148" anchor="ctr"/>
          <a:lstStyle/>
          <a:p>
            <a:pPr algn="ctr" defTabSz="822325"/>
            <a:r>
              <a:rPr lang="en-US" sz="2200" b="1">
                <a:latin typeface="Calibri" pitchFamily="34" charset="0"/>
                <a:cs typeface="Arial" charset="0"/>
                <a:hlinkClick r:id="rId3"/>
              </a:rPr>
              <a:t>www.wellsat.org</a:t>
            </a:r>
            <a:r>
              <a:rPr lang="en-US" sz="2200" b="1">
                <a:latin typeface="Calibri" pitchFamily="34" charset="0"/>
                <a:cs typeface="Arial" charset="0"/>
              </a:rPr>
              <a:t> for online policy assessment</a:t>
            </a:r>
          </a:p>
        </p:txBody>
      </p:sp>
      <p:pic>
        <p:nvPicPr>
          <p:cNvPr id="76805" name="Picture 4" descr="MP900185056[2]"/>
          <p:cNvPicPr>
            <a:picLocks noChangeAspect="1" noChangeArrowheads="1"/>
          </p:cNvPicPr>
          <p:nvPr/>
        </p:nvPicPr>
        <p:blipFill>
          <a:blip r:embed="rId4">
            <a:clrChange>
              <a:clrFrom>
                <a:srgbClr val="F2F0F1"/>
              </a:clrFrom>
              <a:clrTo>
                <a:srgbClr val="F2F0F1">
                  <a:alpha val="0"/>
                </a:srgbClr>
              </a:clrTo>
            </a:clrChange>
          </a:blip>
          <a:srcRect b="55263"/>
          <a:stretch>
            <a:fillRect/>
          </a:stretch>
        </p:blipFill>
        <p:spPr bwMode="auto">
          <a:xfrm>
            <a:off x="7162800" y="0"/>
            <a:ext cx="1752600" cy="13541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3"/>
          <p:cNvSpPr>
            <a:spLocks noGrp="1" noChangeArrowheads="1"/>
          </p:cNvSpPr>
          <p:nvPr>
            <p:ph type="sldNum" sz="quarter" idx="12"/>
          </p:nvPr>
        </p:nvSpPr>
        <p:spPr>
          <a:ln/>
        </p:spPr>
        <p:txBody>
          <a:bodyPr/>
          <a:lstStyle/>
          <a:p>
            <a:pPr>
              <a:defRPr/>
            </a:pPr>
            <a:fld id="{653B5023-CA87-41D3-ABEB-142D9995A0A4}" type="slidenum">
              <a:rPr lang="en-US"/>
              <a:pPr>
                <a:defRPr/>
              </a:pPr>
              <a:t>21</a:t>
            </a:fld>
            <a:endParaRPr lang="en-US"/>
          </a:p>
        </p:txBody>
      </p:sp>
      <p:sp>
        <p:nvSpPr>
          <p:cNvPr id="78849"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B0963245-4267-464E-AB0A-367D37FAD9E5}" type="slidenum">
              <a:rPr lang="en-US" sz="1000" b="1">
                <a:solidFill>
                  <a:schemeClr val="bg1"/>
                </a:solidFill>
              </a:rPr>
              <a:pPr/>
              <a:t>21</a:t>
            </a:fld>
            <a:endParaRPr lang="en-US" sz="1000" b="1">
              <a:solidFill>
                <a:schemeClr val="bg1"/>
              </a:solidFill>
            </a:endParaRPr>
          </a:p>
        </p:txBody>
      </p:sp>
      <p:sp>
        <p:nvSpPr>
          <p:cNvPr id="78850" name="AutoShape 2"/>
          <p:cNvSpPr>
            <a:spLocks noGrp="1" noChangeArrowheads="1"/>
          </p:cNvSpPr>
          <p:nvPr>
            <p:ph type="title"/>
          </p:nvPr>
        </p:nvSpPr>
        <p:spPr/>
        <p:txBody>
          <a:bodyPr/>
          <a:lstStyle/>
          <a:p>
            <a:r>
              <a:rPr lang="en-US" smtClean="0">
                <a:latin typeface="Calibri" pitchFamily="34" charset="0"/>
              </a:rPr>
              <a:t>Practice </a:t>
            </a:r>
          </a:p>
        </p:txBody>
      </p:sp>
      <p:sp>
        <p:nvSpPr>
          <p:cNvPr id="78851" name="Rectangle 3"/>
          <p:cNvSpPr>
            <a:spLocks noGrp="1" noChangeArrowheads="1"/>
          </p:cNvSpPr>
          <p:nvPr>
            <p:ph type="body" idx="1"/>
          </p:nvPr>
        </p:nvSpPr>
        <p:spPr/>
        <p:txBody>
          <a:bodyPr/>
          <a:lstStyle/>
          <a:p>
            <a:r>
              <a:rPr lang="en-US" dirty="0" smtClean="0">
                <a:latin typeface="Calibri" pitchFamily="34" charset="0"/>
              </a:rPr>
              <a:t>Review your handout with examples of policies (excerpts)</a:t>
            </a:r>
          </a:p>
          <a:p>
            <a:r>
              <a:rPr lang="en-US" dirty="0" smtClean="0">
                <a:latin typeface="Calibri" pitchFamily="34" charset="0"/>
              </a:rPr>
              <a:t>We will rate each one separately and then discuss it before rating the next one</a:t>
            </a:r>
          </a:p>
          <a:p>
            <a:r>
              <a:rPr lang="en-US" dirty="0" smtClean="0">
                <a:latin typeface="Calibri" pitchFamily="34" charset="0"/>
              </a:rPr>
              <a:t>Use your polling panel to rate it</a:t>
            </a:r>
          </a:p>
          <a:p>
            <a:pPr lvl="1"/>
            <a:r>
              <a:rPr lang="en-US" dirty="0" smtClean="0">
                <a:latin typeface="Calibri" pitchFamily="34" charset="0"/>
              </a:rPr>
              <a:t>Strong</a:t>
            </a:r>
          </a:p>
          <a:p>
            <a:pPr lvl="1"/>
            <a:r>
              <a:rPr lang="en-US" dirty="0" smtClean="0">
                <a:latin typeface="Calibri" pitchFamily="34" charset="0"/>
              </a:rPr>
              <a:t>Fair</a:t>
            </a:r>
          </a:p>
          <a:p>
            <a:pPr lvl="1"/>
            <a:r>
              <a:rPr lang="en-US" dirty="0" smtClean="0">
                <a:latin typeface="Calibri" pitchFamily="34" charset="0"/>
              </a:rPr>
              <a:t>Weak</a:t>
            </a:r>
          </a:p>
          <a:p>
            <a:endParaRPr lang="en-US" dirty="0" smtClean="0">
              <a:latin typeface="Calibri" pitchFamily="34" charset="0"/>
            </a:endParaRPr>
          </a:p>
          <a:p>
            <a:pPr lvl="1"/>
            <a:endParaRPr lang="en-US" dirty="0" smtClean="0"/>
          </a:p>
          <a:p>
            <a:pPr lvl="1">
              <a:buFontTx/>
              <a:buNone/>
            </a:pPr>
            <a:endParaRPr lang="en-US" dirty="0" smtClean="0"/>
          </a:p>
        </p:txBody>
      </p:sp>
      <p:pic>
        <p:nvPicPr>
          <p:cNvPr id="78852" name="Picture 6" descr="MC900071191[1]"/>
          <p:cNvPicPr>
            <a:picLocks noChangeAspect="1" noChangeArrowheads="1"/>
          </p:cNvPicPr>
          <p:nvPr/>
        </p:nvPicPr>
        <p:blipFill>
          <a:blip r:embed="rId3"/>
          <a:srcRect/>
          <a:stretch>
            <a:fillRect/>
          </a:stretch>
        </p:blipFill>
        <p:spPr bwMode="auto">
          <a:xfrm>
            <a:off x="7010400" y="228600"/>
            <a:ext cx="1530350" cy="1643063"/>
          </a:xfrm>
          <a:prstGeom prst="rect">
            <a:avLst/>
          </a:prstGeom>
          <a:noFill/>
          <a:ln w="9525">
            <a:noFill/>
            <a:miter lim="800000"/>
            <a:headEnd/>
            <a:tailEnd/>
          </a:ln>
        </p:spPr>
      </p:pic>
      <p:pic>
        <p:nvPicPr>
          <p:cNvPr id="78854" name="Picture 2" descr="C:\Users\Tia.CFPA\AppData\Local\Microsoft\Windows\Temporary Internet Files\Content.IE5\WC15A9SC\MC900441322[1].png"/>
          <p:cNvPicPr>
            <a:picLocks noChangeAspect="1" noChangeArrowheads="1"/>
          </p:cNvPicPr>
          <p:nvPr/>
        </p:nvPicPr>
        <p:blipFill>
          <a:blip r:embed="rId4"/>
          <a:srcRect/>
          <a:stretch>
            <a:fillRect/>
          </a:stretch>
        </p:blipFill>
        <p:spPr bwMode="auto">
          <a:xfrm>
            <a:off x="6553200" y="4114800"/>
            <a:ext cx="1905000" cy="175895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13"/>
          <p:cNvSpPr>
            <a:spLocks noGrp="1" noChangeArrowheads="1"/>
          </p:cNvSpPr>
          <p:nvPr>
            <p:ph type="sldNum" sz="quarter" idx="12"/>
          </p:nvPr>
        </p:nvSpPr>
        <p:spPr>
          <a:ln/>
        </p:spPr>
        <p:txBody>
          <a:bodyPr/>
          <a:lstStyle/>
          <a:p>
            <a:pPr>
              <a:defRPr/>
            </a:pPr>
            <a:fld id="{37749A25-C517-43C2-988D-02910A1BDB2D}" type="slidenum">
              <a:rPr lang="en-US"/>
              <a:pPr>
                <a:defRPr/>
              </a:pPr>
              <a:t>22</a:t>
            </a:fld>
            <a:endParaRPr lang="en-US"/>
          </a:p>
        </p:txBody>
      </p:sp>
      <p:sp>
        <p:nvSpPr>
          <p:cNvPr id="108546" name="AutoShape 2"/>
          <p:cNvSpPr>
            <a:spLocks noGrp="1" noChangeArrowheads="1"/>
          </p:cNvSpPr>
          <p:nvPr>
            <p:ph type="title" idx="4294967295"/>
          </p:nvPr>
        </p:nvSpPr>
        <p:spPr/>
        <p:txBody>
          <a:bodyPr/>
          <a:lstStyle/>
          <a:p>
            <a:r>
              <a:rPr lang="en-US" sz="3200" dirty="0" smtClean="0"/>
              <a:t>Polling Question-Example 1: </a:t>
            </a:r>
            <a:br>
              <a:rPr lang="en-US" sz="3200" dirty="0" smtClean="0"/>
            </a:br>
            <a:r>
              <a:rPr lang="en-US" sz="3200" dirty="0" smtClean="0"/>
              <a:t>Central Valley</a:t>
            </a:r>
          </a:p>
        </p:txBody>
      </p:sp>
      <p:pic>
        <p:nvPicPr>
          <p:cNvPr id="108548" name="Picture 2" descr="C:\Users\Tia.CFPA\AppData\Local\Microsoft\Windows\Temporary Internet Files\Content.IE5\WC15A9SC\MC900441322[1].png"/>
          <p:cNvPicPr>
            <a:picLocks noChangeAspect="1" noChangeArrowheads="1"/>
          </p:cNvPicPr>
          <p:nvPr/>
        </p:nvPicPr>
        <p:blipFill>
          <a:blip r:embed="rId3"/>
          <a:srcRect/>
          <a:stretch>
            <a:fillRect/>
          </a:stretch>
        </p:blipFill>
        <p:spPr bwMode="auto">
          <a:xfrm>
            <a:off x="7467600" y="762000"/>
            <a:ext cx="1219200" cy="1125538"/>
          </a:xfrm>
          <a:prstGeom prst="rect">
            <a:avLst/>
          </a:prstGeom>
          <a:noFill/>
          <a:ln w="9525">
            <a:noFill/>
            <a:miter lim="800000"/>
            <a:headEnd/>
            <a:tailEnd/>
          </a:ln>
        </p:spPr>
      </p:pic>
      <p:graphicFrame>
        <p:nvGraphicFramePr>
          <p:cNvPr id="108602" name="Group 58"/>
          <p:cNvGraphicFramePr>
            <a:graphicFrameLocks noGrp="1"/>
          </p:cNvGraphicFramePr>
          <p:nvPr/>
        </p:nvGraphicFramePr>
        <p:xfrm>
          <a:off x="1676400" y="2362200"/>
          <a:ext cx="6096000" cy="4064000"/>
        </p:xfrm>
        <a:graphic>
          <a:graphicData uri="http://schemas.openxmlformats.org/drawingml/2006/table">
            <a:tbl>
              <a:tblPr/>
              <a:tblGrid>
                <a:gridCol w="2971800"/>
                <a:gridCol w="1143000"/>
                <a:gridCol w="990600"/>
                <a:gridCol w="990600"/>
              </a:tblGrid>
              <a:tr h="1016000">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r>
                        <a:rPr kumimoji="0" lang="en-US" sz="2400" b="0" i="0" u="none" strike="noStrike" cap="none" normalizeH="0" baseline="0" dirty="0" smtClean="0">
                          <a:ln>
                            <a:noFill/>
                          </a:ln>
                          <a:solidFill>
                            <a:schemeClr val="tx1"/>
                          </a:solidFill>
                          <a:effectLst/>
                          <a:latin typeface="Arial" charset="0"/>
                        </a:rPr>
                        <a:t>Factor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2B2B2"/>
                    </a:solidFill>
                  </a:tcPr>
                </a:tc>
                <a:tc>
                  <a:txBody>
                    <a:bodyPr/>
                    <a:lstStyle/>
                    <a:p>
                      <a:pPr marL="0" marR="0" lvl="0" indent="0" algn="ctr"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r>
                        <a:rPr kumimoji="0" lang="en-US" sz="2400" b="0" i="0" u="none" strike="noStrike" cap="none" normalizeH="0" baseline="0" dirty="0" smtClean="0">
                          <a:ln>
                            <a:noFill/>
                          </a:ln>
                          <a:solidFill>
                            <a:schemeClr val="tx1"/>
                          </a:solidFill>
                          <a:effectLst/>
                          <a:latin typeface="Arial" charset="0"/>
                        </a:rPr>
                        <a:t>Strong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9900"/>
                    </a:solidFill>
                  </a:tcPr>
                </a:tc>
                <a:tc>
                  <a:txBody>
                    <a:bodyPr/>
                    <a:lstStyle/>
                    <a:p>
                      <a:pPr marL="0" marR="0" lvl="0" indent="0" algn="ctr"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r>
                        <a:rPr kumimoji="0" lang="en-US" sz="2400" b="0" i="0" u="none" strike="noStrike" cap="none" normalizeH="0" baseline="0" smtClean="0">
                          <a:ln>
                            <a:noFill/>
                          </a:ln>
                          <a:solidFill>
                            <a:schemeClr val="tx1"/>
                          </a:solidFill>
                          <a:effectLst/>
                          <a:latin typeface="Arial" charset="0"/>
                        </a:rPr>
                        <a:t>Fair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r>
                        <a:rPr kumimoji="0" lang="en-US" sz="2400" b="0" i="0" u="none" strike="noStrike" cap="none" normalizeH="0" baseline="0" smtClean="0">
                          <a:ln>
                            <a:noFill/>
                          </a:ln>
                          <a:solidFill>
                            <a:schemeClr val="tx1"/>
                          </a:solidFill>
                          <a:effectLst/>
                          <a:latin typeface="Arial" charset="0"/>
                        </a:rPr>
                        <a:t>Weak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3300"/>
                    </a:solidFill>
                  </a:tcPr>
                </a:tc>
              </a:tr>
              <a:tr h="1016000">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r>
                        <a:rPr kumimoji="0" lang="en-US" sz="2400" b="0" i="1" u="none" strike="noStrike" cap="none" normalizeH="0" baseline="0" dirty="0" smtClean="0">
                          <a:ln>
                            <a:noFill/>
                          </a:ln>
                          <a:solidFill>
                            <a:schemeClr val="tx1"/>
                          </a:solidFill>
                          <a:effectLst/>
                          <a:latin typeface="Arial" charset="0"/>
                        </a:rPr>
                        <a:t>Comprehensiveness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99FF"/>
                    </a:solid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16000">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r>
                        <a:rPr kumimoji="0" lang="en-US" sz="2400" b="0" i="1" u="none" strike="noStrike" cap="none" normalizeH="0" baseline="0" smtClean="0">
                          <a:ln>
                            <a:noFill/>
                          </a:ln>
                          <a:solidFill>
                            <a:schemeClr val="tx1"/>
                          </a:solidFill>
                          <a:effectLst/>
                          <a:latin typeface="Arial" charset="0"/>
                        </a:rPr>
                        <a:t>Language Strength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FF33"/>
                    </a:solid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16000">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r>
                        <a:rPr kumimoji="0" lang="en-US" sz="2400" b="0" i="1" u="none" strike="noStrike" cap="none" normalizeH="0" baseline="0" smtClean="0">
                          <a:ln>
                            <a:noFill/>
                          </a:ln>
                          <a:solidFill>
                            <a:schemeClr val="tx1"/>
                          </a:solidFill>
                          <a:effectLst/>
                          <a:latin typeface="Arial" charset="0"/>
                        </a:rPr>
                        <a:t>Specificity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3"/>
          <p:cNvSpPr>
            <a:spLocks noGrp="1" noChangeArrowheads="1"/>
          </p:cNvSpPr>
          <p:nvPr>
            <p:ph type="sldNum" sz="quarter" idx="12"/>
          </p:nvPr>
        </p:nvSpPr>
        <p:spPr>
          <a:ln/>
        </p:spPr>
        <p:txBody>
          <a:bodyPr/>
          <a:lstStyle/>
          <a:p>
            <a:pPr>
              <a:defRPr/>
            </a:pPr>
            <a:fld id="{51BE3581-E7D5-46D7-B0C5-47DBEF750E3B}" type="slidenum">
              <a:rPr lang="en-US"/>
              <a:pPr>
                <a:defRPr/>
              </a:pPr>
              <a:t>23</a:t>
            </a:fld>
            <a:endParaRPr lang="en-US"/>
          </a:p>
        </p:txBody>
      </p:sp>
      <p:sp>
        <p:nvSpPr>
          <p:cNvPr id="80897"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7BB3CC24-F5A2-427A-BB75-BA65F02F8213}" type="slidenum">
              <a:rPr lang="en-US" sz="1000" b="1">
                <a:solidFill>
                  <a:schemeClr val="bg1"/>
                </a:solidFill>
              </a:rPr>
              <a:pPr/>
              <a:t>23</a:t>
            </a:fld>
            <a:endParaRPr lang="en-US" sz="1000" b="1">
              <a:solidFill>
                <a:schemeClr val="bg1"/>
              </a:solidFill>
            </a:endParaRPr>
          </a:p>
        </p:txBody>
      </p:sp>
      <p:sp>
        <p:nvSpPr>
          <p:cNvPr id="80898" name="AutoShape 2"/>
          <p:cNvSpPr>
            <a:spLocks noGrp="1" noChangeArrowheads="1"/>
          </p:cNvSpPr>
          <p:nvPr>
            <p:ph type="title"/>
          </p:nvPr>
        </p:nvSpPr>
        <p:spPr/>
        <p:txBody>
          <a:bodyPr/>
          <a:lstStyle/>
          <a:p>
            <a:r>
              <a:rPr lang="en-US" sz="3200" smtClean="0"/>
              <a:t>Example 1:Central Valley</a:t>
            </a:r>
            <a:r>
              <a:rPr lang="en-US" sz="3200" i="1" smtClean="0"/>
              <a:t>-               </a:t>
            </a:r>
            <a:r>
              <a:rPr lang="en-US" sz="2800" i="1" smtClean="0"/>
              <a:t>Strong, Fair or Weak?</a:t>
            </a:r>
          </a:p>
        </p:txBody>
      </p:sp>
      <p:sp>
        <p:nvSpPr>
          <p:cNvPr id="80899" name="Rectangle 3"/>
          <p:cNvSpPr>
            <a:spLocks noGrp="1" noChangeArrowheads="1"/>
          </p:cNvSpPr>
          <p:nvPr>
            <p:ph type="body" idx="1"/>
          </p:nvPr>
        </p:nvSpPr>
        <p:spPr>
          <a:xfrm>
            <a:off x="838200" y="2362200"/>
            <a:ext cx="7848600" cy="4191000"/>
          </a:xfrm>
        </p:spPr>
        <p:txBody>
          <a:bodyPr/>
          <a:lstStyle/>
          <a:p>
            <a:pPr>
              <a:lnSpc>
                <a:spcPct val="90000"/>
              </a:lnSpc>
              <a:buFont typeface="Wingdings" pitchFamily="2" charset="2"/>
              <a:buNone/>
            </a:pPr>
            <a:r>
              <a:rPr lang="en-US" sz="2400" b="1" i="1" dirty="0" smtClean="0">
                <a:solidFill>
                  <a:srgbClr val="003399"/>
                </a:solidFill>
              </a:rPr>
              <a:t>Rate for comprehensiveness, strength of language, specificity: (see handout)</a:t>
            </a:r>
          </a:p>
          <a:p>
            <a:pPr>
              <a:lnSpc>
                <a:spcPct val="90000"/>
              </a:lnSpc>
            </a:pPr>
            <a:r>
              <a:rPr lang="en-US" sz="2400" i="1" dirty="0" smtClean="0"/>
              <a:t>… Shall build a coordinated school health ….</a:t>
            </a:r>
          </a:p>
          <a:p>
            <a:pPr>
              <a:lnSpc>
                <a:spcPct val="90000"/>
              </a:lnSpc>
            </a:pPr>
            <a:r>
              <a:rPr lang="en-US" sz="2400" i="1" dirty="0" smtClean="0"/>
              <a:t>The board shall adopt goals for nutrition education, physical activity, and other school based activities….</a:t>
            </a:r>
          </a:p>
          <a:p>
            <a:pPr>
              <a:lnSpc>
                <a:spcPct val="90000"/>
              </a:lnSpc>
            </a:pPr>
            <a:r>
              <a:rPr lang="en-US" sz="2400" i="1" dirty="0" smtClean="0"/>
              <a:t>The district’s nutrition education and physical education programs shall be based on research… and designed to build the skills and knowledge…</a:t>
            </a:r>
          </a:p>
          <a:p>
            <a:pPr>
              <a:lnSpc>
                <a:spcPct val="90000"/>
              </a:lnSpc>
            </a:pPr>
            <a:r>
              <a:rPr lang="en-US" sz="2400" i="1" dirty="0" smtClean="0"/>
              <a:t>Nutrition education shall be provided as part of the health education program in grades K-12, shall be integrated into other academic subjects….</a:t>
            </a:r>
          </a:p>
          <a:p>
            <a:pPr>
              <a:lnSpc>
                <a:spcPct val="90000"/>
              </a:lnSpc>
            </a:pPr>
            <a:endParaRPr lang="en-US" sz="2400" i="1" dirty="0" smtClean="0"/>
          </a:p>
        </p:txBody>
      </p:sp>
      <p:sp>
        <p:nvSpPr>
          <p:cNvPr id="69637" name="AutoShape 5"/>
          <p:cNvSpPr>
            <a:spLocks noChangeArrowheads="1"/>
          </p:cNvSpPr>
          <p:nvPr/>
        </p:nvSpPr>
        <p:spPr bwMode="auto">
          <a:xfrm>
            <a:off x="1905000" y="2209800"/>
            <a:ext cx="485775" cy="976313"/>
          </a:xfrm>
          <a:prstGeom prst="downArrow">
            <a:avLst>
              <a:gd name="adj1" fmla="val 50000"/>
              <a:gd name="adj2" fmla="val 50245"/>
            </a:avLst>
          </a:prstGeom>
          <a:solidFill>
            <a:schemeClr val="accent1"/>
          </a:solidFill>
          <a:ln w="9525">
            <a:solidFill>
              <a:schemeClr val="tx1"/>
            </a:solidFill>
            <a:miter lim="800000"/>
            <a:headEnd/>
            <a:tailEnd/>
          </a:ln>
        </p:spPr>
        <p:txBody>
          <a:bodyPr vert="eaVert" wrap="none" anchor="ctr"/>
          <a:lstStyle/>
          <a:p>
            <a:endParaRPr lang="en-US"/>
          </a:p>
        </p:txBody>
      </p:sp>
      <p:pic>
        <p:nvPicPr>
          <p:cNvPr id="80902" name="Picture 2" descr="C:\Users\Tia.CFPA\AppData\Local\Microsoft\Windows\Temporary Internet Files\Content.IE5\WC15A9SC\MC900441322[1].png"/>
          <p:cNvPicPr>
            <a:picLocks noChangeAspect="1" noChangeArrowheads="1"/>
          </p:cNvPicPr>
          <p:nvPr/>
        </p:nvPicPr>
        <p:blipFill>
          <a:blip r:embed="rId3"/>
          <a:srcRect/>
          <a:stretch>
            <a:fillRect/>
          </a:stretch>
        </p:blipFill>
        <p:spPr bwMode="auto">
          <a:xfrm>
            <a:off x="6858000" y="457200"/>
            <a:ext cx="1447800" cy="13366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69637"/>
                                        </p:tgtEl>
                                        <p:attrNameLst>
                                          <p:attrName>style.visibility</p:attrName>
                                        </p:attrNameLst>
                                      </p:cBhvr>
                                      <p:to>
                                        <p:strVal val="visible"/>
                                      </p:to>
                                    </p:set>
                                    <p:anim calcmode="lin" valueType="num">
                                      <p:cBhvr additive="base">
                                        <p:cTn id="7" dur="500" fill="hold"/>
                                        <p:tgtEl>
                                          <p:spTgt spid="69637"/>
                                        </p:tgtEl>
                                        <p:attrNameLst>
                                          <p:attrName>ppt_x</p:attrName>
                                        </p:attrNameLst>
                                      </p:cBhvr>
                                      <p:tavLst>
                                        <p:tav tm="0">
                                          <p:val>
                                            <p:strVal val="#ppt_x"/>
                                          </p:val>
                                        </p:tav>
                                        <p:tav tm="100000">
                                          <p:val>
                                            <p:strVal val="#ppt_x"/>
                                          </p:val>
                                        </p:tav>
                                      </p:tavLst>
                                    </p:anim>
                                    <p:anim calcmode="lin" valueType="num">
                                      <p:cBhvr additive="base">
                                        <p:cTn id="8" dur="500" fill="hold"/>
                                        <p:tgtEl>
                                          <p:spTgt spid="6963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13"/>
          <p:cNvSpPr>
            <a:spLocks noGrp="1" noChangeArrowheads="1"/>
          </p:cNvSpPr>
          <p:nvPr>
            <p:ph type="sldNum" sz="quarter" idx="12"/>
          </p:nvPr>
        </p:nvSpPr>
        <p:spPr>
          <a:ln/>
        </p:spPr>
        <p:txBody>
          <a:bodyPr/>
          <a:lstStyle/>
          <a:p>
            <a:pPr>
              <a:defRPr/>
            </a:pPr>
            <a:fld id="{2972D166-3856-4F05-9876-B809907F5289}" type="slidenum">
              <a:rPr lang="en-US"/>
              <a:pPr>
                <a:defRPr/>
              </a:pPr>
              <a:t>24</a:t>
            </a:fld>
            <a:endParaRPr lang="en-US"/>
          </a:p>
        </p:txBody>
      </p:sp>
      <p:sp>
        <p:nvSpPr>
          <p:cNvPr id="110594" name="AutoShape 2"/>
          <p:cNvSpPr>
            <a:spLocks noGrp="1" noChangeArrowheads="1"/>
          </p:cNvSpPr>
          <p:nvPr>
            <p:ph type="title" idx="4294967295"/>
          </p:nvPr>
        </p:nvSpPr>
        <p:spPr/>
        <p:txBody>
          <a:bodyPr/>
          <a:lstStyle/>
          <a:p>
            <a:r>
              <a:rPr lang="en-US" sz="3200" smtClean="0"/>
              <a:t>Polling Question-Example 2: </a:t>
            </a:r>
            <a:br>
              <a:rPr lang="en-US" sz="3200" smtClean="0"/>
            </a:br>
            <a:r>
              <a:rPr lang="en-US" sz="3200" smtClean="0"/>
              <a:t>Bay Area</a:t>
            </a:r>
          </a:p>
        </p:txBody>
      </p:sp>
      <p:pic>
        <p:nvPicPr>
          <p:cNvPr id="110595" name="Picture 2" descr="C:\Users\Tia.CFPA\AppData\Local\Microsoft\Windows\Temporary Internet Files\Content.IE5\WC15A9SC\MC900441322[1].png"/>
          <p:cNvPicPr>
            <a:picLocks noChangeAspect="1" noChangeArrowheads="1"/>
          </p:cNvPicPr>
          <p:nvPr/>
        </p:nvPicPr>
        <p:blipFill>
          <a:blip r:embed="rId3"/>
          <a:srcRect/>
          <a:stretch>
            <a:fillRect/>
          </a:stretch>
        </p:blipFill>
        <p:spPr bwMode="auto">
          <a:xfrm>
            <a:off x="7467600" y="762000"/>
            <a:ext cx="1219200" cy="1125538"/>
          </a:xfrm>
          <a:prstGeom prst="rect">
            <a:avLst/>
          </a:prstGeom>
          <a:noFill/>
          <a:ln w="9525">
            <a:noFill/>
            <a:miter lim="800000"/>
            <a:headEnd/>
            <a:tailEnd/>
          </a:ln>
        </p:spPr>
      </p:pic>
      <p:graphicFrame>
        <p:nvGraphicFramePr>
          <p:cNvPr id="110596" name="Group 4"/>
          <p:cNvGraphicFramePr>
            <a:graphicFrameLocks noGrp="1"/>
          </p:cNvGraphicFramePr>
          <p:nvPr/>
        </p:nvGraphicFramePr>
        <p:xfrm>
          <a:off x="1676400" y="2362200"/>
          <a:ext cx="6096000" cy="4064000"/>
        </p:xfrm>
        <a:graphic>
          <a:graphicData uri="http://schemas.openxmlformats.org/drawingml/2006/table">
            <a:tbl>
              <a:tblPr/>
              <a:tblGrid>
                <a:gridCol w="2971800"/>
                <a:gridCol w="1143000"/>
                <a:gridCol w="990600"/>
                <a:gridCol w="990600"/>
              </a:tblGrid>
              <a:tr h="1016000">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r>
                        <a:rPr kumimoji="0" lang="en-US" sz="2400" b="0" i="0" u="none" strike="noStrike" cap="none" normalizeH="0" baseline="0" smtClean="0">
                          <a:ln>
                            <a:noFill/>
                          </a:ln>
                          <a:solidFill>
                            <a:schemeClr val="tx1"/>
                          </a:solidFill>
                          <a:effectLst/>
                          <a:latin typeface="Arial" charset="0"/>
                        </a:rPr>
                        <a:t>Factor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2B2B2"/>
                    </a:solidFill>
                  </a:tcPr>
                </a:tc>
                <a:tc>
                  <a:txBody>
                    <a:bodyPr/>
                    <a:lstStyle/>
                    <a:p>
                      <a:pPr marL="0" marR="0" lvl="0" indent="0" algn="ctr"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r>
                        <a:rPr kumimoji="0" lang="en-US" sz="2400" b="0" i="0" u="none" strike="noStrike" cap="none" normalizeH="0" baseline="0" smtClean="0">
                          <a:ln>
                            <a:noFill/>
                          </a:ln>
                          <a:solidFill>
                            <a:schemeClr val="tx1"/>
                          </a:solidFill>
                          <a:effectLst/>
                          <a:latin typeface="Arial" charset="0"/>
                        </a:rPr>
                        <a:t>Strong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9900"/>
                    </a:solidFill>
                  </a:tcPr>
                </a:tc>
                <a:tc>
                  <a:txBody>
                    <a:bodyPr/>
                    <a:lstStyle/>
                    <a:p>
                      <a:pPr marL="0" marR="0" lvl="0" indent="0" algn="ctr"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r>
                        <a:rPr kumimoji="0" lang="en-US" sz="2400" b="0" i="0" u="none" strike="noStrike" cap="none" normalizeH="0" baseline="0" smtClean="0">
                          <a:ln>
                            <a:noFill/>
                          </a:ln>
                          <a:solidFill>
                            <a:schemeClr val="tx1"/>
                          </a:solidFill>
                          <a:effectLst/>
                          <a:latin typeface="Arial" charset="0"/>
                        </a:rPr>
                        <a:t>Fair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r>
                        <a:rPr kumimoji="0" lang="en-US" sz="2400" b="0" i="0" u="none" strike="noStrike" cap="none" normalizeH="0" baseline="0" smtClean="0">
                          <a:ln>
                            <a:noFill/>
                          </a:ln>
                          <a:solidFill>
                            <a:schemeClr val="tx1"/>
                          </a:solidFill>
                          <a:effectLst/>
                          <a:latin typeface="Arial" charset="0"/>
                        </a:rPr>
                        <a:t>Weak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3300"/>
                    </a:solidFill>
                  </a:tcPr>
                </a:tc>
              </a:tr>
              <a:tr h="1016000">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r>
                        <a:rPr kumimoji="0" lang="en-US" sz="2400" b="0" i="1" u="none" strike="noStrike" cap="none" normalizeH="0" baseline="0" smtClean="0">
                          <a:ln>
                            <a:noFill/>
                          </a:ln>
                          <a:solidFill>
                            <a:schemeClr val="tx1"/>
                          </a:solidFill>
                          <a:effectLst/>
                          <a:latin typeface="Arial" charset="0"/>
                        </a:rPr>
                        <a:t>Comprehensiveness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99FF"/>
                    </a:solid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16000">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r>
                        <a:rPr kumimoji="0" lang="en-US" sz="2400" b="0" i="1" u="none" strike="noStrike" cap="none" normalizeH="0" baseline="0" smtClean="0">
                          <a:ln>
                            <a:noFill/>
                          </a:ln>
                          <a:solidFill>
                            <a:schemeClr val="tx1"/>
                          </a:solidFill>
                          <a:effectLst/>
                          <a:latin typeface="Arial" charset="0"/>
                        </a:rPr>
                        <a:t>Language Strength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FF33"/>
                    </a:solid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16000">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r>
                        <a:rPr kumimoji="0" lang="en-US" sz="2400" b="0" i="1" u="none" strike="noStrike" cap="none" normalizeH="0" baseline="0" smtClean="0">
                          <a:ln>
                            <a:noFill/>
                          </a:ln>
                          <a:solidFill>
                            <a:schemeClr val="tx1"/>
                          </a:solidFill>
                          <a:effectLst/>
                          <a:latin typeface="Arial" charset="0"/>
                        </a:rPr>
                        <a:t>Specificity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3"/>
          <p:cNvSpPr>
            <a:spLocks noGrp="1" noChangeArrowheads="1"/>
          </p:cNvSpPr>
          <p:nvPr>
            <p:ph type="sldNum" sz="quarter" idx="12"/>
          </p:nvPr>
        </p:nvSpPr>
        <p:spPr>
          <a:ln/>
        </p:spPr>
        <p:txBody>
          <a:bodyPr/>
          <a:lstStyle/>
          <a:p>
            <a:pPr>
              <a:defRPr/>
            </a:pPr>
            <a:fld id="{EE8D288C-FAD2-4D7A-BA92-FE2E21BD786A}" type="slidenum">
              <a:rPr lang="en-US"/>
              <a:pPr>
                <a:defRPr/>
              </a:pPr>
              <a:t>25</a:t>
            </a:fld>
            <a:endParaRPr lang="en-US"/>
          </a:p>
        </p:txBody>
      </p:sp>
      <p:sp>
        <p:nvSpPr>
          <p:cNvPr id="82945"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84D4A98F-431D-4D0F-9031-3A334DB66F32}" type="slidenum">
              <a:rPr lang="en-US" sz="1000" b="1">
                <a:solidFill>
                  <a:schemeClr val="bg1"/>
                </a:solidFill>
              </a:rPr>
              <a:pPr/>
              <a:t>25</a:t>
            </a:fld>
            <a:endParaRPr lang="en-US" sz="1000" b="1">
              <a:solidFill>
                <a:schemeClr val="bg1"/>
              </a:solidFill>
            </a:endParaRPr>
          </a:p>
        </p:txBody>
      </p:sp>
      <p:sp>
        <p:nvSpPr>
          <p:cNvPr id="82946" name="AutoShape 2"/>
          <p:cNvSpPr>
            <a:spLocks noGrp="1" noChangeArrowheads="1"/>
          </p:cNvSpPr>
          <p:nvPr>
            <p:ph type="title"/>
          </p:nvPr>
        </p:nvSpPr>
        <p:spPr/>
        <p:txBody>
          <a:bodyPr/>
          <a:lstStyle/>
          <a:p>
            <a:r>
              <a:rPr lang="en-US" sz="3200" smtClean="0"/>
              <a:t>Example 2:Bay Area-                           </a:t>
            </a:r>
            <a:r>
              <a:rPr lang="en-US" sz="2800" i="1" smtClean="0"/>
              <a:t>Strong, Fair or Weak?</a:t>
            </a:r>
          </a:p>
        </p:txBody>
      </p:sp>
      <p:sp>
        <p:nvSpPr>
          <p:cNvPr id="82947" name="Rectangle 3"/>
          <p:cNvSpPr>
            <a:spLocks noGrp="1" noChangeArrowheads="1"/>
          </p:cNvSpPr>
          <p:nvPr>
            <p:ph type="body" idx="1"/>
          </p:nvPr>
        </p:nvSpPr>
        <p:spPr>
          <a:xfrm>
            <a:off x="762000" y="2209800"/>
            <a:ext cx="8077200" cy="4495800"/>
          </a:xfrm>
        </p:spPr>
        <p:txBody>
          <a:bodyPr/>
          <a:lstStyle/>
          <a:p>
            <a:pPr>
              <a:lnSpc>
                <a:spcPct val="90000"/>
              </a:lnSpc>
              <a:buFont typeface="Wingdings" pitchFamily="2" charset="2"/>
              <a:buNone/>
            </a:pPr>
            <a:r>
              <a:rPr lang="en-US" sz="2400" b="1" i="1" smtClean="0">
                <a:solidFill>
                  <a:srgbClr val="003399"/>
                </a:solidFill>
              </a:rPr>
              <a:t>Rate for comprehensiveness, strength of language, specificity: (see handout)</a:t>
            </a:r>
          </a:p>
          <a:p>
            <a:pPr>
              <a:lnSpc>
                <a:spcPct val="90000"/>
              </a:lnSpc>
            </a:pPr>
            <a:r>
              <a:rPr lang="en-US" sz="2400" i="1" smtClean="0"/>
              <a:t>… Believes  that an integrated and coordinated school health program will result in school environments…. </a:t>
            </a:r>
          </a:p>
          <a:p>
            <a:pPr>
              <a:lnSpc>
                <a:spcPct val="90000"/>
              </a:lnSpc>
            </a:pPr>
            <a:r>
              <a:rPr lang="en-US" sz="2400" i="1" smtClean="0"/>
              <a:t>Must provide health education that is offered at each grade level as part of a sequential, comprehensive, and standards-based program…</a:t>
            </a:r>
          </a:p>
          <a:p>
            <a:pPr>
              <a:lnSpc>
                <a:spcPct val="90000"/>
              </a:lnSpc>
            </a:pPr>
            <a:r>
              <a:rPr lang="en-US" sz="2400" i="1" smtClean="0"/>
              <a:t>Is part of not only health education classes but also classroom instruction…</a:t>
            </a:r>
          </a:p>
          <a:p>
            <a:pPr>
              <a:lnSpc>
                <a:spcPct val="90000"/>
              </a:lnSpc>
            </a:pPr>
            <a:r>
              <a:rPr lang="en-US" sz="2400" i="1" smtClean="0"/>
              <a:t>Includes enjoyable, developmentally-appropriate, culturally relevant…</a:t>
            </a:r>
          </a:p>
          <a:p>
            <a:pPr>
              <a:lnSpc>
                <a:spcPct val="90000"/>
              </a:lnSpc>
            </a:pPr>
            <a:r>
              <a:rPr lang="en-US" sz="2400" i="1" smtClean="0"/>
              <a:t>Includes training for teachers and staff, when necessary</a:t>
            </a:r>
          </a:p>
          <a:p>
            <a:pPr>
              <a:lnSpc>
                <a:spcPct val="90000"/>
              </a:lnSpc>
            </a:pPr>
            <a:endParaRPr lang="en-US" sz="2400" i="1" smtClean="0"/>
          </a:p>
          <a:p>
            <a:pPr>
              <a:lnSpc>
                <a:spcPct val="90000"/>
              </a:lnSpc>
            </a:pPr>
            <a:endParaRPr lang="en-US" sz="2400" i="1" smtClean="0"/>
          </a:p>
        </p:txBody>
      </p:sp>
      <p:sp>
        <p:nvSpPr>
          <p:cNvPr id="71685" name="AutoShape 5"/>
          <p:cNvSpPr>
            <a:spLocks noChangeArrowheads="1"/>
          </p:cNvSpPr>
          <p:nvPr/>
        </p:nvSpPr>
        <p:spPr bwMode="auto">
          <a:xfrm>
            <a:off x="1371600" y="4038600"/>
            <a:ext cx="485775" cy="976313"/>
          </a:xfrm>
          <a:prstGeom prst="upArrow">
            <a:avLst>
              <a:gd name="adj1" fmla="val 50000"/>
              <a:gd name="adj2" fmla="val 50245"/>
            </a:avLst>
          </a:prstGeom>
          <a:solidFill>
            <a:schemeClr val="accent1">
              <a:alpha val="50195"/>
            </a:schemeClr>
          </a:solidFill>
          <a:ln w="9525">
            <a:solidFill>
              <a:schemeClr val="tx1"/>
            </a:solidFill>
            <a:miter lim="800000"/>
            <a:headEnd/>
            <a:tailEnd/>
          </a:ln>
        </p:spPr>
        <p:txBody>
          <a:bodyPr vert="eaVert" wrap="none" anchor="ctr"/>
          <a:lstStyle/>
          <a:p>
            <a:endParaRPr lang="en-US"/>
          </a:p>
        </p:txBody>
      </p:sp>
      <p:pic>
        <p:nvPicPr>
          <p:cNvPr id="82950" name="Picture 2" descr="C:\Users\Tia.CFPA\AppData\Local\Microsoft\Windows\Temporary Internet Files\Content.IE5\WC15A9SC\MC900441322[1].png"/>
          <p:cNvPicPr>
            <a:picLocks noChangeAspect="1" noChangeArrowheads="1"/>
          </p:cNvPicPr>
          <p:nvPr/>
        </p:nvPicPr>
        <p:blipFill>
          <a:blip r:embed="rId3"/>
          <a:srcRect/>
          <a:stretch>
            <a:fillRect/>
          </a:stretch>
        </p:blipFill>
        <p:spPr bwMode="auto">
          <a:xfrm>
            <a:off x="6477000" y="457200"/>
            <a:ext cx="1447800" cy="13366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685"/>
                                        </p:tgtEl>
                                        <p:attrNameLst>
                                          <p:attrName>style.visibility</p:attrName>
                                        </p:attrNameLst>
                                      </p:cBhvr>
                                      <p:to>
                                        <p:strVal val="visible"/>
                                      </p:to>
                                    </p:set>
                                    <p:anim calcmode="lin" valueType="num">
                                      <p:cBhvr additive="base">
                                        <p:cTn id="7" dur="500" fill="hold"/>
                                        <p:tgtEl>
                                          <p:spTgt spid="71685"/>
                                        </p:tgtEl>
                                        <p:attrNameLst>
                                          <p:attrName>ppt_x</p:attrName>
                                        </p:attrNameLst>
                                      </p:cBhvr>
                                      <p:tavLst>
                                        <p:tav tm="0">
                                          <p:val>
                                            <p:strVal val="#ppt_x"/>
                                          </p:val>
                                        </p:tav>
                                        <p:tav tm="100000">
                                          <p:val>
                                            <p:strVal val="#ppt_x"/>
                                          </p:val>
                                        </p:tav>
                                      </p:tavLst>
                                    </p:anim>
                                    <p:anim calcmode="lin" valueType="num">
                                      <p:cBhvr additive="base">
                                        <p:cTn id="8" dur="500" fill="hold"/>
                                        <p:tgtEl>
                                          <p:spTgt spid="716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13"/>
          <p:cNvSpPr>
            <a:spLocks noGrp="1" noChangeArrowheads="1"/>
          </p:cNvSpPr>
          <p:nvPr>
            <p:ph type="sldNum" sz="quarter" idx="12"/>
          </p:nvPr>
        </p:nvSpPr>
        <p:spPr>
          <a:ln/>
        </p:spPr>
        <p:txBody>
          <a:bodyPr/>
          <a:lstStyle/>
          <a:p>
            <a:pPr>
              <a:defRPr/>
            </a:pPr>
            <a:fld id="{8B81C431-CC61-4B7C-8DF2-5308996FB246}" type="slidenum">
              <a:rPr lang="en-US"/>
              <a:pPr>
                <a:defRPr/>
              </a:pPr>
              <a:t>26</a:t>
            </a:fld>
            <a:endParaRPr lang="en-US"/>
          </a:p>
        </p:txBody>
      </p:sp>
      <p:sp>
        <p:nvSpPr>
          <p:cNvPr id="112642" name="AutoShape 2"/>
          <p:cNvSpPr>
            <a:spLocks noGrp="1" noChangeArrowheads="1"/>
          </p:cNvSpPr>
          <p:nvPr>
            <p:ph type="title" idx="4294967295"/>
          </p:nvPr>
        </p:nvSpPr>
        <p:spPr/>
        <p:txBody>
          <a:bodyPr/>
          <a:lstStyle/>
          <a:p>
            <a:r>
              <a:rPr lang="en-US" sz="3200" smtClean="0"/>
              <a:t>Polling Question-Example 3: </a:t>
            </a:r>
            <a:br>
              <a:rPr lang="en-US" sz="3200" smtClean="0"/>
            </a:br>
            <a:r>
              <a:rPr lang="en-US" sz="3200" smtClean="0"/>
              <a:t>Sacramento</a:t>
            </a:r>
          </a:p>
        </p:txBody>
      </p:sp>
      <p:pic>
        <p:nvPicPr>
          <p:cNvPr id="112643" name="Picture 2" descr="C:\Users\Tia.CFPA\AppData\Local\Microsoft\Windows\Temporary Internet Files\Content.IE5\WC15A9SC\MC900441322[1].png"/>
          <p:cNvPicPr>
            <a:picLocks noChangeAspect="1" noChangeArrowheads="1"/>
          </p:cNvPicPr>
          <p:nvPr/>
        </p:nvPicPr>
        <p:blipFill>
          <a:blip r:embed="rId3"/>
          <a:srcRect/>
          <a:stretch>
            <a:fillRect/>
          </a:stretch>
        </p:blipFill>
        <p:spPr bwMode="auto">
          <a:xfrm>
            <a:off x="7467600" y="762000"/>
            <a:ext cx="1219200" cy="1125538"/>
          </a:xfrm>
          <a:prstGeom prst="rect">
            <a:avLst/>
          </a:prstGeom>
          <a:noFill/>
          <a:ln w="9525">
            <a:noFill/>
            <a:miter lim="800000"/>
            <a:headEnd/>
            <a:tailEnd/>
          </a:ln>
        </p:spPr>
      </p:pic>
      <p:graphicFrame>
        <p:nvGraphicFramePr>
          <p:cNvPr id="112644" name="Group 4"/>
          <p:cNvGraphicFramePr>
            <a:graphicFrameLocks noGrp="1"/>
          </p:cNvGraphicFramePr>
          <p:nvPr/>
        </p:nvGraphicFramePr>
        <p:xfrm>
          <a:off x="1676400" y="2362200"/>
          <a:ext cx="6096000" cy="4064000"/>
        </p:xfrm>
        <a:graphic>
          <a:graphicData uri="http://schemas.openxmlformats.org/drawingml/2006/table">
            <a:tbl>
              <a:tblPr/>
              <a:tblGrid>
                <a:gridCol w="2971800"/>
                <a:gridCol w="1143000"/>
                <a:gridCol w="990600"/>
                <a:gridCol w="990600"/>
              </a:tblGrid>
              <a:tr h="1016000">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r>
                        <a:rPr kumimoji="0" lang="en-US" sz="2400" b="0" i="0" u="none" strike="noStrike" cap="none" normalizeH="0" baseline="0" smtClean="0">
                          <a:ln>
                            <a:noFill/>
                          </a:ln>
                          <a:solidFill>
                            <a:schemeClr val="tx1"/>
                          </a:solidFill>
                          <a:effectLst/>
                          <a:latin typeface="Arial" charset="0"/>
                        </a:rPr>
                        <a:t>Factor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2B2B2"/>
                    </a:solidFill>
                  </a:tcPr>
                </a:tc>
                <a:tc>
                  <a:txBody>
                    <a:bodyPr/>
                    <a:lstStyle/>
                    <a:p>
                      <a:pPr marL="0" marR="0" lvl="0" indent="0" algn="ctr"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r>
                        <a:rPr kumimoji="0" lang="en-US" sz="2400" b="0" i="0" u="none" strike="noStrike" cap="none" normalizeH="0" baseline="0" smtClean="0">
                          <a:ln>
                            <a:noFill/>
                          </a:ln>
                          <a:solidFill>
                            <a:schemeClr val="tx1"/>
                          </a:solidFill>
                          <a:effectLst/>
                          <a:latin typeface="Arial" charset="0"/>
                        </a:rPr>
                        <a:t>Strong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9900"/>
                    </a:solidFill>
                  </a:tcPr>
                </a:tc>
                <a:tc>
                  <a:txBody>
                    <a:bodyPr/>
                    <a:lstStyle/>
                    <a:p>
                      <a:pPr marL="0" marR="0" lvl="0" indent="0" algn="ctr"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r>
                        <a:rPr kumimoji="0" lang="en-US" sz="2400" b="0" i="0" u="none" strike="noStrike" cap="none" normalizeH="0" baseline="0" smtClean="0">
                          <a:ln>
                            <a:noFill/>
                          </a:ln>
                          <a:solidFill>
                            <a:schemeClr val="tx1"/>
                          </a:solidFill>
                          <a:effectLst/>
                          <a:latin typeface="Arial" charset="0"/>
                        </a:rPr>
                        <a:t>Fair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r>
                        <a:rPr kumimoji="0" lang="en-US" sz="2400" b="0" i="0" u="none" strike="noStrike" cap="none" normalizeH="0" baseline="0" smtClean="0">
                          <a:ln>
                            <a:noFill/>
                          </a:ln>
                          <a:solidFill>
                            <a:schemeClr val="tx1"/>
                          </a:solidFill>
                          <a:effectLst/>
                          <a:latin typeface="Arial" charset="0"/>
                        </a:rPr>
                        <a:t>Weak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3300"/>
                    </a:solidFill>
                  </a:tcPr>
                </a:tc>
              </a:tr>
              <a:tr h="1016000">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r>
                        <a:rPr kumimoji="0" lang="en-US" sz="2400" b="0" i="1" u="none" strike="noStrike" cap="none" normalizeH="0" baseline="0" smtClean="0">
                          <a:ln>
                            <a:noFill/>
                          </a:ln>
                          <a:solidFill>
                            <a:schemeClr val="tx1"/>
                          </a:solidFill>
                          <a:effectLst/>
                          <a:latin typeface="Arial" charset="0"/>
                        </a:rPr>
                        <a:t>Comprehensiveness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99FF"/>
                    </a:solid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16000">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r>
                        <a:rPr kumimoji="0" lang="en-US" sz="2400" b="0" i="1" u="none" strike="noStrike" cap="none" normalizeH="0" baseline="0" smtClean="0">
                          <a:ln>
                            <a:noFill/>
                          </a:ln>
                          <a:solidFill>
                            <a:schemeClr val="tx1"/>
                          </a:solidFill>
                          <a:effectLst/>
                          <a:latin typeface="Arial" charset="0"/>
                        </a:rPr>
                        <a:t>Language Strength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FF33"/>
                    </a:solid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16000">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r>
                        <a:rPr kumimoji="0" lang="en-US" sz="2400" b="0" i="1" u="none" strike="noStrike" cap="none" normalizeH="0" baseline="0" smtClean="0">
                          <a:ln>
                            <a:noFill/>
                          </a:ln>
                          <a:solidFill>
                            <a:schemeClr val="tx1"/>
                          </a:solidFill>
                          <a:effectLst/>
                          <a:latin typeface="Arial" charset="0"/>
                        </a:rPr>
                        <a:t>Specificity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1"/>
                        </a:buClr>
                        <a:buSzPct val="75000"/>
                        <a:buFont typeface="Wingdings" pitchFamily="2" charset="2"/>
                        <a:buNone/>
                        <a:tabLst/>
                      </a:pPr>
                      <a:endParaRPr kumimoji="0" lang="en-US"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13"/>
          <p:cNvSpPr>
            <a:spLocks noGrp="1" noChangeArrowheads="1"/>
          </p:cNvSpPr>
          <p:nvPr>
            <p:ph type="sldNum" sz="quarter" idx="12"/>
          </p:nvPr>
        </p:nvSpPr>
        <p:spPr>
          <a:ln/>
        </p:spPr>
        <p:txBody>
          <a:bodyPr/>
          <a:lstStyle/>
          <a:p>
            <a:pPr>
              <a:defRPr/>
            </a:pPr>
            <a:fld id="{346A83AA-999B-4C42-BBDD-210791BFDC28}" type="slidenum">
              <a:rPr lang="en-US"/>
              <a:pPr>
                <a:defRPr/>
              </a:pPr>
              <a:t>27</a:t>
            </a:fld>
            <a:endParaRPr lang="en-US"/>
          </a:p>
        </p:txBody>
      </p:sp>
      <p:sp>
        <p:nvSpPr>
          <p:cNvPr id="84993"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2E9D3316-25D2-4618-B59C-D83D7E1CEF06}" type="slidenum">
              <a:rPr lang="en-US" sz="1000" b="1">
                <a:solidFill>
                  <a:schemeClr val="bg1"/>
                </a:solidFill>
              </a:rPr>
              <a:pPr/>
              <a:t>27</a:t>
            </a:fld>
            <a:endParaRPr lang="en-US" sz="1000" b="1">
              <a:solidFill>
                <a:schemeClr val="bg1"/>
              </a:solidFill>
            </a:endParaRPr>
          </a:p>
        </p:txBody>
      </p:sp>
      <p:sp>
        <p:nvSpPr>
          <p:cNvPr id="84994" name="AutoShape 2"/>
          <p:cNvSpPr>
            <a:spLocks noGrp="1" noChangeArrowheads="1"/>
          </p:cNvSpPr>
          <p:nvPr>
            <p:ph type="title"/>
          </p:nvPr>
        </p:nvSpPr>
        <p:spPr/>
        <p:txBody>
          <a:bodyPr/>
          <a:lstStyle/>
          <a:p>
            <a:r>
              <a:rPr lang="en-US" sz="3200" smtClean="0"/>
              <a:t>Example 3: Sacramento Area-            </a:t>
            </a:r>
            <a:r>
              <a:rPr lang="en-US" sz="2800" i="1" smtClean="0"/>
              <a:t>Strong, Fair or Weak?</a:t>
            </a:r>
          </a:p>
        </p:txBody>
      </p:sp>
      <p:sp>
        <p:nvSpPr>
          <p:cNvPr id="84995" name="Rectangle 3"/>
          <p:cNvSpPr>
            <a:spLocks noGrp="1" noChangeArrowheads="1"/>
          </p:cNvSpPr>
          <p:nvPr>
            <p:ph type="body" idx="1"/>
          </p:nvPr>
        </p:nvSpPr>
        <p:spPr>
          <a:xfrm>
            <a:off x="762000" y="2209800"/>
            <a:ext cx="8077200" cy="4495800"/>
          </a:xfrm>
        </p:spPr>
        <p:txBody>
          <a:bodyPr/>
          <a:lstStyle/>
          <a:p>
            <a:pPr>
              <a:buFont typeface="Wingdings" pitchFamily="2" charset="2"/>
              <a:buNone/>
            </a:pPr>
            <a:r>
              <a:rPr lang="en-US" b="1" i="1" smtClean="0">
                <a:solidFill>
                  <a:srgbClr val="003399"/>
                </a:solidFill>
              </a:rPr>
              <a:t>Rate for comprehensiveness, strength of language, specificity: (see handout)</a:t>
            </a:r>
          </a:p>
          <a:p>
            <a:r>
              <a:rPr lang="en-US" i="1" smtClean="0"/>
              <a:t>District is committed to providing school environments that promote and protect health…</a:t>
            </a:r>
          </a:p>
          <a:p>
            <a:r>
              <a:rPr lang="en-US" i="1" smtClean="0"/>
              <a:t>…Aims to teach, encourage and support healthy eating by students. School should provide nutrition education…</a:t>
            </a:r>
          </a:p>
          <a:p>
            <a:pPr lvl="1"/>
            <a:r>
              <a:rPr lang="en-US" i="1" smtClean="0"/>
              <a:t>is offered at each grade level, part of sequential…</a:t>
            </a:r>
          </a:p>
          <a:p>
            <a:pPr lvl="1"/>
            <a:r>
              <a:rPr lang="en-US" i="1" smtClean="0"/>
              <a:t>Includes media literacy</a:t>
            </a:r>
          </a:p>
          <a:p>
            <a:endParaRPr lang="en-US" i="1" smtClean="0"/>
          </a:p>
          <a:p>
            <a:endParaRPr lang="en-US" i="1" smtClean="0"/>
          </a:p>
        </p:txBody>
      </p:sp>
      <p:sp>
        <p:nvSpPr>
          <p:cNvPr id="73733" name="AutoShape 5"/>
          <p:cNvSpPr>
            <a:spLocks noChangeArrowheads="1"/>
          </p:cNvSpPr>
          <p:nvPr/>
        </p:nvSpPr>
        <p:spPr bwMode="auto">
          <a:xfrm>
            <a:off x="533400" y="4191000"/>
            <a:ext cx="976313" cy="485775"/>
          </a:xfrm>
          <a:prstGeom prst="rightArrow">
            <a:avLst>
              <a:gd name="adj1" fmla="val 50000"/>
              <a:gd name="adj2" fmla="val 50245"/>
            </a:avLst>
          </a:prstGeom>
          <a:solidFill>
            <a:schemeClr val="accent1"/>
          </a:solidFill>
          <a:ln w="9525">
            <a:solidFill>
              <a:schemeClr val="tx1"/>
            </a:solidFill>
            <a:miter lim="800000"/>
            <a:headEnd/>
            <a:tailEnd/>
          </a:ln>
        </p:spPr>
        <p:txBody>
          <a:bodyPr wrap="none" anchor="ctr"/>
          <a:lstStyle/>
          <a:p>
            <a:endParaRPr lang="en-US"/>
          </a:p>
        </p:txBody>
      </p:sp>
      <p:sp>
        <p:nvSpPr>
          <p:cNvPr id="73734" name="AutoShape 6"/>
          <p:cNvSpPr>
            <a:spLocks noChangeArrowheads="1"/>
          </p:cNvSpPr>
          <p:nvPr/>
        </p:nvSpPr>
        <p:spPr bwMode="auto">
          <a:xfrm>
            <a:off x="7848600" y="4572000"/>
            <a:ext cx="976313" cy="485775"/>
          </a:xfrm>
          <a:prstGeom prst="leftArrow">
            <a:avLst>
              <a:gd name="adj1" fmla="val 50000"/>
              <a:gd name="adj2" fmla="val 50245"/>
            </a:avLst>
          </a:prstGeom>
          <a:solidFill>
            <a:schemeClr val="accent1"/>
          </a:solidFill>
          <a:ln w="9525">
            <a:solidFill>
              <a:schemeClr val="tx1"/>
            </a:solidFill>
            <a:miter lim="800000"/>
            <a:headEnd/>
            <a:tailEnd/>
          </a:ln>
        </p:spPr>
        <p:txBody>
          <a:bodyPr wrap="none" anchor="ctr"/>
          <a:lstStyle/>
          <a:p>
            <a:endParaRPr lang="en-US"/>
          </a:p>
        </p:txBody>
      </p:sp>
      <p:pic>
        <p:nvPicPr>
          <p:cNvPr id="84999" name="Picture 2" descr="C:\Users\Tia.CFPA\AppData\Local\Microsoft\Windows\Temporary Internet Files\Content.IE5\WC15A9SC\MC900441322[1].png"/>
          <p:cNvPicPr>
            <a:picLocks noChangeAspect="1" noChangeArrowheads="1"/>
          </p:cNvPicPr>
          <p:nvPr/>
        </p:nvPicPr>
        <p:blipFill>
          <a:blip r:embed="rId3"/>
          <a:srcRect/>
          <a:stretch>
            <a:fillRect/>
          </a:stretch>
        </p:blipFill>
        <p:spPr bwMode="auto">
          <a:xfrm>
            <a:off x="6858000" y="304800"/>
            <a:ext cx="1447800" cy="13366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3733"/>
                                        </p:tgtEl>
                                        <p:attrNameLst>
                                          <p:attrName>style.visibility</p:attrName>
                                        </p:attrNameLst>
                                      </p:cBhvr>
                                      <p:to>
                                        <p:strVal val="visible"/>
                                      </p:to>
                                    </p:set>
                                    <p:anim calcmode="lin" valueType="num">
                                      <p:cBhvr additive="base">
                                        <p:cTn id="7" dur="500" fill="hold"/>
                                        <p:tgtEl>
                                          <p:spTgt spid="73733"/>
                                        </p:tgtEl>
                                        <p:attrNameLst>
                                          <p:attrName>ppt_x</p:attrName>
                                        </p:attrNameLst>
                                      </p:cBhvr>
                                      <p:tavLst>
                                        <p:tav tm="0">
                                          <p:val>
                                            <p:strVal val="0-#ppt_w/2"/>
                                          </p:val>
                                        </p:tav>
                                        <p:tav tm="100000">
                                          <p:val>
                                            <p:strVal val="#ppt_x"/>
                                          </p:val>
                                        </p:tav>
                                      </p:tavLst>
                                    </p:anim>
                                    <p:anim calcmode="lin" valueType="num">
                                      <p:cBhvr additive="base">
                                        <p:cTn id="8" dur="500" fill="hold"/>
                                        <p:tgtEl>
                                          <p:spTgt spid="7373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73734"/>
                                        </p:tgtEl>
                                        <p:attrNameLst>
                                          <p:attrName>style.visibility</p:attrName>
                                        </p:attrNameLst>
                                      </p:cBhvr>
                                      <p:to>
                                        <p:strVal val="visible"/>
                                      </p:to>
                                    </p:set>
                                    <p:anim calcmode="lin" valueType="num">
                                      <p:cBhvr additive="base">
                                        <p:cTn id="13" dur="500" fill="hold"/>
                                        <p:tgtEl>
                                          <p:spTgt spid="73734"/>
                                        </p:tgtEl>
                                        <p:attrNameLst>
                                          <p:attrName>ppt_x</p:attrName>
                                        </p:attrNameLst>
                                      </p:cBhvr>
                                      <p:tavLst>
                                        <p:tav tm="0">
                                          <p:val>
                                            <p:strVal val="1+#ppt_w/2"/>
                                          </p:val>
                                        </p:tav>
                                        <p:tav tm="100000">
                                          <p:val>
                                            <p:strVal val="#ppt_x"/>
                                          </p:val>
                                        </p:tav>
                                      </p:tavLst>
                                    </p:anim>
                                    <p:anim calcmode="lin" valueType="num">
                                      <p:cBhvr additive="base">
                                        <p:cTn id="14" dur="500" fill="hold"/>
                                        <p:tgtEl>
                                          <p:spTgt spid="737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3" grpId="0" animBg="1"/>
      <p:bldP spid="7373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3"/>
          <p:cNvSpPr>
            <a:spLocks noGrp="1" noChangeArrowheads="1"/>
          </p:cNvSpPr>
          <p:nvPr>
            <p:ph type="sldNum" sz="quarter" idx="12"/>
          </p:nvPr>
        </p:nvSpPr>
        <p:spPr>
          <a:ln/>
        </p:spPr>
        <p:txBody>
          <a:bodyPr/>
          <a:lstStyle/>
          <a:p>
            <a:pPr>
              <a:defRPr/>
            </a:pPr>
            <a:fld id="{86D90F80-3F84-4986-9063-5D93DBA7CFA9}" type="slidenum">
              <a:rPr lang="en-US"/>
              <a:pPr>
                <a:defRPr/>
              </a:pPr>
              <a:t>28</a:t>
            </a:fld>
            <a:endParaRPr lang="en-US"/>
          </a:p>
        </p:txBody>
      </p:sp>
      <p:sp>
        <p:nvSpPr>
          <p:cNvPr id="87041"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58661FA9-F9E4-4698-B1A5-0C5FFADC7029}" type="slidenum">
              <a:rPr lang="en-US" sz="1000" b="1">
                <a:solidFill>
                  <a:schemeClr val="bg1"/>
                </a:solidFill>
              </a:rPr>
              <a:pPr/>
              <a:t>28</a:t>
            </a:fld>
            <a:endParaRPr lang="en-US" sz="1000" b="1">
              <a:solidFill>
                <a:schemeClr val="bg1"/>
              </a:solidFill>
            </a:endParaRPr>
          </a:p>
        </p:txBody>
      </p:sp>
      <p:sp>
        <p:nvSpPr>
          <p:cNvPr id="87042" name="AutoShape 2"/>
          <p:cNvSpPr>
            <a:spLocks noGrp="1" noChangeArrowheads="1"/>
          </p:cNvSpPr>
          <p:nvPr>
            <p:ph type="title"/>
          </p:nvPr>
        </p:nvSpPr>
        <p:spPr>
          <a:xfrm>
            <a:off x="381000" y="533400"/>
            <a:ext cx="8305800" cy="1371600"/>
          </a:xfrm>
        </p:spPr>
        <p:txBody>
          <a:bodyPr/>
          <a:lstStyle/>
          <a:p>
            <a:r>
              <a:rPr lang="en-US" smtClean="0">
                <a:latin typeface="Calibri" pitchFamily="34" charset="0"/>
              </a:rPr>
              <a:t>      How Do Most Schools Measure Up?</a:t>
            </a:r>
          </a:p>
        </p:txBody>
      </p:sp>
      <p:sp>
        <p:nvSpPr>
          <p:cNvPr id="87043" name="Rectangle 3"/>
          <p:cNvSpPr>
            <a:spLocks noGrp="1" noChangeArrowheads="1"/>
          </p:cNvSpPr>
          <p:nvPr>
            <p:ph type="body" idx="1"/>
          </p:nvPr>
        </p:nvSpPr>
        <p:spPr/>
        <p:txBody>
          <a:bodyPr/>
          <a:lstStyle/>
          <a:p>
            <a:pPr>
              <a:lnSpc>
                <a:spcPct val="90000"/>
              </a:lnSpc>
              <a:buFont typeface="Wingdings" pitchFamily="2" charset="2"/>
              <a:buNone/>
            </a:pPr>
            <a:r>
              <a:rPr lang="en-US" sz="2400" smtClean="0">
                <a:latin typeface="Calibri" pitchFamily="34" charset="0"/>
              </a:rPr>
              <a:t>99% of districts nationwide had a wellness policy</a:t>
            </a:r>
          </a:p>
          <a:p>
            <a:pPr>
              <a:lnSpc>
                <a:spcPct val="90000"/>
              </a:lnSpc>
            </a:pPr>
            <a:r>
              <a:rPr lang="en-US" sz="2400" b="1" smtClean="0">
                <a:latin typeface="Calibri" pitchFamily="34" charset="0"/>
              </a:rPr>
              <a:t>Overall policy strength</a:t>
            </a:r>
          </a:p>
          <a:p>
            <a:pPr lvl="1">
              <a:lnSpc>
                <a:spcPct val="90000"/>
              </a:lnSpc>
            </a:pPr>
            <a:r>
              <a:rPr lang="en-US" sz="2000" smtClean="0">
                <a:latin typeface="Calibri" pitchFamily="34" charset="0"/>
              </a:rPr>
              <a:t>33/100 –average policy strength score</a:t>
            </a:r>
          </a:p>
          <a:p>
            <a:pPr>
              <a:lnSpc>
                <a:spcPct val="90000"/>
              </a:lnSpc>
            </a:pPr>
            <a:r>
              <a:rPr lang="en-US" sz="2400" b="1" smtClean="0">
                <a:latin typeface="Calibri" pitchFamily="34" charset="0"/>
              </a:rPr>
              <a:t>Comprehensiveness</a:t>
            </a:r>
          </a:p>
          <a:p>
            <a:pPr lvl="1">
              <a:lnSpc>
                <a:spcPct val="90000"/>
              </a:lnSpc>
            </a:pPr>
            <a:r>
              <a:rPr lang="en-US" sz="2000" smtClean="0">
                <a:latin typeface="Calibri" pitchFamily="34" charset="0"/>
              </a:rPr>
              <a:t>61% included all required components</a:t>
            </a:r>
          </a:p>
          <a:p>
            <a:pPr lvl="1">
              <a:lnSpc>
                <a:spcPct val="90000"/>
              </a:lnSpc>
            </a:pPr>
            <a:r>
              <a:rPr lang="en-US" sz="2000" smtClean="0">
                <a:latin typeface="Calibri" pitchFamily="34" charset="0"/>
              </a:rPr>
              <a:t>20% had evaluation component; 33% had monitoring plan</a:t>
            </a:r>
          </a:p>
          <a:p>
            <a:pPr>
              <a:lnSpc>
                <a:spcPct val="90000"/>
              </a:lnSpc>
            </a:pPr>
            <a:r>
              <a:rPr lang="en-US" sz="2400" b="1" smtClean="0">
                <a:latin typeface="Calibri" pitchFamily="34" charset="0"/>
              </a:rPr>
              <a:t>Specific Subsections</a:t>
            </a:r>
          </a:p>
          <a:p>
            <a:pPr lvl="1">
              <a:lnSpc>
                <a:spcPct val="90000"/>
              </a:lnSpc>
            </a:pPr>
            <a:r>
              <a:rPr lang="en-US" sz="2000" smtClean="0">
                <a:latin typeface="Calibri" pitchFamily="34" charset="0"/>
              </a:rPr>
              <a:t>50% only suggested nutrition education curriculum</a:t>
            </a:r>
          </a:p>
          <a:p>
            <a:pPr lvl="1">
              <a:lnSpc>
                <a:spcPct val="90000"/>
              </a:lnSpc>
            </a:pPr>
            <a:r>
              <a:rPr lang="en-US" sz="2000" smtClean="0">
                <a:latin typeface="Calibri" pitchFamily="34" charset="0"/>
              </a:rPr>
              <a:t>25% included policy against marketing of unhealthy foods</a:t>
            </a:r>
          </a:p>
          <a:p>
            <a:pPr lvl="1">
              <a:lnSpc>
                <a:spcPct val="90000"/>
              </a:lnSpc>
            </a:pPr>
            <a:r>
              <a:rPr lang="en-US" sz="2000" smtClean="0">
                <a:latin typeface="Calibri" pitchFamily="34" charset="0"/>
              </a:rPr>
              <a:t>50% had requirement for ongoing stakeholder council</a:t>
            </a:r>
          </a:p>
          <a:p>
            <a:pPr lvl="1">
              <a:lnSpc>
                <a:spcPct val="90000"/>
              </a:lnSpc>
            </a:pPr>
            <a:endParaRPr lang="en-US" sz="2000" smtClean="0">
              <a:latin typeface="Calibri" pitchFamily="34" charset="0"/>
            </a:endParaRPr>
          </a:p>
        </p:txBody>
      </p:sp>
      <p:pic>
        <p:nvPicPr>
          <p:cNvPr id="87044" name="Picture 17" descr="MCED00303_0000[1]"/>
          <p:cNvPicPr>
            <a:picLocks noChangeAspect="1" noChangeArrowheads="1"/>
          </p:cNvPicPr>
          <p:nvPr/>
        </p:nvPicPr>
        <p:blipFill>
          <a:blip r:embed="rId3"/>
          <a:srcRect/>
          <a:stretch>
            <a:fillRect/>
          </a:stretch>
        </p:blipFill>
        <p:spPr bwMode="auto">
          <a:xfrm>
            <a:off x="7708900" y="0"/>
            <a:ext cx="1435100" cy="1447800"/>
          </a:xfrm>
          <a:prstGeom prst="rect">
            <a:avLst/>
          </a:prstGeom>
          <a:noFill/>
          <a:ln w="9525">
            <a:noFill/>
            <a:miter lim="800000"/>
            <a:headEnd/>
            <a:tailEnd/>
          </a:ln>
        </p:spPr>
      </p:pic>
      <p:sp>
        <p:nvSpPr>
          <p:cNvPr id="87045" name="Rectangle 7"/>
          <p:cNvSpPr>
            <a:spLocks noChangeArrowheads="1"/>
          </p:cNvSpPr>
          <p:nvPr/>
        </p:nvSpPr>
        <p:spPr bwMode="auto">
          <a:xfrm>
            <a:off x="1447800" y="5959475"/>
            <a:ext cx="6781800" cy="946150"/>
          </a:xfrm>
          <a:prstGeom prst="rect">
            <a:avLst/>
          </a:prstGeom>
          <a:noFill/>
          <a:ln w="9525">
            <a:noFill/>
            <a:miter lim="800000"/>
            <a:headEnd/>
            <a:tailEnd/>
          </a:ln>
        </p:spPr>
        <p:txBody>
          <a:bodyPr anchor="ctr">
            <a:spAutoFit/>
          </a:bodyPr>
          <a:lstStyle/>
          <a:p>
            <a:pPr algn="ctr"/>
            <a:r>
              <a:rPr lang="en-US" sz="1000" i="1"/>
              <a:t>From Robert Wood Johnson Foundation -Bridging the Gap August 2010 Report: School District Wellness Policies: Evaluating Progress and Potential for Improving Children's Health Three Years After the Federal Mandate</a:t>
            </a:r>
            <a:br>
              <a:rPr lang="en-US" sz="1000" i="1"/>
            </a:br>
            <a:r>
              <a:rPr lang="en-US" sz="1400" i="1">
                <a:hlinkClick r:id="rId4"/>
              </a:rPr>
              <a:t>http://www.bridgingthegapresearch.org/research/district_wellness_policies</a:t>
            </a:r>
            <a:r>
              <a:rPr lang="en-US" i="1">
                <a:hlinkClick r:id="rId4"/>
              </a:rPr>
              <a:t>/</a:t>
            </a:r>
            <a:endParaRPr lang="en-US" i="1"/>
          </a:p>
          <a:p>
            <a:pPr algn="ctr"/>
            <a:endParaRPr lang="en-US" i="1"/>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3"/>
          <p:cNvSpPr>
            <a:spLocks noGrp="1" noChangeArrowheads="1"/>
          </p:cNvSpPr>
          <p:nvPr>
            <p:ph type="sldNum" sz="quarter" idx="12"/>
          </p:nvPr>
        </p:nvSpPr>
        <p:spPr>
          <a:ln/>
        </p:spPr>
        <p:txBody>
          <a:bodyPr/>
          <a:lstStyle/>
          <a:p>
            <a:pPr>
              <a:defRPr/>
            </a:pPr>
            <a:fld id="{CFE16659-CCB5-41BD-A977-1992235D7273}" type="slidenum">
              <a:rPr lang="en-US"/>
              <a:pPr>
                <a:defRPr/>
              </a:pPr>
              <a:t>29</a:t>
            </a:fld>
            <a:endParaRPr lang="en-US"/>
          </a:p>
        </p:txBody>
      </p:sp>
      <p:sp>
        <p:nvSpPr>
          <p:cNvPr id="89089"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469B3B98-6299-4282-9ED2-A7495F5E6560}" type="slidenum">
              <a:rPr lang="en-US" sz="1000" b="1">
                <a:solidFill>
                  <a:schemeClr val="bg1"/>
                </a:solidFill>
              </a:rPr>
              <a:pPr/>
              <a:t>29</a:t>
            </a:fld>
            <a:endParaRPr lang="en-US" sz="1000" b="1">
              <a:solidFill>
                <a:schemeClr val="bg1"/>
              </a:solidFill>
            </a:endParaRPr>
          </a:p>
        </p:txBody>
      </p:sp>
      <p:sp>
        <p:nvSpPr>
          <p:cNvPr id="89090" name="Rectangle 2"/>
          <p:cNvSpPr>
            <a:spLocks noGrp="1" noChangeArrowheads="1"/>
          </p:cNvSpPr>
          <p:nvPr>
            <p:ph type="body" idx="1"/>
          </p:nvPr>
        </p:nvSpPr>
        <p:spPr/>
        <p:txBody>
          <a:bodyPr/>
          <a:lstStyle/>
          <a:p>
            <a:pPr algn="ctr">
              <a:buFont typeface="Wingdings" pitchFamily="2" charset="2"/>
              <a:buNone/>
            </a:pPr>
            <a:r>
              <a:rPr lang="en-US" sz="6000" b="1" smtClean="0">
                <a:solidFill>
                  <a:srgbClr val="008000"/>
                </a:solidFill>
                <a:latin typeface="Calibri" pitchFamily="34" charset="0"/>
              </a:rPr>
              <a:t>Opportunities</a:t>
            </a:r>
          </a:p>
          <a:p>
            <a:pPr algn="ctr">
              <a:buFont typeface="Wingdings" pitchFamily="2" charset="2"/>
              <a:buNone/>
            </a:pPr>
            <a:r>
              <a:rPr lang="en-US" sz="6000" b="1" smtClean="0">
                <a:solidFill>
                  <a:srgbClr val="008000"/>
                </a:solidFill>
                <a:latin typeface="Calibri" pitchFamily="34" charset="0"/>
              </a:rPr>
              <a:t>…. And Partners</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3"/>
          <p:cNvSpPr>
            <a:spLocks noGrp="1" noChangeArrowheads="1"/>
          </p:cNvSpPr>
          <p:nvPr>
            <p:ph type="sldNum" sz="quarter" idx="12"/>
          </p:nvPr>
        </p:nvSpPr>
        <p:spPr>
          <a:ln/>
        </p:spPr>
        <p:txBody>
          <a:bodyPr/>
          <a:lstStyle/>
          <a:p>
            <a:pPr>
              <a:defRPr/>
            </a:pPr>
            <a:fld id="{AABF146A-98D1-4DF1-A0BD-A2BE77FE072E}" type="slidenum">
              <a:rPr lang="en-US"/>
              <a:pPr>
                <a:defRPr/>
              </a:pPr>
              <a:t>30</a:t>
            </a:fld>
            <a:endParaRPr lang="en-US"/>
          </a:p>
        </p:txBody>
      </p:sp>
      <p:sp>
        <p:nvSpPr>
          <p:cNvPr id="91137"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15A50D88-145D-4911-AA7F-A6C2728ED602}" type="slidenum">
              <a:rPr lang="en-US" sz="1000" b="1">
                <a:solidFill>
                  <a:schemeClr val="bg1"/>
                </a:solidFill>
              </a:rPr>
              <a:pPr/>
              <a:t>30</a:t>
            </a:fld>
            <a:endParaRPr lang="en-US" sz="1000" b="1">
              <a:solidFill>
                <a:schemeClr val="bg1"/>
              </a:solidFill>
            </a:endParaRPr>
          </a:p>
        </p:txBody>
      </p:sp>
      <p:sp>
        <p:nvSpPr>
          <p:cNvPr id="91138" name="AutoShape 2"/>
          <p:cNvSpPr>
            <a:spLocks noGrp="1" noChangeArrowheads="1"/>
          </p:cNvSpPr>
          <p:nvPr>
            <p:ph type="title"/>
          </p:nvPr>
        </p:nvSpPr>
        <p:spPr/>
        <p:txBody>
          <a:bodyPr/>
          <a:lstStyle/>
          <a:p>
            <a:r>
              <a:rPr lang="en-US" smtClean="0">
                <a:latin typeface="Calibri" pitchFamily="34" charset="0"/>
              </a:rPr>
              <a:t>Policy Opportunities</a:t>
            </a:r>
          </a:p>
        </p:txBody>
      </p:sp>
      <p:sp>
        <p:nvSpPr>
          <p:cNvPr id="91139" name="Rectangle 3"/>
          <p:cNvSpPr>
            <a:spLocks noGrp="1" noChangeArrowheads="1"/>
          </p:cNvSpPr>
          <p:nvPr>
            <p:ph type="body" idx="1"/>
          </p:nvPr>
        </p:nvSpPr>
        <p:spPr>
          <a:xfrm>
            <a:off x="838200" y="2362200"/>
            <a:ext cx="7693025" cy="4191000"/>
          </a:xfrm>
        </p:spPr>
        <p:txBody>
          <a:bodyPr/>
          <a:lstStyle/>
          <a:p>
            <a:r>
              <a:rPr lang="en-US" sz="2400" b="1" i="1" smtClean="0">
                <a:solidFill>
                  <a:srgbClr val="003399"/>
                </a:solidFill>
                <a:latin typeface="Calibri" pitchFamily="34" charset="0"/>
              </a:rPr>
              <a:t>Nutrition Education Program-</a:t>
            </a:r>
            <a:r>
              <a:rPr lang="en-US" sz="2400" smtClean="0">
                <a:latin typeface="Calibri" pitchFamily="34" charset="0"/>
              </a:rPr>
              <a:t> Core Component of Comprehensive Health Education</a:t>
            </a:r>
          </a:p>
          <a:p>
            <a:r>
              <a:rPr lang="en-US" sz="2400" b="1" i="1" smtClean="0">
                <a:solidFill>
                  <a:srgbClr val="003399"/>
                </a:solidFill>
                <a:latin typeface="Calibri" pitchFamily="34" charset="0"/>
              </a:rPr>
              <a:t>Devoted Staff and Resources</a:t>
            </a:r>
            <a:r>
              <a:rPr lang="en-US" sz="2400" smtClean="0">
                <a:latin typeface="Calibri" pitchFamily="34" charset="0"/>
              </a:rPr>
              <a:t> for Wellness Policy Implementation and Evaluation</a:t>
            </a:r>
          </a:p>
          <a:p>
            <a:r>
              <a:rPr lang="en-US" sz="2400" b="1" i="1" smtClean="0">
                <a:solidFill>
                  <a:srgbClr val="003399"/>
                </a:solidFill>
                <a:latin typeface="Calibri" pitchFamily="34" charset="0"/>
              </a:rPr>
              <a:t>Food Marketing</a:t>
            </a:r>
            <a:r>
              <a:rPr lang="en-US" sz="2400" smtClean="0">
                <a:latin typeface="Calibri" pitchFamily="34" charset="0"/>
              </a:rPr>
              <a:t> and Advertising, Vending Contracts </a:t>
            </a:r>
          </a:p>
          <a:p>
            <a:r>
              <a:rPr lang="en-US" sz="2400" b="1" i="1" smtClean="0">
                <a:solidFill>
                  <a:srgbClr val="003399"/>
                </a:solidFill>
                <a:latin typeface="Calibri" pitchFamily="34" charset="0"/>
              </a:rPr>
              <a:t>School Meals-</a:t>
            </a:r>
            <a:r>
              <a:rPr lang="en-US" sz="2400" smtClean="0">
                <a:latin typeface="Calibri" pitchFamily="34" charset="0"/>
              </a:rPr>
              <a:t> Nutrition Quality</a:t>
            </a:r>
          </a:p>
          <a:p>
            <a:pPr>
              <a:buFont typeface="Wingdings" pitchFamily="2" charset="2"/>
              <a:buNone/>
            </a:pPr>
            <a:endParaRPr lang="en-US" sz="1400" smtClean="0">
              <a:latin typeface="Calibri" pitchFamily="34" charset="0"/>
            </a:endParaRPr>
          </a:p>
          <a:p>
            <a:pPr>
              <a:buFont typeface="Wingdings" pitchFamily="2" charset="2"/>
              <a:buNone/>
            </a:pPr>
            <a:r>
              <a:rPr lang="en-US" sz="2400" b="1" u="sng" smtClean="0">
                <a:solidFill>
                  <a:srgbClr val="003399"/>
                </a:solidFill>
                <a:latin typeface="Calibri" pitchFamily="34" charset="0"/>
              </a:rPr>
              <a:t>Other areas that support nutrition education</a:t>
            </a:r>
          </a:p>
          <a:p>
            <a:r>
              <a:rPr lang="en-US" sz="1800" b="1" smtClean="0">
                <a:latin typeface="Calibri" pitchFamily="34" charset="0"/>
              </a:rPr>
              <a:t>Physical Activity- Defined In School</a:t>
            </a:r>
          </a:p>
          <a:p>
            <a:r>
              <a:rPr lang="en-US" sz="1800" b="1" smtClean="0">
                <a:latin typeface="Calibri" pitchFamily="34" charset="0"/>
              </a:rPr>
              <a:t>Physical Education taught by Trained PE Educators</a:t>
            </a:r>
          </a:p>
          <a:p>
            <a:r>
              <a:rPr lang="en-US" sz="1800" b="1" smtClean="0">
                <a:latin typeface="Calibri" pitchFamily="34" charset="0"/>
              </a:rPr>
              <a:t>Joint Use Agreements and Safe Routes</a:t>
            </a:r>
          </a:p>
          <a:p>
            <a:endParaRPr lang="en-US" sz="1800" smtClean="0">
              <a:latin typeface="Calibri"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3"/>
          <p:cNvSpPr>
            <a:spLocks noGrp="1" noChangeArrowheads="1"/>
          </p:cNvSpPr>
          <p:nvPr>
            <p:ph type="sldNum" sz="quarter" idx="12"/>
          </p:nvPr>
        </p:nvSpPr>
        <p:spPr>
          <a:ln/>
        </p:spPr>
        <p:txBody>
          <a:bodyPr/>
          <a:lstStyle/>
          <a:p>
            <a:pPr>
              <a:defRPr/>
            </a:pPr>
            <a:fld id="{E7CEB7FE-3863-454B-9B16-15B1DF9F7A47}" type="slidenum">
              <a:rPr lang="en-US"/>
              <a:pPr>
                <a:defRPr/>
              </a:pPr>
              <a:t>31</a:t>
            </a:fld>
            <a:endParaRPr lang="en-US"/>
          </a:p>
        </p:txBody>
      </p:sp>
      <p:sp>
        <p:nvSpPr>
          <p:cNvPr id="93185"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BE29F4B6-FDA5-4530-B9FD-EE516F729FC5}" type="slidenum">
              <a:rPr lang="en-US" sz="1000" b="1">
                <a:solidFill>
                  <a:schemeClr val="bg1"/>
                </a:solidFill>
              </a:rPr>
              <a:pPr/>
              <a:t>31</a:t>
            </a:fld>
            <a:endParaRPr lang="en-US" sz="1000" b="1">
              <a:solidFill>
                <a:schemeClr val="bg1"/>
              </a:solidFill>
            </a:endParaRPr>
          </a:p>
        </p:txBody>
      </p:sp>
      <p:sp>
        <p:nvSpPr>
          <p:cNvPr id="93186" name="AutoShape 2"/>
          <p:cNvSpPr>
            <a:spLocks noGrp="1" noChangeArrowheads="1"/>
          </p:cNvSpPr>
          <p:nvPr>
            <p:ph type="title"/>
          </p:nvPr>
        </p:nvSpPr>
        <p:spPr/>
        <p:txBody>
          <a:bodyPr/>
          <a:lstStyle/>
          <a:p>
            <a:r>
              <a:rPr lang="en-US" sz="3200" smtClean="0"/>
              <a:t>Changes in the 2010 </a:t>
            </a:r>
            <a:br>
              <a:rPr lang="en-US" sz="3200" smtClean="0"/>
            </a:br>
            <a:r>
              <a:rPr lang="en-US" sz="3200" smtClean="0"/>
              <a:t>Child Nutrition Reauthorization</a:t>
            </a:r>
          </a:p>
        </p:txBody>
      </p:sp>
      <p:sp>
        <p:nvSpPr>
          <p:cNvPr id="93187" name="Rectangle 3"/>
          <p:cNvSpPr>
            <a:spLocks noGrp="1" noChangeArrowheads="1"/>
          </p:cNvSpPr>
          <p:nvPr>
            <p:ph type="body" idx="1"/>
          </p:nvPr>
        </p:nvSpPr>
        <p:spPr/>
        <p:txBody>
          <a:bodyPr/>
          <a:lstStyle/>
          <a:p>
            <a:pPr>
              <a:lnSpc>
                <a:spcPct val="90000"/>
              </a:lnSpc>
            </a:pPr>
            <a:r>
              <a:rPr lang="en-US" smtClean="0">
                <a:latin typeface="Calibri" pitchFamily="34" charset="0"/>
              </a:rPr>
              <a:t>Major enhancements to school meal pattern</a:t>
            </a:r>
          </a:p>
          <a:p>
            <a:pPr>
              <a:lnSpc>
                <a:spcPct val="90000"/>
              </a:lnSpc>
            </a:pPr>
            <a:r>
              <a:rPr lang="en-US" smtClean="0">
                <a:latin typeface="Calibri" pitchFamily="34" charset="0"/>
              </a:rPr>
              <a:t>Strengthening of wellness policy</a:t>
            </a:r>
          </a:p>
          <a:p>
            <a:pPr lvl="1">
              <a:lnSpc>
                <a:spcPct val="90000"/>
              </a:lnSpc>
            </a:pPr>
            <a:r>
              <a:rPr lang="en-US" b="1" u="sng" smtClean="0">
                <a:solidFill>
                  <a:srgbClr val="003399"/>
                </a:solidFill>
                <a:latin typeface="Calibri" pitchFamily="34" charset="0"/>
              </a:rPr>
              <a:t>Transparency</a:t>
            </a:r>
            <a:r>
              <a:rPr lang="en-US" b="1" smtClean="0">
                <a:latin typeface="Calibri" pitchFamily="34" charset="0"/>
              </a:rPr>
              <a:t>-</a:t>
            </a:r>
            <a:r>
              <a:rPr lang="en-US" smtClean="0">
                <a:latin typeface="Calibri" pitchFamily="34" charset="0"/>
              </a:rPr>
              <a:t> Inform and update public about implementation</a:t>
            </a:r>
          </a:p>
          <a:p>
            <a:pPr lvl="1">
              <a:lnSpc>
                <a:spcPct val="90000"/>
              </a:lnSpc>
            </a:pPr>
            <a:r>
              <a:rPr lang="en-US" b="1" u="sng" smtClean="0">
                <a:solidFill>
                  <a:srgbClr val="003399"/>
                </a:solidFill>
                <a:latin typeface="Calibri" pitchFamily="34" charset="0"/>
              </a:rPr>
              <a:t>Stakeholder participation</a:t>
            </a:r>
            <a:r>
              <a:rPr lang="en-US" smtClean="0">
                <a:latin typeface="Calibri" pitchFamily="34" charset="0"/>
              </a:rPr>
              <a:t> -Development, implementation, and review and update of local school wellness policy</a:t>
            </a:r>
          </a:p>
          <a:p>
            <a:pPr lvl="1">
              <a:lnSpc>
                <a:spcPct val="90000"/>
              </a:lnSpc>
            </a:pPr>
            <a:r>
              <a:rPr lang="en-US" b="1" u="sng" smtClean="0">
                <a:solidFill>
                  <a:srgbClr val="003399"/>
                </a:solidFill>
                <a:latin typeface="Calibri" pitchFamily="34" charset="0"/>
              </a:rPr>
              <a:t>Monitoring</a:t>
            </a:r>
            <a:r>
              <a:rPr lang="en-US" b="1" smtClean="0">
                <a:solidFill>
                  <a:srgbClr val="003399"/>
                </a:solidFill>
                <a:latin typeface="Calibri" pitchFamily="34" charset="0"/>
              </a:rPr>
              <a:t>-</a:t>
            </a:r>
            <a:r>
              <a:rPr lang="en-US" smtClean="0">
                <a:latin typeface="Calibri" pitchFamily="34" charset="0"/>
              </a:rPr>
              <a:t> Periodically measure and assess compliance and progress on wellness policy</a:t>
            </a:r>
          </a:p>
        </p:txBody>
      </p:sp>
      <p:pic>
        <p:nvPicPr>
          <p:cNvPr id="93189" name="Picture 5" descr="President, Mrs. Obama Speak At Healthy, Hunger-Free Kids Act Signing in Washington">
            <a:hlinkClick r:id="rId3"/>
          </p:cNvPr>
          <p:cNvPicPr>
            <a:picLocks noChangeAspect="1" noChangeArrowheads="1"/>
          </p:cNvPicPr>
          <p:nvPr/>
        </p:nvPicPr>
        <p:blipFill>
          <a:blip r:embed="rId4"/>
          <a:srcRect/>
          <a:stretch>
            <a:fillRect/>
          </a:stretch>
        </p:blipFill>
        <p:spPr bwMode="auto">
          <a:xfrm>
            <a:off x="6705600" y="152400"/>
            <a:ext cx="1905000" cy="1279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3"/>
          <p:cNvSpPr>
            <a:spLocks noGrp="1" noChangeArrowheads="1"/>
          </p:cNvSpPr>
          <p:nvPr>
            <p:ph type="sldNum" sz="quarter" idx="12"/>
          </p:nvPr>
        </p:nvSpPr>
        <p:spPr>
          <a:ln/>
        </p:spPr>
        <p:txBody>
          <a:bodyPr/>
          <a:lstStyle/>
          <a:p>
            <a:pPr>
              <a:defRPr/>
            </a:pPr>
            <a:fld id="{F2199FD5-AFC1-49B9-8D6B-F5ADE99BA526}" type="slidenum">
              <a:rPr lang="en-US"/>
              <a:pPr>
                <a:defRPr/>
              </a:pPr>
              <a:t>32</a:t>
            </a:fld>
            <a:endParaRPr lang="en-US"/>
          </a:p>
        </p:txBody>
      </p:sp>
      <p:sp>
        <p:nvSpPr>
          <p:cNvPr id="114690"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B0CA2223-A0B6-4EE1-A4B6-2AE0204E7303}" type="slidenum">
              <a:rPr lang="en-US" sz="1000" b="1">
                <a:solidFill>
                  <a:schemeClr val="bg1"/>
                </a:solidFill>
              </a:rPr>
              <a:pPr/>
              <a:t>32</a:t>
            </a:fld>
            <a:endParaRPr lang="en-US" sz="1000" b="1">
              <a:solidFill>
                <a:schemeClr val="bg1"/>
              </a:solidFill>
            </a:endParaRPr>
          </a:p>
        </p:txBody>
      </p:sp>
      <p:sp>
        <p:nvSpPr>
          <p:cNvPr id="114691" name="AutoShape 2"/>
          <p:cNvSpPr>
            <a:spLocks noGrp="1" noChangeArrowheads="1"/>
          </p:cNvSpPr>
          <p:nvPr>
            <p:ph type="title" idx="4294967295"/>
          </p:nvPr>
        </p:nvSpPr>
        <p:spPr/>
        <p:txBody>
          <a:bodyPr/>
          <a:lstStyle/>
          <a:p>
            <a:r>
              <a:rPr lang="en-US" i="1" smtClean="0">
                <a:latin typeface="Calibri" pitchFamily="34" charset="0"/>
              </a:rPr>
              <a:t>Polling Question	</a:t>
            </a:r>
          </a:p>
        </p:txBody>
      </p:sp>
      <p:sp>
        <p:nvSpPr>
          <p:cNvPr id="114692" name="Rectangle 3"/>
          <p:cNvSpPr>
            <a:spLocks noGrp="1" noChangeArrowheads="1"/>
          </p:cNvSpPr>
          <p:nvPr>
            <p:ph type="body" idx="4294967295"/>
          </p:nvPr>
        </p:nvSpPr>
        <p:spPr/>
        <p:txBody>
          <a:bodyPr/>
          <a:lstStyle/>
          <a:p>
            <a:pPr>
              <a:lnSpc>
                <a:spcPct val="90000"/>
              </a:lnSpc>
              <a:buFont typeface="Wingdings" pitchFamily="2" charset="2"/>
              <a:buNone/>
            </a:pPr>
            <a:r>
              <a:rPr lang="en-US" b="1" i="1" u="sng" dirty="0" smtClean="0">
                <a:solidFill>
                  <a:srgbClr val="003399"/>
                </a:solidFill>
                <a:latin typeface="Calibri" pitchFamily="34" charset="0"/>
              </a:rPr>
              <a:t>How transparent is your wellness policy? Is it:</a:t>
            </a:r>
          </a:p>
          <a:p>
            <a:pPr>
              <a:lnSpc>
                <a:spcPct val="90000"/>
              </a:lnSpc>
            </a:pPr>
            <a:r>
              <a:rPr lang="en-US" b="1" dirty="0" smtClean="0">
                <a:latin typeface="Calibri" pitchFamily="34" charset="0"/>
              </a:rPr>
              <a:t>Easy to locate?</a:t>
            </a:r>
          </a:p>
          <a:p>
            <a:pPr lvl="1">
              <a:lnSpc>
                <a:spcPct val="90000"/>
              </a:lnSpc>
            </a:pPr>
            <a:r>
              <a:rPr lang="en-US" dirty="0" smtClean="0">
                <a:latin typeface="Calibri" pitchFamily="34" charset="0"/>
              </a:rPr>
              <a:t>Yes or No?</a:t>
            </a:r>
            <a:endParaRPr lang="en-US" b="1" dirty="0" smtClean="0">
              <a:latin typeface="Calibri" pitchFamily="34" charset="0"/>
            </a:endParaRPr>
          </a:p>
          <a:p>
            <a:pPr>
              <a:lnSpc>
                <a:spcPct val="90000"/>
              </a:lnSpc>
            </a:pPr>
            <a:r>
              <a:rPr lang="en-US" b="1" dirty="0" smtClean="0">
                <a:latin typeface="Calibri" pitchFamily="34" charset="0"/>
              </a:rPr>
              <a:t>Reported to the School Board annually?</a:t>
            </a:r>
            <a:r>
              <a:rPr lang="en-US" dirty="0" smtClean="0">
                <a:latin typeface="Calibri" pitchFamily="34" charset="0"/>
              </a:rPr>
              <a:t> </a:t>
            </a:r>
          </a:p>
          <a:p>
            <a:pPr lvl="1">
              <a:lnSpc>
                <a:spcPct val="90000"/>
              </a:lnSpc>
            </a:pPr>
            <a:r>
              <a:rPr lang="en-US" dirty="0" smtClean="0">
                <a:latin typeface="Calibri" pitchFamily="34" charset="0"/>
              </a:rPr>
              <a:t>Yes or No?</a:t>
            </a:r>
          </a:p>
          <a:p>
            <a:pPr>
              <a:lnSpc>
                <a:spcPct val="90000"/>
              </a:lnSpc>
            </a:pPr>
            <a:r>
              <a:rPr lang="en-US" b="1" dirty="0" smtClean="0">
                <a:latin typeface="Calibri" pitchFamily="34" charset="0"/>
              </a:rPr>
              <a:t>Communicated to parents and other stakeholders in a variety of ways?</a:t>
            </a:r>
            <a:r>
              <a:rPr lang="en-US" dirty="0" smtClean="0">
                <a:latin typeface="Calibri" pitchFamily="34" charset="0"/>
              </a:rPr>
              <a:t> </a:t>
            </a:r>
          </a:p>
          <a:p>
            <a:pPr lvl="1">
              <a:lnSpc>
                <a:spcPct val="90000"/>
              </a:lnSpc>
            </a:pPr>
            <a:r>
              <a:rPr lang="en-US" dirty="0" smtClean="0">
                <a:latin typeface="Calibri" pitchFamily="34" charset="0"/>
              </a:rPr>
              <a:t>Yes or No?</a:t>
            </a:r>
          </a:p>
          <a:p>
            <a:pPr>
              <a:lnSpc>
                <a:spcPct val="90000"/>
              </a:lnSpc>
              <a:buFont typeface="Wingdings" pitchFamily="2" charset="2"/>
              <a:buNone/>
            </a:pPr>
            <a:endParaRPr lang="en-US" dirty="0" smtClean="0">
              <a:latin typeface="Calibri" pitchFamily="34" charset="0"/>
            </a:endParaRPr>
          </a:p>
        </p:txBody>
      </p:sp>
      <p:pic>
        <p:nvPicPr>
          <p:cNvPr id="114693" name="Picture 2" descr="C:\Users\Tia.CFPA\AppData\Local\Microsoft\Windows\Temporary Internet Files\Content.IE5\WC15A9SC\MC900441322[1].png"/>
          <p:cNvPicPr>
            <a:picLocks noChangeAspect="1" noChangeArrowheads="1"/>
          </p:cNvPicPr>
          <p:nvPr/>
        </p:nvPicPr>
        <p:blipFill>
          <a:blip r:embed="rId3"/>
          <a:srcRect/>
          <a:stretch>
            <a:fillRect/>
          </a:stretch>
        </p:blipFill>
        <p:spPr bwMode="auto">
          <a:xfrm>
            <a:off x="6400800" y="557213"/>
            <a:ext cx="1295400" cy="11953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3"/>
          <p:cNvSpPr>
            <a:spLocks noGrp="1" noChangeArrowheads="1"/>
          </p:cNvSpPr>
          <p:nvPr>
            <p:ph type="sldNum" sz="quarter" idx="12"/>
          </p:nvPr>
        </p:nvSpPr>
        <p:spPr>
          <a:ln/>
        </p:spPr>
        <p:txBody>
          <a:bodyPr/>
          <a:lstStyle/>
          <a:p>
            <a:pPr>
              <a:defRPr/>
            </a:pPr>
            <a:fld id="{EFE19F8B-97F8-4BC2-AA54-0733B77077F6}" type="slidenum">
              <a:rPr lang="en-US"/>
              <a:pPr>
                <a:defRPr/>
              </a:pPr>
              <a:t>33</a:t>
            </a:fld>
            <a:endParaRPr lang="en-US"/>
          </a:p>
        </p:txBody>
      </p:sp>
      <p:sp>
        <p:nvSpPr>
          <p:cNvPr id="123906"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339CD656-2A85-4B95-A012-EDDF82872FCE}" type="slidenum">
              <a:rPr lang="en-US" sz="1000" b="1">
                <a:solidFill>
                  <a:schemeClr val="bg1"/>
                </a:solidFill>
              </a:rPr>
              <a:pPr/>
              <a:t>33</a:t>
            </a:fld>
            <a:endParaRPr lang="en-US" sz="1000" b="1">
              <a:solidFill>
                <a:schemeClr val="bg1"/>
              </a:solidFill>
            </a:endParaRPr>
          </a:p>
        </p:txBody>
      </p:sp>
      <p:sp>
        <p:nvSpPr>
          <p:cNvPr id="123907" name="AutoShape 2"/>
          <p:cNvSpPr>
            <a:spLocks noGrp="1" noChangeArrowheads="1"/>
          </p:cNvSpPr>
          <p:nvPr>
            <p:ph type="title" idx="4294967295"/>
          </p:nvPr>
        </p:nvSpPr>
        <p:spPr/>
        <p:txBody>
          <a:bodyPr/>
          <a:lstStyle/>
          <a:p>
            <a:r>
              <a:rPr lang="en-US" sz="3200" smtClean="0"/>
              <a:t>Changes in the 2010 </a:t>
            </a:r>
            <a:br>
              <a:rPr lang="en-US" sz="3200" smtClean="0"/>
            </a:br>
            <a:r>
              <a:rPr lang="en-US" sz="3200" smtClean="0"/>
              <a:t>Child Nutrition Reauthorization</a:t>
            </a:r>
          </a:p>
        </p:txBody>
      </p:sp>
      <p:sp>
        <p:nvSpPr>
          <p:cNvPr id="123908" name="Rectangle 3"/>
          <p:cNvSpPr>
            <a:spLocks noGrp="1" noChangeArrowheads="1"/>
          </p:cNvSpPr>
          <p:nvPr>
            <p:ph type="body" idx="4294967295"/>
          </p:nvPr>
        </p:nvSpPr>
        <p:spPr/>
        <p:txBody>
          <a:bodyPr/>
          <a:lstStyle/>
          <a:p>
            <a:r>
              <a:rPr lang="en-US" sz="2400" i="1" smtClean="0">
                <a:latin typeface="Calibri" pitchFamily="34" charset="0"/>
              </a:rPr>
              <a:t>Major enhancements to school meal pattern</a:t>
            </a:r>
          </a:p>
          <a:p>
            <a:r>
              <a:rPr lang="en-US" sz="2400" b="1" i="1" smtClean="0">
                <a:latin typeface="Calibri" pitchFamily="34" charset="0"/>
              </a:rPr>
              <a:t>Strengthening of wellness policy</a:t>
            </a:r>
          </a:p>
          <a:p>
            <a:pPr lvl="1"/>
            <a:r>
              <a:rPr lang="en-US" sz="2000" b="1" i="1" u="sng" smtClean="0">
                <a:solidFill>
                  <a:srgbClr val="003399"/>
                </a:solidFill>
                <a:latin typeface="Calibri" pitchFamily="34" charset="0"/>
              </a:rPr>
              <a:t>Transparency</a:t>
            </a:r>
            <a:r>
              <a:rPr lang="en-US" sz="2000" b="1" i="1" smtClean="0">
                <a:latin typeface="Calibri" pitchFamily="34" charset="0"/>
              </a:rPr>
              <a:t>-</a:t>
            </a:r>
            <a:r>
              <a:rPr lang="en-US" sz="2000" i="1" smtClean="0">
                <a:latin typeface="Calibri" pitchFamily="34" charset="0"/>
              </a:rPr>
              <a:t> Inform and update public about implementation</a:t>
            </a:r>
          </a:p>
          <a:p>
            <a:pPr lvl="1"/>
            <a:r>
              <a:rPr lang="en-US" sz="2800" b="1" u="sng" smtClean="0">
                <a:solidFill>
                  <a:srgbClr val="003399"/>
                </a:solidFill>
                <a:latin typeface="Calibri" pitchFamily="34" charset="0"/>
              </a:rPr>
              <a:t>Stakeholder participation</a:t>
            </a:r>
            <a:r>
              <a:rPr lang="en-US" sz="2800" smtClean="0">
                <a:latin typeface="Calibri" pitchFamily="34" charset="0"/>
              </a:rPr>
              <a:t> -Development, implementation, and review and update of local school wellness policy</a:t>
            </a:r>
          </a:p>
          <a:p>
            <a:pPr lvl="1"/>
            <a:r>
              <a:rPr lang="en-US" sz="2800" b="1" u="sng" smtClean="0">
                <a:solidFill>
                  <a:srgbClr val="003399"/>
                </a:solidFill>
                <a:latin typeface="Calibri" pitchFamily="34" charset="0"/>
              </a:rPr>
              <a:t>Monitoring</a:t>
            </a:r>
            <a:r>
              <a:rPr lang="en-US" sz="2800" b="1" smtClean="0">
                <a:solidFill>
                  <a:srgbClr val="003399"/>
                </a:solidFill>
                <a:latin typeface="Calibri" pitchFamily="34" charset="0"/>
              </a:rPr>
              <a:t>-</a:t>
            </a:r>
            <a:r>
              <a:rPr lang="en-US" sz="2800" smtClean="0">
                <a:latin typeface="Calibri" pitchFamily="34" charset="0"/>
              </a:rPr>
              <a:t> Periodically measure and assess compliance and progress on wellness policy</a:t>
            </a:r>
          </a:p>
        </p:txBody>
      </p:sp>
      <p:pic>
        <p:nvPicPr>
          <p:cNvPr id="123909" name="Picture 5" descr="President, Mrs. Obama Speak At Healthy, Hunger-Free Kids Act Signing in Washington">
            <a:hlinkClick r:id="rId3"/>
          </p:cNvPr>
          <p:cNvPicPr>
            <a:picLocks noChangeAspect="1" noChangeArrowheads="1"/>
          </p:cNvPicPr>
          <p:nvPr/>
        </p:nvPicPr>
        <p:blipFill>
          <a:blip r:embed="rId4"/>
          <a:srcRect/>
          <a:stretch>
            <a:fillRect/>
          </a:stretch>
        </p:blipFill>
        <p:spPr bwMode="auto">
          <a:xfrm>
            <a:off x="6705600" y="152400"/>
            <a:ext cx="1905000" cy="1279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3"/>
          <p:cNvSpPr>
            <a:spLocks noGrp="1" noChangeArrowheads="1"/>
          </p:cNvSpPr>
          <p:nvPr>
            <p:ph type="sldNum" sz="quarter" idx="12"/>
          </p:nvPr>
        </p:nvSpPr>
        <p:spPr>
          <a:ln/>
        </p:spPr>
        <p:txBody>
          <a:bodyPr/>
          <a:lstStyle/>
          <a:p>
            <a:pPr>
              <a:defRPr/>
            </a:pPr>
            <a:fld id="{03B04BC6-3D16-4B6A-9DFA-E812E5399A44}" type="slidenum">
              <a:rPr lang="en-US"/>
              <a:pPr>
                <a:defRPr/>
              </a:pPr>
              <a:t>34</a:t>
            </a:fld>
            <a:endParaRPr lang="en-US"/>
          </a:p>
        </p:txBody>
      </p:sp>
      <p:sp>
        <p:nvSpPr>
          <p:cNvPr id="95233"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DAA2A604-F304-4FBB-8A22-797C497B7295}" type="slidenum">
              <a:rPr lang="en-US" sz="1000" b="1">
                <a:solidFill>
                  <a:schemeClr val="bg1"/>
                </a:solidFill>
              </a:rPr>
              <a:pPr/>
              <a:t>34</a:t>
            </a:fld>
            <a:endParaRPr lang="en-US" sz="1000" b="1">
              <a:solidFill>
                <a:schemeClr val="bg1"/>
              </a:solidFill>
            </a:endParaRPr>
          </a:p>
        </p:txBody>
      </p:sp>
      <p:sp>
        <p:nvSpPr>
          <p:cNvPr id="95234" name="Rectangle 1"/>
          <p:cNvSpPr>
            <a:spLocks noGrp="1" noChangeArrowheads="1"/>
          </p:cNvSpPr>
          <p:nvPr>
            <p:ph type="ctrTitle" idx="4294967295"/>
          </p:nvPr>
        </p:nvSpPr>
        <p:spPr>
          <a:xfrm>
            <a:off x="457200" y="533400"/>
            <a:ext cx="8686800" cy="1096963"/>
          </a:xfrm>
          <a:solidFill>
            <a:srgbClr val="669900"/>
          </a:solidFill>
        </p:spPr>
        <p:txBody>
          <a:bodyPr lIns="0" tIns="0" rIns="0" bIns="0" anchor="ctr"/>
          <a:lstStyle/>
          <a:p>
            <a:pPr>
              <a:lnSpc>
                <a:spcPct val="95000"/>
              </a:lnSpc>
            </a:pPr>
            <a:r>
              <a:rPr lang="en-US" sz="4400" smtClean="0">
                <a:solidFill>
                  <a:srgbClr val="FFCC99"/>
                </a:solidFill>
              </a:rPr>
              <a:t>When It Works Best…</a:t>
            </a:r>
          </a:p>
        </p:txBody>
      </p:sp>
      <p:sp>
        <p:nvSpPr>
          <p:cNvPr id="95235" name="Text Box 4"/>
          <p:cNvSpPr txBox="1">
            <a:spLocks noChangeArrowheads="1"/>
          </p:cNvSpPr>
          <p:nvPr/>
        </p:nvSpPr>
        <p:spPr bwMode="auto">
          <a:xfrm>
            <a:off x="1219200" y="2514600"/>
            <a:ext cx="2813050" cy="3708400"/>
          </a:xfrm>
          <a:prstGeom prst="rect">
            <a:avLst/>
          </a:prstGeom>
          <a:noFill/>
          <a:ln w="9525">
            <a:noFill/>
            <a:miter lim="800000"/>
            <a:headEnd/>
            <a:tailEnd/>
          </a:ln>
        </p:spPr>
        <p:txBody>
          <a:bodyPr lIns="0" tIns="0" rIns="0" bIns="0">
            <a:spAutoFit/>
          </a:bodyPr>
          <a:lstStyle/>
          <a:p>
            <a:pPr marL="409575" lvl="1" indent="-307975" defTabSz="822325">
              <a:lnSpc>
                <a:spcPct val="95000"/>
              </a:lnSpc>
              <a:buClr>
                <a:srgbClr val="C00000"/>
              </a:buClr>
              <a:buSzPct val="100000"/>
              <a:buFontTx/>
              <a:buChar char="•"/>
            </a:pPr>
            <a:r>
              <a:rPr lang="en-US" sz="3200" b="1">
                <a:latin typeface="Calibri" pitchFamily="34" charset="0"/>
                <a:cs typeface="Arial" charset="0"/>
              </a:rPr>
              <a:t>Strong Commitment </a:t>
            </a:r>
          </a:p>
          <a:p>
            <a:pPr marL="409575" lvl="1" indent="-307975" defTabSz="822325">
              <a:lnSpc>
                <a:spcPct val="95000"/>
              </a:lnSpc>
              <a:buClr>
                <a:srgbClr val="C00000"/>
              </a:buClr>
              <a:buSzPct val="100000"/>
              <a:buFontTx/>
              <a:buChar char="•"/>
            </a:pPr>
            <a:r>
              <a:rPr lang="en-US" sz="3200" b="1">
                <a:latin typeface="Calibri" pitchFamily="34" charset="0"/>
                <a:cs typeface="Arial" charset="0"/>
              </a:rPr>
              <a:t>Vision</a:t>
            </a:r>
            <a:endParaRPr lang="en-US" sz="2200" b="1">
              <a:latin typeface="Calibri" pitchFamily="34" charset="0"/>
              <a:cs typeface="Arial" charset="0"/>
            </a:endParaRPr>
          </a:p>
          <a:p>
            <a:pPr marL="409575" lvl="1" indent="-307975" defTabSz="822325">
              <a:lnSpc>
                <a:spcPct val="95000"/>
              </a:lnSpc>
              <a:buClr>
                <a:srgbClr val="C00000"/>
              </a:buClr>
              <a:buSzPct val="100000"/>
              <a:buFontTx/>
              <a:buChar char="•"/>
            </a:pPr>
            <a:r>
              <a:rPr lang="en-US" sz="3200" b="1">
                <a:latin typeface="Calibri" pitchFamily="34" charset="0"/>
                <a:cs typeface="Arial" charset="0"/>
              </a:rPr>
              <a:t>Time </a:t>
            </a:r>
          </a:p>
          <a:p>
            <a:pPr marL="409575" lvl="1" indent="-307975" defTabSz="822325">
              <a:lnSpc>
                <a:spcPct val="95000"/>
              </a:lnSpc>
              <a:buClr>
                <a:srgbClr val="C00000"/>
              </a:buClr>
              <a:buSzPct val="100000"/>
              <a:buFontTx/>
              <a:buChar char="•"/>
            </a:pPr>
            <a:r>
              <a:rPr lang="en-US" sz="3200" b="1">
                <a:latin typeface="Calibri" pitchFamily="34" charset="0"/>
                <a:cs typeface="Arial" charset="0"/>
              </a:rPr>
              <a:t>Attention to Needs </a:t>
            </a:r>
          </a:p>
          <a:p>
            <a:pPr marL="409575" lvl="1" indent="-307975" defTabSz="822325">
              <a:lnSpc>
                <a:spcPct val="95000"/>
              </a:lnSpc>
              <a:buClr>
                <a:srgbClr val="C00000"/>
              </a:buClr>
              <a:buSzPct val="100000"/>
              <a:buFontTx/>
              <a:buChar char="•"/>
            </a:pPr>
            <a:r>
              <a:rPr lang="en-US" sz="3200" b="1">
                <a:latin typeface="Calibri" pitchFamily="34" charset="0"/>
                <a:cs typeface="Arial" charset="0"/>
              </a:rPr>
              <a:t>Ongoing Investment</a:t>
            </a:r>
          </a:p>
        </p:txBody>
      </p:sp>
      <p:pic>
        <p:nvPicPr>
          <p:cNvPr id="95236" name="Picture 4"/>
          <p:cNvPicPr>
            <a:picLocks noChangeAspect="1" noChangeArrowheads="1"/>
          </p:cNvPicPr>
          <p:nvPr/>
        </p:nvPicPr>
        <p:blipFill>
          <a:blip r:embed="rId3"/>
          <a:srcRect/>
          <a:stretch>
            <a:fillRect/>
          </a:stretch>
        </p:blipFill>
        <p:spPr bwMode="auto">
          <a:xfrm>
            <a:off x="4191000" y="2763838"/>
            <a:ext cx="4610100" cy="34496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3"/>
          <p:cNvSpPr>
            <a:spLocks noGrp="1" noChangeArrowheads="1"/>
          </p:cNvSpPr>
          <p:nvPr>
            <p:ph type="sldNum" sz="quarter" idx="12"/>
          </p:nvPr>
        </p:nvSpPr>
        <p:spPr>
          <a:ln/>
        </p:spPr>
        <p:txBody>
          <a:bodyPr/>
          <a:lstStyle/>
          <a:p>
            <a:pPr>
              <a:defRPr/>
            </a:pPr>
            <a:fld id="{8BDA5EC1-2B7E-49B4-8B91-B63C9FFF3894}" type="slidenum">
              <a:rPr lang="en-US"/>
              <a:pPr>
                <a:defRPr/>
              </a:pPr>
              <a:t>35</a:t>
            </a:fld>
            <a:endParaRPr lang="en-US"/>
          </a:p>
        </p:txBody>
      </p:sp>
      <p:sp>
        <p:nvSpPr>
          <p:cNvPr id="97281"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FE43C457-4CA0-42DF-8269-751AD193464F}" type="slidenum">
              <a:rPr lang="en-US" sz="1000" b="1">
                <a:solidFill>
                  <a:schemeClr val="bg1"/>
                </a:solidFill>
              </a:rPr>
              <a:pPr/>
              <a:t>35</a:t>
            </a:fld>
            <a:endParaRPr lang="en-US" sz="1000" b="1">
              <a:solidFill>
                <a:schemeClr val="bg1"/>
              </a:solidFill>
            </a:endParaRPr>
          </a:p>
        </p:txBody>
      </p:sp>
      <p:sp>
        <p:nvSpPr>
          <p:cNvPr id="97282" name="AutoShape 2"/>
          <p:cNvSpPr>
            <a:spLocks noGrp="1" noChangeArrowheads="1"/>
          </p:cNvSpPr>
          <p:nvPr>
            <p:ph type="title"/>
          </p:nvPr>
        </p:nvSpPr>
        <p:spPr/>
        <p:txBody>
          <a:bodyPr/>
          <a:lstStyle/>
          <a:p>
            <a:r>
              <a:rPr lang="en-US" sz="3200" smtClean="0"/>
              <a:t>Strengthening Policy in Your District</a:t>
            </a:r>
          </a:p>
        </p:txBody>
      </p:sp>
      <p:sp>
        <p:nvSpPr>
          <p:cNvPr id="97283" name="Rectangle 3"/>
          <p:cNvSpPr>
            <a:spLocks noGrp="1" noChangeArrowheads="1"/>
          </p:cNvSpPr>
          <p:nvPr>
            <p:ph type="body" idx="1"/>
          </p:nvPr>
        </p:nvSpPr>
        <p:spPr/>
        <p:txBody>
          <a:bodyPr/>
          <a:lstStyle/>
          <a:p>
            <a:pPr lvl="1">
              <a:lnSpc>
                <a:spcPct val="90000"/>
              </a:lnSpc>
              <a:buFontTx/>
              <a:buNone/>
            </a:pPr>
            <a:endParaRPr lang="en-US" sz="700" smtClean="0"/>
          </a:p>
          <a:p>
            <a:pPr>
              <a:lnSpc>
                <a:spcPct val="90000"/>
              </a:lnSpc>
              <a:buFont typeface="Wingdings" pitchFamily="2" charset="2"/>
              <a:buNone/>
            </a:pPr>
            <a:r>
              <a:rPr lang="en-US" b="1" u="sng" smtClean="0">
                <a:solidFill>
                  <a:srgbClr val="003399"/>
                </a:solidFill>
                <a:latin typeface="Calibri" pitchFamily="34" charset="0"/>
              </a:rPr>
              <a:t>Build a team!</a:t>
            </a:r>
          </a:p>
          <a:p>
            <a:pPr>
              <a:lnSpc>
                <a:spcPct val="90000"/>
              </a:lnSpc>
              <a:buFont typeface="Wingdings" pitchFamily="2" charset="2"/>
              <a:buNone/>
            </a:pPr>
            <a:endParaRPr lang="en-US" sz="900" b="1" u="sng" smtClean="0">
              <a:solidFill>
                <a:srgbClr val="003399"/>
              </a:solidFill>
              <a:latin typeface="Calibri" pitchFamily="34" charset="0"/>
            </a:endParaRPr>
          </a:p>
          <a:p>
            <a:pPr>
              <a:lnSpc>
                <a:spcPct val="90000"/>
              </a:lnSpc>
              <a:buFont typeface="Wingdings" pitchFamily="2" charset="2"/>
              <a:buNone/>
            </a:pPr>
            <a:r>
              <a:rPr lang="en-US" b="1" u="sng" smtClean="0">
                <a:solidFill>
                  <a:srgbClr val="003399"/>
                </a:solidFill>
                <a:latin typeface="Calibri" pitchFamily="34" charset="0"/>
              </a:rPr>
              <a:t>Who can help you?</a:t>
            </a:r>
          </a:p>
          <a:p>
            <a:pPr lvl="1">
              <a:lnSpc>
                <a:spcPct val="90000"/>
              </a:lnSpc>
            </a:pPr>
            <a:r>
              <a:rPr lang="en-US" smtClean="0">
                <a:latin typeface="Calibri" pitchFamily="34" charset="0"/>
              </a:rPr>
              <a:t>Think back to chart from networking activity</a:t>
            </a:r>
          </a:p>
          <a:p>
            <a:pPr>
              <a:lnSpc>
                <a:spcPct val="90000"/>
              </a:lnSpc>
              <a:buFont typeface="Wingdings" pitchFamily="2" charset="2"/>
              <a:buNone/>
            </a:pPr>
            <a:endParaRPr lang="en-US" sz="900" b="1" u="sng" smtClean="0">
              <a:solidFill>
                <a:srgbClr val="003399"/>
              </a:solidFill>
              <a:latin typeface="Calibri" pitchFamily="34" charset="0"/>
            </a:endParaRPr>
          </a:p>
          <a:p>
            <a:pPr>
              <a:lnSpc>
                <a:spcPct val="90000"/>
              </a:lnSpc>
              <a:buFont typeface="Wingdings" pitchFamily="2" charset="2"/>
              <a:buNone/>
            </a:pPr>
            <a:r>
              <a:rPr lang="en-US" b="1" u="sng" smtClean="0">
                <a:solidFill>
                  <a:srgbClr val="003399"/>
                </a:solidFill>
                <a:latin typeface="Calibri" pitchFamily="34" charset="0"/>
              </a:rPr>
              <a:t>Shared responsibility with your partners</a:t>
            </a:r>
          </a:p>
          <a:p>
            <a:pPr lvl="1">
              <a:lnSpc>
                <a:spcPct val="90000"/>
              </a:lnSpc>
            </a:pPr>
            <a:r>
              <a:rPr lang="en-US" smtClean="0">
                <a:latin typeface="Calibri" pitchFamily="34" charset="0"/>
              </a:rPr>
              <a:t>Decision makers</a:t>
            </a:r>
          </a:p>
          <a:p>
            <a:pPr lvl="1">
              <a:lnSpc>
                <a:spcPct val="90000"/>
              </a:lnSpc>
            </a:pPr>
            <a:r>
              <a:rPr lang="en-US" smtClean="0">
                <a:latin typeface="Calibri" pitchFamily="34" charset="0"/>
              </a:rPr>
              <a:t>Allies</a:t>
            </a:r>
          </a:p>
          <a:p>
            <a:pPr lvl="1">
              <a:lnSpc>
                <a:spcPct val="90000"/>
              </a:lnSpc>
            </a:pPr>
            <a:r>
              <a:rPr lang="en-US" smtClean="0">
                <a:latin typeface="Calibri" pitchFamily="34" charset="0"/>
              </a:rPr>
              <a:t>Role Models</a:t>
            </a:r>
          </a:p>
          <a:p>
            <a:pPr>
              <a:lnSpc>
                <a:spcPct val="90000"/>
              </a:lnSpc>
              <a:buFont typeface="Wingdings" pitchFamily="2" charset="2"/>
              <a:buNone/>
            </a:pPr>
            <a:endParaRPr lang="en-US" sz="2400" b="1" u="sng" smtClean="0">
              <a:solidFill>
                <a:srgbClr val="003399"/>
              </a:solidFill>
              <a:latin typeface="Calibri" pitchFamily="34" charset="0"/>
            </a:endParaRPr>
          </a:p>
          <a:p>
            <a:pPr lvl="1">
              <a:lnSpc>
                <a:spcPct val="90000"/>
              </a:lnSpc>
            </a:pPr>
            <a:endParaRPr lang="en-US" smtClean="0">
              <a:latin typeface="Calibri" pitchFamily="34" charset="0"/>
            </a:endParaRPr>
          </a:p>
        </p:txBody>
      </p:sp>
      <p:pic>
        <p:nvPicPr>
          <p:cNvPr id="97287" name="Picture 7" descr="MC900230400[1]"/>
          <p:cNvPicPr>
            <a:picLocks noChangeAspect="1" noChangeArrowheads="1"/>
          </p:cNvPicPr>
          <p:nvPr/>
        </p:nvPicPr>
        <p:blipFill>
          <a:blip r:embed="rId3"/>
          <a:srcRect/>
          <a:stretch>
            <a:fillRect/>
          </a:stretch>
        </p:blipFill>
        <p:spPr bwMode="auto">
          <a:xfrm>
            <a:off x="7315200" y="2438400"/>
            <a:ext cx="1493838" cy="3322638"/>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3"/>
          <p:cNvSpPr>
            <a:spLocks noGrp="1" noChangeArrowheads="1"/>
          </p:cNvSpPr>
          <p:nvPr>
            <p:ph type="sldNum" sz="quarter" idx="12"/>
          </p:nvPr>
        </p:nvSpPr>
        <p:spPr>
          <a:ln/>
        </p:spPr>
        <p:txBody>
          <a:bodyPr/>
          <a:lstStyle/>
          <a:p>
            <a:pPr>
              <a:defRPr/>
            </a:pPr>
            <a:fld id="{FBD9AAF0-D0E2-4EF7-A01D-B1697FC49710}" type="slidenum">
              <a:rPr lang="en-US"/>
              <a:pPr>
                <a:defRPr/>
              </a:pPr>
              <a:t>36</a:t>
            </a:fld>
            <a:endParaRPr lang="en-US"/>
          </a:p>
        </p:txBody>
      </p:sp>
      <p:sp>
        <p:nvSpPr>
          <p:cNvPr id="122882" name="AutoShape 2"/>
          <p:cNvSpPr>
            <a:spLocks noGrp="1" noChangeArrowheads="1"/>
          </p:cNvSpPr>
          <p:nvPr>
            <p:ph type="title"/>
          </p:nvPr>
        </p:nvSpPr>
        <p:spPr/>
        <p:txBody>
          <a:bodyPr/>
          <a:lstStyle/>
          <a:p>
            <a:r>
              <a:rPr lang="en-US" smtClean="0"/>
              <a:t>Champion Letters-Summary	</a:t>
            </a:r>
          </a:p>
        </p:txBody>
      </p:sp>
      <p:sp>
        <p:nvSpPr>
          <p:cNvPr id="122883" name="Rectangle 3"/>
          <p:cNvSpPr>
            <a:spLocks noGrp="1" noChangeArrowheads="1"/>
          </p:cNvSpPr>
          <p:nvPr>
            <p:ph type="body" idx="1"/>
          </p:nvPr>
        </p:nvSpPr>
        <p:spPr/>
        <p:txBody>
          <a:bodyPr/>
          <a:lstStyle/>
          <a:p>
            <a:r>
              <a:rPr lang="en-US" smtClean="0"/>
              <a:t>Highlights of the results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3"/>
          <p:cNvSpPr>
            <a:spLocks noGrp="1" noChangeArrowheads="1"/>
          </p:cNvSpPr>
          <p:nvPr>
            <p:ph type="sldNum" sz="quarter" idx="12"/>
          </p:nvPr>
        </p:nvSpPr>
        <p:spPr>
          <a:ln/>
        </p:spPr>
        <p:txBody>
          <a:bodyPr/>
          <a:lstStyle/>
          <a:p>
            <a:pPr>
              <a:defRPr/>
            </a:pPr>
            <a:fld id="{E8A3C57F-F36E-4BEB-9405-B0F37060265A}" type="slidenum">
              <a:rPr lang="en-US"/>
              <a:pPr>
                <a:defRPr/>
              </a:pPr>
              <a:t>37</a:t>
            </a:fld>
            <a:endParaRPr lang="en-US"/>
          </a:p>
        </p:txBody>
      </p:sp>
      <p:sp>
        <p:nvSpPr>
          <p:cNvPr id="99329"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5F154FCF-3FBE-40E6-9A86-C871BB1CE98A}" type="slidenum">
              <a:rPr lang="en-US" sz="1000" b="1">
                <a:solidFill>
                  <a:schemeClr val="bg1"/>
                </a:solidFill>
              </a:rPr>
              <a:pPr/>
              <a:t>37</a:t>
            </a:fld>
            <a:endParaRPr lang="en-US" sz="1000" b="1">
              <a:solidFill>
                <a:schemeClr val="bg1"/>
              </a:solidFill>
            </a:endParaRPr>
          </a:p>
        </p:txBody>
      </p:sp>
      <p:sp>
        <p:nvSpPr>
          <p:cNvPr id="99330" name="AutoShape 2"/>
          <p:cNvSpPr>
            <a:spLocks noGrp="1" noChangeArrowheads="1"/>
          </p:cNvSpPr>
          <p:nvPr>
            <p:ph type="title"/>
          </p:nvPr>
        </p:nvSpPr>
        <p:spPr/>
        <p:txBody>
          <a:bodyPr/>
          <a:lstStyle/>
          <a:p>
            <a:r>
              <a:rPr lang="en-US" smtClean="0"/>
              <a:t>How to Get Started	</a:t>
            </a:r>
          </a:p>
        </p:txBody>
      </p:sp>
      <p:sp>
        <p:nvSpPr>
          <p:cNvPr id="99331" name="Rectangle 3"/>
          <p:cNvSpPr>
            <a:spLocks noGrp="1" noChangeArrowheads="1"/>
          </p:cNvSpPr>
          <p:nvPr>
            <p:ph type="body" idx="1"/>
          </p:nvPr>
        </p:nvSpPr>
        <p:spPr>
          <a:xfrm>
            <a:off x="838200" y="2362200"/>
            <a:ext cx="7772400" cy="4191000"/>
          </a:xfrm>
        </p:spPr>
        <p:txBody>
          <a:bodyPr/>
          <a:lstStyle/>
          <a:p>
            <a:pPr>
              <a:lnSpc>
                <a:spcPct val="90000"/>
              </a:lnSpc>
              <a:buFont typeface="Wingdings" pitchFamily="2" charset="2"/>
              <a:buNone/>
            </a:pPr>
            <a:r>
              <a:rPr lang="en-US" sz="2400" b="1" i="1" smtClean="0">
                <a:solidFill>
                  <a:srgbClr val="006600"/>
                </a:solidFill>
                <a:latin typeface="Calibri" pitchFamily="34" charset="0"/>
              </a:rPr>
              <a:t>Review policy and implementation as a team:</a:t>
            </a:r>
          </a:p>
          <a:p>
            <a:pPr>
              <a:lnSpc>
                <a:spcPct val="90000"/>
              </a:lnSpc>
            </a:pPr>
            <a:r>
              <a:rPr lang="en-US" sz="2400" smtClean="0">
                <a:solidFill>
                  <a:srgbClr val="003399"/>
                </a:solidFill>
                <a:latin typeface="Calibri" pitchFamily="34" charset="0"/>
              </a:rPr>
              <a:t>If </a:t>
            </a:r>
            <a:r>
              <a:rPr lang="en-US" sz="2400" b="1" u="sng" smtClean="0">
                <a:solidFill>
                  <a:srgbClr val="003399"/>
                </a:solidFill>
                <a:latin typeface="Calibri" pitchFamily="34" charset="0"/>
              </a:rPr>
              <a:t>policy is strong</a:t>
            </a:r>
            <a:r>
              <a:rPr lang="en-US" sz="2400" smtClean="0">
                <a:solidFill>
                  <a:srgbClr val="003399"/>
                </a:solidFill>
                <a:latin typeface="Calibri" pitchFamily="34" charset="0"/>
              </a:rPr>
              <a:t> and implementation weak</a:t>
            </a:r>
          </a:p>
          <a:p>
            <a:pPr lvl="1">
              <a:lnSpc>
                <a:spcPct val="90000"/>
              </a:lnSpc>
            </a:pPr>
            <a:r>
              <a:rPr lang="en-US" sz="2000" smtClean="0">
                <a:latin typeface="Calibri" pitchFamily="34" charset="0"/>
              </a:rPr>
              <a:t>Point out gaps, Select one focus area to improve</a:t>
            </a:r>
          </a:p>
          <a:p>
            <a:pPr>
              <a:lnSpc>
                <a:spcPct val="90000"/>
              </a:lnSpc>
            </a:pPr>
            <a:r>
              <a:rPr lang="en-US" sz="2400" smtClean="0">
                <a:solidFill>
                  <a:srgbClr val="003399"/>
                </a:solidFill>
                <a:latin typeface="Calibri" pitchFamily="34" charset="0"/>
              </a:rPr>
              <a:t>If </a:t>
            </a:r>
            <a:r>
              <a:rPr lang="en-US" sz="2400" b="1" u="sng" smtClean="0">
                <a:solidFill>
                  <a:srgbClr val="003399"/>
                </a:solidFill>
                <a:latin typeface="Calibri" pitchFamily="34" charset="0"/>
              </a:rPr>
              <a:t>implementation is strong</a:t>
            </a:r>
            <a:r>
              <a:rPr lang="en-US" sz="2400" smtClean="0">
                <a:solidFill>
                  <a:srgbClr val="003399"/>
                </a:solidFill>
                <a:latin typeface="Calibri" pitchFamily="34" charset="0"/>
              </a:rPr>
              <a:t> but policy is weak</a:t>
            </a:r>
          </a:p>
          <a:p>
            <a:pPr lvl="1">
              <a:lnSpc>
                <a:spcPct val="90000"/>
              </a:lnSpc>
            </a:pPr>
            <a:r>
              <a:rPr lang="en-US" sz="2000" smtClean="0">
                <a:latin typeface="Calibri" pitchFamily="34" charset="0"/>
              </a:rPr>
              <a:t>Showcase successes and identify how to update policy</a:t>
            </a:r>
          </a:p>
          <a:p>
            <a:pPr>
              <a:lnSpc>
                <a:spcPct val="90000"/>
              </a:lnSpc>
            </a:pPr>
            <a:r>
              <a:rPr lang="en-US" sz="2400" smtClean="0">
                <a:solidFill>
                  <a:srgbClr val="003399"/>
                </a:solidFill>
                <a:latin typeface="Calibri" pitchFamily="34" charset="0"/>
              </a:rPr>
              <a:t>If </a:t>
            </a:r>
            <a:r>
              <a:rPr lang="en-US" sz="2400" b="1" u="sng" smtClean="0">
                <a:solidFill>
                  <a:srgbClr val="003399"/>
                </a:solidFill>
                <a:latin typeface="Calibri" pitchFamily="34" charset="0"/>
              </a:rPr>
              <a:t>both are weak</a:t>
            </a:r>
            <a:r>
              <a:rPr lang="en-US" sz="2400" smtClean="0">
                <a:latin typeface="Calibri" pitchFamily="34" charset="0"/>
              </a:rPr>
              <a:t>…</a:t>
            </a:r>
          </a:p>
          <a:p>
            <a:pPr lvl="1">
              <a:lnSpc>
                <a:spcPct val="90000"/>
              </a:lnSpc>
            </a:pPr>
            <a:r>
              <a:rPr lang="en-US" sz="2000" smtClean="0">
                <a:latin typeface="Calibri" pitchFamily="34" charset="0"/>
              </a:rPr>
              <a:t>Select </a:t>
            </a:r>
            <a:r>
              <a:rPr lang="en-US" sz="2000" b="1" smtClean="0">
                <a:latin typeface="Calibri" pitchFamily="34" charset="0"/>
              </a:rPr>
              <a:t>one focus area</a:t>
            </a:r>
            <a:r>
              <a:rPr lang="en-US" sz="2000" smtClean="0">
                <a:latin typeface="Calibri" pitchFamily="34" charset="0"/>
              </a:rPr>
              <a:t> to improve, possibly in one school</a:t>
            </a:r>
          </a:p>
          <a:p>
            <a:pPr lvl="1">
              <a:lnSpc>
                <a:spcPct val="90000"/>
              </a:lnSpc>
            </a:pPr>
            <a:r>
              <a:rPr lang="en-US" sz="2000" smtClean="0">
                <a:latin typeface="Calibri" pitchFamily="34" charset="0"/>
              </a:rPr>
              <a:t>Publicize impact</a:t>
            </a:r>
          </a:p>
          <a:p>
            <a:pPr lvl="1">
              <a:lnSpc>
                <a:spcPct val="90000"/>
              </a:lnSpc>
            </a:pPr>
            <a:r>
              <a:rPr lang="en-US" sz="2000" smtClean="0">
                <a:latin typeface="Calibri" pitchFamily="34" charset="0"/>
              </a:rPr>
              <a:t>Then work to enhance policy</a:t>
            </a:r>
          </a:p>
          <a:p>
            <a:pPr lvl="1">
              <a:lnSpc>
                <a:spcPct val="90000"/>
              </a:lnSpc>
              <a:buFontTx/>
              <a:buNone/>
            </a:pPr>
            <a:endParaRPr lang="en-US" sz="800" smtClean="0">
              <a:latin typeface="Calibri" pitchFamily="34" charset="0"/>
            </a:endParaRPr>
          </a:p>
          <a:p>
            <a:pPr>
              <a:lnSpc>
                <a:spcPct val="90000"/>
              </a:lnSpc>
            </a:pPr>
            <a:r>
              <a:rPr lang="en-US" sz="2400" smtClean="0">
                <a:solidFill>
                  <a:srgbClr val="003399"/>
                </a:solidFill>
                <a:latin typeface="Calibri" pitchFamily="34" charset="0"/>
              </a:rPr>
              <a:t>If </a:t>
            </a:r>
            <a:r>
              <a:rPr lang="en-US" sz="2400" b="1" u="sng" smtClean="0">
                <a:solidFill>
                  <a:srgbClr val="003399"/>
                </a:solidFill>
                <a:latin typeface="Calibri" pitchFamily="34" charset="0"/>
              </a:rPr>
              <a:t>both are strong</a:t>
            </a:r>
            <a:r>
              <a:rPr lang="en-US" sz="2400" smtClean="0">
                <a:latin typeface="Calibri" pitchFamily="34" charset="0"/>
              </a:rPr>
              <a:t> …</a:t>
            </a:r>
          </a:p>
          <a:p>
            <a:pPr lvl="1">
              <a:lnSpc>
                <a:spcPct val="90000"/>
              </a:lnSpc>
            </a:pPr>
            <a:r>
              <a:rPr lang="en-US" sz="2000" smtClean="0">
                <a:latin typeface="Calibri" pitchFamily="34" charset="0"/>
              </a:rPr>
              <a:t>Celebrate and promote</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3"/>
          <p:cNvSpPr>
            <a:spLocks noGrp="1" noChangeArrowheads="1"/>
          </p:cNvSpPr>
          <p:nvPr>
            <p:ph type="sldNum" sz="quarter" idx="12"/>
          </p:nvPr>
        </p:nvSpPr>
        <p:spPr>
          <a:ln/>
        </p:spPr>
        <p:txBody>
          <a:bodyPr/>
          <a:lstStyle/>
          <a:p>
            <a:pPr>
              <a:defRPr/>
            </a:pPr>
            <a:fld id="{FB23EC3C-BACF-4AEF-B821-78FEB4A2E169}" type="slidenum">
              <a:rPr lang="en-US"/>
              <a:pPr>
                <a:defRPr/>
              </a:pPr>
              <a:t>38</a:t>
            </a:fld>
            <a:endParaRPr lang="en-US"/>
          </a:p>
        </p:txBody>
      </p:sp>
      <p:sp>
        <p:nvSpPr>
          <p:cNvPr id="118786" name="AutoShape 2"/>
          <p:cNvSpPr>
            <a:spLocks noGrp="1" noChangeArrowheads="1"/>
          </p:cNvSpPr>
          <p:nvPr>
            <p:ph type="title"/>
          </p:nvPr>
        </p:nvSpPr>
        <p:spPr/>
        <p:txBody>
          <a:bodyPr/>
          <a:lstStyle/>
          <a:p>
            <a:r>
              <a:rPr lang="en-US" sz="3200" smtClean="0"/>
              <a:t>Summary: Strong Wellness Policy Leads the Way</a:t>
            </a:r>
          </a:p>
        </p:txBody>
      </p:sp>
      <p:sp>
        <p:nvSpPr>
          <p:cNvPr id="118787" name="Rectangle 3"/>
          <p:cNvSpPr>
            <a:spLocks noGrp="1" noChangeArrowheads="1"/>
          </p:cNvSpPr>
          <p:nvPr>
            <p:ph type="body" idx="1"/>
          </p:nvPr>
        </p:nvSpPr>
        <p:spPr/>
        <p:txBody>
          <a:bodyPr/>
          <a:lstStyle/>
          <a:p>
            <a:r>
              <a:rPr lang="en-US" smtClean="0"/>
              <a:t>Discussed major components of wellness policy, activities of wellness committees</a:t>
            </a:r>
          </a:p>
          <a:p>
            <a:r>
              <a:rPr lang="en-US" smtClean="0"/>
              <a:t>Rated your policy and practiced with examples</a:t>
            </a:r>
          </a:p>
          <a:p>
            <a:r>
              <a:rPr lang="en-US" smtClean="0"/>
              <a:t>Explored strategies for strengthening the nutrition education component</a:t>
            </a:r>
          </a:p>
        </p:txBody>
      </p:sp>
      <p:pic>
        <p:nvPicPr>
          <p:cNvPr id="118788" name="Picture 4" descr="MP900185056[2]"/>
          <p:cNvPicPr>
            <a:picLocks noChangeAspect="1" noChangeArrowheads="1"/>
          </p:cNvPicPr>
          <p:nvPr/>
        </p:nvPicPr>
        <p:blipFill>
          <a:blip r:embed="rId2">
            <a:clrChange>
              <a:clrFrom>
                <a:srgbClr val="F2F0F1"/>
              </a:clrFrom>
              <a:clrTo>
                <a:srgbClr val="F2F0F1">
                  <a:alpha val="0"/>
                </a:srgbClr>
              </a:clrTo>
            </a:clrChange>
          </a:blip>
          <a:srcRect b="55263"/>
          <a:stretch>
            <a:fillRect/>
          </a:stretch>
        </p:blipFill>
        <p:spPr bwMode="auto">
          <a:xfrm>
            <a:off x="6324600" y="4800600"/>
            <a:ext cx="2514600" cy="1473200"/>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3"/>
          <p:cNvSpPr>
            <a:spLocks noGrp="1" noChangeArrowheads="1"/>
          </p:cNvSpPr>
          <p:nvPr>
            <p:ph type="sldNum" sz="quarter" idx="12"/>
          </p:nvPr>
        </p:nvSpPr>
        <p:spPr>
          <a:ln/>
        </p:spPr>
        <p:txBody>
          <a:bodyPr/>
          <a:lstStyle/>
          <a:p>
            <a:pPr>
              <a:defRPr/>
            </a:pPr>
            <a:fld id="{CD84FC25-9B52-483B-8707-AA0C8F50F833}" type="slidenum">
              <a:rPr lang="en-US"/>
              <a:pPr>
                <a:defRPr/>
              </a:pPr>
              <a:t>39</a:t>
            </a:fld>
            <a:endParaRPr lang="en-US"/>
          </a:p>
        </p:txBody>
      </p:sp>
      <p:sp>
        <p:nvSpPr>
          <p:cNvPr id="121858" name="AutoShape 2"/>
          <p:cNvSpPr>
            <a:spLocks noGrp="1" noChangeArrowheads="1"/>
          </p:cNvSpPr>
          <p:nvPr>
            <p:ph type="title"/>
          </p:nvPr>
        </p:nvSpPr>
        <p:spPr/>
        <p:txBody>
          <a:bodyPr/>
          <a:lstStyle/>
          <a:p>
            <a:r>
              <a:rPr lang="en-US" smtClean="0"/>
              <a:t>Training Opportunity!-Join Us</a:t>
            </a:r>
          </a:p>
        </p:txBody>
      </p:sp>
      <p:sp>
        <p:nvSpPr>
          <p:cNvPr id="121859" name="Rectangle 3"/>
          <p:cNvSpPr>
            <a:spLocks noGrp="1" noChangeArrowheads="1"/>
          </p:cNvSpPr>
          <p:nvPr>
            <p:ph type="body" idx="1"/>
          </p:nvPr>
        </p:nvSpPr>
        <p:spPr/>
        <p:txBody>
          <a:bodyPr/>
          <a:lstStyle/>
          <a:p>
            <a:pPr>
              <a:buFont typeface="Wingdings" pitchFamily="2" charset="2"/>
              <a:buNone/>
            </a:pPr>
            <a:r>
              <a:rPr lang="en-US" sz="3200" b="1" smtClean="0"/>
              <a:t>Nutrition Education That Works!</a:t>
            </a:r>
          </a:p>
          <a:p>
            <a:pPr>
              <a:buFont typeface="Wingdings" pitchFamily="2" charset="2"/>
              <a:buNone/>
            </a:pPr>
            <a:endParaRPr lang="en-US" sz="1600" b="1" smtClean="0"/>
          </a:p>
          <a:p>
            <a:r>
              <a:rPr lang="en-US" smtClean="0"/>
              <a:t>2011 Childhood Obesity pre-conference session on June 28, from 8:30 AM- 11:45 AM</a:t>
            </a:r>
          </a:p>
          <a:p>
            <a:r>
              <a:rPr lang="en-US" smtClean="0"/>
              <a:t>Learn how to choose the right nutrition education curriculum for your students, using the Nutrition Education Resource Guide</a:t>
            </a:r>
          </a:p>
          <a:p>
            <a:pPr lvl="1"/>
            <a:r>
              <a:rPr lang="en-US" smtClean="0"/>
              <a:t>Features the 2010 Nutrition Competencies</a:t>
            </a:r>
          </a:p>
        </p:txBody>
      </p:sp>
      <p:pic>
        <p:nvPicPr>
          <p:cNvPr id="121860" name="Picture 4" descr="MC900446278[1]"/>
          <p:cNvPicPr>
            <a:picLocks noChangeAspect="1" noChangeArrowheads="1"/>
          </p:cNvPicPr>
          <p:nvPr/>
        </p:nvPicPr>
        <p:blipFill>
          <a:blip r:embed="rId2"/>
          <a:srcRect/>
          <a:stretch>
            <a:fillRect/>
          </a:stretch>
        </p:blipFill>
        <p:spPr bwMode="auto">
          <a:xfrm>
            <a:off x="7315200" y="152400"/>
            <a:ext cx="1646238" cy="1631950"/>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3"/>
          <p:cNvSpPr>
            <a:spLocks noGrp="1" noChangeArrowheads="1"/>
          </p:cNvSpPr>
          <p:nvPr>
            <p:ph type="sldNum" sz="quarter" idx="12"/>
          </p:nvPr>
        </p:nvSpPr>
        <p:spPr>
          <a:ln/>
        </p:spPr>
        <p:txBody>
          <a:bodyPr/>
          <a:lstStyle/>
          <a:p>
            <a:pPr>
              <a:defRPr/>
            </a:pPr>
            <a:fld id="{29D6E716-3160-45C1-9C81-8774C579714F}" type="slidenum">
              <a:rPr lang="en-US"/>
              <a:pPr>
                <a:defRPr/>
              </a:pPr>
              <a:t>40</a:t>
            </a:fld>
            <a:endParaRPr lang="en-US"/>
          </a:p>
        </p:txBody>
      </p:sp>
      <p:sp>
        <p:nvSpPr>
          <p:cNvPr id="101377" name="Rectangle 13"/>
          <p:cNvSpPr txBox="1">
            <a:spLocks noGrp="1" noChangeArrowheads="1"/>
          </p:cNvSpPr>
          <p:nvPr/>
        </p:nvSpPr>
        <p:spPr bwMode="auto">
          <a:xfrm>
            <a:off x="0" y="6248400"/>
            <a:ext cx="587375" cy="488950"/>
          </a:xfrm>
          <a:prstGeom prst="rect">
            <a:avLst/>
          </a:prstGeom>
          <a:noFill/>
          <a:ln w="9525">
            <a:noFill/>
            <a:miter lim="800000"/>
            <a:headEnd/>
            <a:tailEnd/>
          </a:ln>
        </p:spPr>
        <p:txBody>
          <a:bodyPr anchor="b" anchorCtr="1"/>
          <a:lstStyle/>
          <a:p>
            <a:fld id="{272B0B01-EB5C-4C99-AAC1-19A7D6B0BA6F}" type="slidenum">
              <a:rPr lang="en-US" sz="1000" b="1">
                <a:solidFill>
                  <a:schemeClr val="bg1"/>
                </a:solidFill>
              </a:rPr>
              <a:pPr/>
              <a:t>40</a:t>
            </a:fld>
            <a:endParaRPr lang="en-US" sz="1000" b="1">
              <a:solidFill>
                <a:schemeClr val="bg1"/>
              </a:solidFill>
            </a:endParaRPr>
          </a:p>
        </p:txBody>
      </p:sp>
      <p:sp>
        <p:nvSpPr>
          <p:cNvPr id="101378" name="AutoShape 2"/>
          <p:cNvSpPr>
            <a:spLocks noGrp="1" noChangeArrowheads="1"/>
          </p:cNvSpPr>
          <p:nvPr>
            <p:ph type="title"/>
          </p:nvPr>
        </p:nvSpPr>
        <p:spPr/>
        <p:txBody>
          <a:bodyPr/>
          <a:lstStyle/>
          <a:p>
            <a:r>
              <a:rPr lang="en-US" smtClean="0"/>
              <a:t>Questions</a:t>
            </a:r>
          </a:p>
        </p:txBody>
      </p:sp>
      <p:sp>
        <p:nvSpPr>
          <p:cNvPr id="101379" name="Rectangle 3"/>
          <p:cNvSpPr>
            <a:spLocks noGrp="1" noChangeArrowheads="1"/>
          </p:cNvSpPr>
          <p:nvPr>
            <p:ph type="body" idx="1"/>
          </p:nvPr>
        </p:nvSpPr>
        <p:spPr>
          <a:ln>
            <a:solidFill>
              <a:srgbClr val="0000FF"/>
            </a:solidFill>
          </a:ln>
        </p:spPr>
        <p:txBody>
          <a:bodyPr/>
          <a:lstStyle/>
          <a:p>
            <a:r>
              <a:rPr lang="en-US" smtClean="0"/>
              <a:t>Heather Reed at </a:t>
            </a:r>
            <a:r>
              <a:rPr lang="en-US" smtClean="0">
                <a:hlinkClick r:id="rId2"/>
              </a:rPr>
              <a:t>hreed@cde.ca.gov</a:t>
            </a:r>
            <a:endParaRPr lang="en-US" smtClean="0"/>
          </a:p>
          <a:p>
            <a:endParaRPr lang="en-US" smtClean="0"/>
          </a:p>
          <a:p>
            <a:pPr>
              <a:buFont typeface="Wingdings" pitchFamily="2" charset="2"/>
              <a:buNone/>
            </a:pPr>
            <a:endParaRPr lang="en-US" smtClean="0"/>
          </a:p>
          <a:p>
            <a:endParaRPr lang="en-US" smtClean="0"/>
          </a:p>
          <a:p>
            <a:pPr algn="ctr">
              <a:buFont typeface="Wingdings" pitchFamily="2" charset="2"/>
              <a:buNone/>
            </a:pPr>
            <a:r>
              <a:rPr lang="en-US" sz="3600" b="1" smtClean="0">
                <a:solidFill>
                  <a:srgbClr val="006600"/>
                </a:solidFill>
              </a:rPr>
              <a:t>Thank You !</a:t>
            </a:r>
          </a:p>
          <a:p>
            <a:endParaRPr lang="en-US" sz="3600" b="1" smtClean="0">
              <a:solidFill>
                <a:srgbClr val="006600"/>
              </a:solidFill>
            </a:endParaRPr>
          </a:p>
        </p:txBody>
      </p:sp>
      <p:pic>
        <p:nvPicPr>
          <p:cNvPr id="101381" name="Picture 5" descr="MC900347211[1]"/>
          <p:cNvPicPr>
            <a:picLocks noChangeAspect="1" noChangeArrowheads="1"/>
          </p:cNvPicPr>
          <p:nvPr/>
        </p:nvPicPr>
        <p:blipFill>
          <a:blip r:embed="rId3"/>
          <a:srcRect/>
          <a:stretch>
            <a:fillRect/>
          </a:stretch>
        </p:blipFill>
        <p:spPr bwMode="auto">
          <a:xfrm>
            <a:off x="7696200" y="152400"/>
            <a:ext cx="1339850" cy="1827213"/>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Capsules">
  <a:themeElements>
    <a:clrScheme name="Capsules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fontScheme name="Capsul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Capsules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Capsules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Capsules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Capsules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Capsules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Capsules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Capsules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CDPH Document" ma:contentTypeID="0x010100509694B9D961A845A54FD4DFC29DE5F20004FBD79ABE2D41418414F136966F7451" ma:contentTypeVersion="14" ma:contentTypeDescription="This is the Custom Document Type for use by CDPH" ma:contentTypeScope="" ma:versionID="60ad931a82d23b8d9d779af7124dba5b">
  <xsd:schema xmlns:xsd="http://www.w3.org/2001/XMLSchema" xmlns:p="http://schemas.microsoft.com/office/2006/metadata/properties" xmlns:ns1="http://schemas.microsoft.com/sharepoint/v3" xmlns:ns2="08d20643-fcde-45ea-a937-2ec378b594f6" targetNamespace="http://schemas.microsoft.com/office/2006/metadata/properties" ma:root="true" ma:fieldsID="63106bc494020e8b265077010b3592d2" ns1:_="" ns2:_="">
    <xsd:import namespace="http://schemas.microsoft.com/sharepoint/v3"/>
    <xsd:import namespace="08d20643-fcde-45ea-a937-2ec378b594f6"/>
    <xsd:element name="properties">
      <xsd:complexType>
        <xsd:sequence>
          <xsd:element name="documentManagement">
            <xsd:complexType>
              <xsd:all>
                <xsd:element ref="ns1:PublishingContactName" minOccurs="0"/>
                <xsd:element ref="ns1:Language"/>
                <xsd:element ref="ns2:Organization"/>
                <xsd:element ref="ns2:Topics" minOccurs="0"/>
                <xsd:element ref="ns2:Abstract" minOccurs="0"/>
                <xsd:element ref="ns2:Reading_x0020_Level" minOccurs="0"/>
                <xsd:element ref="ns2:Target_x0020_Audience_x0020_Group" minOccurs="0"/>
                <xsd:element ref="ns2:HealthPubTopics" minOccurs="0"/>
                <xsd:element ref="ns2:Publication_x0020_Type" minOccurs="0"/>
                <xsd:element ref="ns1:PublishingExpirationDate" minOccurs="0"/>
                <xsd:element ref="ns1:PublishingStartDate" minOccurs="0"/>
              </xsd:all>
            </xsd:complexType>
          </xsd:element>
        </xsd:sequence>
      </xsd:complexType>
    </xsd:element>
  </xsd:schema>
  <xsd:schema xmlns:xsd="http://www.w3.org/2001/XMLSchema" xmlns:dms="http://schemas.microsoft.com/office/2006/documentManagement/types" targetNamespace="http://schemas.microsoft.com/sharepoint/v3" elementFormDefault="qualified">
    <xsd:import namespace="http://schemas.microsoft.com/office/2006/documentManagement/types"/>
    <xsd:element name="PublishingContactName" ma:index="2" nillable="true" ma:displayName="Contact Name" ma:description="" ma:internalName="PublishingContactName">
      <xsd:simpleType>
        <xsd:restriction base="dms:Text">
          <xsd:maxLength value="255"/>
        </xsd:restriction>
      </xsd:simpleType>
    </xsd:element>
    <xsd:element name="Language" ma:index="3" ma:displayName="Language" ma:format="Dropdown" ma:internalName="Language" ma:readOnly="false">
      <xsd:simpleType>
        <xsd:restriction base="dms:Choice">
          <xsd:enumeration value="Arabic (Saudi Arabia)"/>
          <xsd:enumeration value="Bulgarian (Bulgaria)"/>
          <xsd:enumeration value="Chinese (Hong Kong S.A.R.)"/>
          <xsd:enumeration value="Chinese (People's Republic of China)"/>
          <xsd:enumeration value="Chinese (Taiwan)"/>
          <xsd:enumeration value="Croatian (Croatia)"/>
          <xsd:enumeration value="Czech (Czech Republic)"/>
          <xsd:enumeration value="Danish (Denmark)"/>
          <xsd:enumeration value="Dutch (Netherlands)"/>
          <xsd:enumeration value="English"/>
          <xsd:enumeration value="Estonian (Estonia)"/>
          <xsd:enumeration value="Finnish (Finland)"/>
          <xsd:enumeration value="French (France)"/>
          <xsd:enumeration value="German (Germany)"/>
          <xsd:enumeration value="Greek (Greece)"/>
          <xsd:enumeration value="Hebrew (Israel)"/>
          <xsd:enumeration value="Hindi (India)"/>
          <xsd:enumeration value="Hungarian (Hungary)"/>
          <xsd:enumeration value="Indonesian (Indonesia)"/>
          <xsd:enumeration value="Italian (Italy)"/>
          <xsd:enumeration value="Japanese (Japan)"/>
          <xsd:enumeration value="Korean (Korea)"/>
          <xsd:enumeration value="Latvian (Latvia)"/>
          <xsd:enumeration value="Lithuanian (Lithuania)"/>
          <xsd:enumeration value="Malay (Malaysia)"/>
          <xsd:enumeration value="Norwegian (Bokmal) (Norway)"/>
          <xsd:enumeration value="Polish (Poland)"/>
          <xsd:enumeration value="Portuguese (Brazil)"/>
          <xsd:enumeration value="Portuguese (Portugal)"/>
          <xsd:enumeration value="Romanian (Romania)"/>
          <xsd:enumeration value="Russian (Russia)"/>
          <xsd:enumeration value="Serbian (Latin) (Serbia)"/>
          <xsd:enumeration value="Slovak (Slovakia)"/>
          <xsd:enumeration value="Slovenian (Slovenia)"/>
          <xsd:enumeration value="Spanish (Spain)"/>
          <xsd:enumeration value="Swedish (Sweden)"/>
          <xsd:enumeration value="Thai (Thailand)"/>
          <xsd:enumeration value="Turkish (Turkey)"/>
          <xsd:enumeration value="Ukrainian (Ukraine)"/>
          <xsd:enumeration value="Urdu (Islamic Republic of Pakistan)"/>
          <xsd:enumeration value="Vietnamese (Vietnam)"/>
        </xsd:restriction>
      </xsd:simpleType>
    </xsd:element>
    <xsd:element name="PublishingExpirationDate" ma:index="15" nillable="true" ma:displayName="Scheduling End Date" ma:description="" ma:hidden="true" ma:internalName="PublishingExpirationDate" ma:readOnly="false">
      <xsd:simpleType>
        <xsd:restriction base="dms:Unknown"/>
      </xsd:simpleType>
    </xsd:element>
    <xsd:element name="PublishingStartDate" ma:index="16" nillable="true" ma:displayName="Scheduling Start Date" ma:description="" ma:hidden="true" ma:internalName="PublishingStartDate" ma:readOnly="false">
      <xsd:simpleType>
        <xsd:restriction base="dms:Unknown"/>
      </xsd:simpleType>
    </xsd:element>
  </xsd:schema>
  <xsd:schema xmlns:xsd="http://www.w3.org/2001/XMLSchema" xmlns:dms="http://schemas.microsoft.com/office/2006/documentManagement/types" targetNamespace="08d20643-fcde-45ea-a937-2ec378b594f6" elementFormDefault="qualified">
    <xsd:import namespace="http://schemas.microsoft.com/office/2006/documentManagement/types"/>
    <xsd:element name="Organization" ma:index="4" ma:displayName="Organization" ma:list="{a36defa3-96f3-4a80-832e-ca38e007e7d9}" ma:internalName="Organization" ma:showField="Title" ma:web="fb0f7d93-b7c4-4bc4-88c3-d00766274aba">
      <xsd:simpleType>
        <xsd:restriction base="dms:Lookup"/>
      </xsd:simpleType>
    </xsd:element>
    <xsd:element name="Topics" ma:index="5" nillable="true" ma:displayName="Topics" ma:description="This is the column used to add Topics Metadata to Pages and Documents in the CDPH Internet" ma:list="01f12226-4c86-44b7-bc96-3ccb58f90f62" ma:internalName="Topics" ma:showField="Title" ma:web="fb0f7d93-b7c4-4bc4-88c3-d00766274aba">
      <xsd:complexType>
        <xsd:complexContent>
          <xsd:extension base="dms:MultiChoiceLookup">
            <xsd:sequence>
              <xsd:element name="Value" type="dms:Lookup" maxOccurs="unbounded" minOccurs="0" nillable="true"/>
            </xsd:sequence>
          </xsd:extension>
        </xsd:complexContent>
      </xsd:complexType>
    </xsd:element>
    <xsd:element name="Abstract" ma:index="6" nillable="true" ma:displayName="Abstract" ma:description="This is the column used to hold the Description in Pages and Documents in the CDPH Internet" ma:internalName="Abstract" ma:readOnly="false">
      <xsd:simpleType>
        <xsd:restriction base="dms:Note"/>
      </xsd:simpleType>
    </xsd:element>
    <xsd:element name="Reading_x0020_Level" ma:index="8" nillable="true" ma:displayName="Reading Grade Level" ma:description="The reading grade level indicates the number of years of education that a person needs to be able to understand the content of the web page on the first reading. Reading Grade Level formulas generally  take into consideration (1) the total number of words, and (2) the number syllables, as well as (3) the total number of sentences.&#10;" ma:format="Dropdown" ma:internalName="Reading_x0020_Level">
      <xsd:simpleType>
        <xsd:restriction base="dms:Choice">
          <xsd:enumeration value="Low Literacy – Adult"/>
          <xsd:enumeration value="1"/>
          <xsd:enumeration value="2"/>
          <xsd:enumeration value="3"/>
          <xsd:enumeration value="4"/>
          <xsd:enumeration value="5"/>
          <xsd:enumeration value="6"/>
          <xsd:enumeration value="7"/>
          <xsd:enumeration value="8"/>
          <xsd:enumeration value="9"/>
          <xsd:enumeration value="10"/>
          <xsd:enumeration value="11"/>
          <xsd:enumeration value="12"/>
          <xsd:enumeration value="12+"/>
        </xsd:restriction>
      </xsd:simpleType>
    </xsd:element>
    <xsd:element name="Target_x0020_Audience_x0020_Group" ma:index="9" nillable="true" ma:displayName="Target Audience Group" ma:list="fc48fd2f-a954-4162-9255-5fe5d7f315f7" ma:internalName="Target_x0020_Audience_x0020_Group" ma:showField="Title" ma:web="fb0f7d93-b7c4-4bc4-88c3-d00766274aba">
      <xsd:complexType>
        <xsd:complexContent>
          <xsd:extension base="dms:MultiChoiceLookup">
            <xsd:sequence>
              <xsd:element name="Value" type="dms:Lookup" maxOccurs="unbounded" minOccurs="0" nillable="true"/>
            </xsd:sequence>
          </xsd:extension>
        </xsd:complexContent>
      </xsd:complexType>
    </xsd:element>
    <xsd:element name="HealthPubTopics" ma:index="10" nillable="true" ma:displayName="HealthPubTopics" ma:description="This contains the Topics List from the CDHS Health Publications Portal." ma:list="2c9bccb1-450f-4cdc-876e-b9cf23335bfb" ma:internalName="HealthPubTopics" ma:showField="Title" ma:web="fb0f7d93-b7c4-4bc4-88c3-d00766274aba">
      <xsd:complexType>
        <xsd:complexContent>
          <xsd:extension base="dms:MultiChoiceLookup">
            <xsd:sequence>
              <xsd:element name="Value" type="dms:Lookup" maxOccurs="unbounded" minOccurs="0" nillable="true"/>
            </xsd:sequence>
          </xsd:extension>
        </xsd:complexContent>
      </xsd:complexType>
    </xsd:element>
    <xsd:element name="Publication_x0020_Type" ma:index="11" nillable="true" ma:displayName="Publication Type" ma:list="23f6c0e2-b02d-4180-9eb7-ee78b21557ed" ma:internalName="Publication_x0020_Type" ma:showField="Title" ma:web="fb0f7d93-b7c4-4bc4-88c3-d00766274ab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3" ma:displayName="Content Type"/>
        <xsd:element ref="dc:title" maxOccurs="1" ma:index="1" ma:displayName="Title"/>
        <xsd:element ref="dc:subject" minOccurs="0" maxOccurs="1"/>
        <xsd:element ref="dc:description" minOccurs="0" maxOccurs="1"/>
        <xsd:element name="keywords" minOccurs="0" maxOccurs="1" type="xsd:string" ma:index="7"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documentManagement>
    <Language xmlns="http://schemas.microsoft.com/sharepoint/v3">English</Language>
    <Target_x0020_Audience_x0020_Group xmlns="08d20643-fcde-45ea-a937-2ec378b594f6"/>
    <Topics xmlns="08d20643-fcde-45ea-a937-2ec378b594f6"/>
    <Abstract xmlns="08d20643-fcde-45ea-a937-2ec378b594f6">School Wellness Program </Abstract>
    <Reading_x0020_Level xmlns="08d20643-fcde-45ea-a937-2ec378b594f6">6</Reading_x0020_Level>
    <Organization xmlns="08d20643-fcde-45ea-a937-2ec378b594f6">7</Organization>
    <PublishingExpirationDate xmlns="http://schemas.microsoft.com/sharepoint/v3" xsi:nil="true"/>
    <PublishingStartDate xmlns="http://schemas.microsoft.com/sharepoint/v3" xsi:nil="true"/>
    <HealthPubTopics xmlns="08d20643-fcde-45ea-a937-2ec378b594f6"/>
    <PublishingContactName xmlns="http://schemas.microsoft.com/sharepoint/v3">cpns, metria munyan</PublishingContactName>
    <Publication_x0020_Type xmlns="08d20643-fcde-45ea-a937-2ec378b594f6"/>
  </documentManagement>
</p:properties>
</file>

<file path=customXml/itemProps1.xml><?xml version="1.0" encoding="utf-8"?>
<ds:datastoreItem xmlns:ds="http://schemas.openxmlformats.org/officeDocument/2006/customXml" ds:itemID="{98F53F2D-0BD8-433B-9200-546BE642B058}"/>
</file>

<file path=customXml/itemProps2.xml><?xml version="1.0" encoding="utf-8"?>
<ds:datastoreItem xmlns:ds="http://schemas.openxmlformats.org/officeDocument/2006/customXml" ds:itemID="{9E73C6A9-2D4C-4578-B2A1-B75E7D75FF92}"/>
</file>

<file path=customXml/itemProps3.xml><?xml version="1.0" encoding="utf-8"?>
<ds:datastoreItem xmlns:ds="http://schemas.openxmlformats.org/officeDocument/2006/customXml" ds:itemID="{A25AAAA0-B812-4209-8128-7026552CF696}"/>
</file>

<file path=docProps/app.xml><?xml version="1.0" encoding="utf-8"?>
<Properties xmlns="http://schemas.openxmlformats.org/officeDocument/2006/extended-properties" xmlns:vt="http://schemas.openxmlformats.org/officeDocument/2006/docPropsVTypes">
  <Template>Balloons</Template>
  <TotalTime>1842</TotalTime>
  <Words>3516</Words>
  <Application>Microsoft Office PowerPoint</Application>
  <PresentationFormat>On-screen Show (4:3)</PresentationFormat>
  <Paragraphs>503</Paragraphs>
  <Slides>40</Slides>
  <Notes>36</Notes>
  <HiddenSlides>0</HiddenSlides>
  <MMClips>1</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Capsules</vt:lpstr>
      <vt:lpstr>  </vt:lpstr>
      <vt:lpstr>    Webinar Logistics</vt:lpstr>
      <vt:lpstr>PowerPoint Presentation</vt:lpstr>
      <vt:lpstr>Overview of Webinar</vt:lpstr>
      <vt:lpstr>Action Plan</vt:lpstr>
      <vt:lpstr>    Action Plan- Step A: Prepare and Develop Nutrition Instructional Plan 1. Review School Wellness Policy</vt:lpstr>
      <vt:lpstr>Polling Question </vt:lpstr>
      <vt:lpstr>PowerPoint Presentation</vt:lpstr>
      <vt:lpstr>Local School Wellness Policy </vt:lpstr>
      <vt:lpstr>Requirements in Wellness Policy</vt:lpstr>
      <vt:lpstr>Basic Sections of a Wellness Policy</vt:lpstr>
      <vt:lpstr>1a. Nutrition Education Goals</vt:lpstr>
      <vt:lpstr>1b. Other School Based Activities</vt:lpstr>
      <vt:lpstr>2. Nutrition Guidelines</vt:lpstr>
      <vt:lpstr>3. Implementation</vt:lpstr>
      <vt:lpstr>4. Stakeholder Committee</vt:lpstr>
      <vt:lpstr>Polling Question </vt:lpstr>
      <vt:lpstr>PowerPoint Presentation</vt:lpstr>
      <vt:lpstr>Polling Question</vt:lpstr>
      <vt:lpstr>Strong Wellness Policy…</vt:lpstr>
      <vt:lpstr>Practice </vt:lpstr>
      <vt:lpstr>Polling Question-Example 1:  Central Valley</vt:lpstr>
      <vt:lpstr>Example 1:Central Valley-               Strong, Fair or Weak?</vt:lpstr>
      <vt:lpstr>Polling Question-Example 2:  Bay Area</vt:lpstr>
      <vt:lpstr>Example 2:Bay Area-                           Strong, Fair or Weak?</vt:lpstr>
      <vt:lpstr>Polling Question-Example 3:  Sacramento</vt:lpstr>
      <vt:lpstr>Example 3: Sacramento Area-            Strong, Fair or Weak?</vt:lpstr>
      <vt:lpstr>      How Do Most Schools Measure Up?</vt:lpstr>
      <vt:lpstr>PowerPoint Presentation</vt:lpstr>
      <vt:lpstr>Policy Opportunities</vt:lpstr>
      <vt:lpstr>Changes in the 2010  Child Nutrition Reauthorization</vt:lpstr>
      <vt:lpstr>Polling Question </vt:lpstr>
      <vt:lpstr>Changes in the 2010  Child Nutrition Reauthorization</vt:lpstr>
      <vt:lpstr>When It Works Best…</vt:lpstr>
      <vt:lpstr>Strengthening Policy in Your District</vt:lpstr>
      <vt:lpstr>Champion Letters-Summary </vt:lpstr>
      <vt:lpstr>How to Get Started </vt:lpstr>
      <vt:lpstr>Summary: Strong Wellness Policy Leads the Way</vt:lpstr>
      <vt:lpstr>Training Opportunity!-Join Us</vt:lpstr>
      <vt:lpstr>Questions</vt:lpstr>
    </vt:vector>
  </TitlesOfParts>
  <Company>SMMUSD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School Wellness Program </dc:title>
  <dc:creator>DonnaR</dc:creator>
  <cp:keywords>School Wellness Program </cp:keywords>
  <cp:lastModifiedBy>Munyan, Metria (CDPH-CDIC)</cp:lastModifiedBy>
  <cp:revision>99</cp:revision>
  <dcterms:created xsi:type="dcterms:W3CDTF">2009-09-29T22:05:32Z</dcterms:created>
  <dcterms:modified xsi:type="dcterms:W3CDTF">2011-07-07T18:49:49Z</dcterms:modified>
  <cp:contentType>CDPH Document</cp:contentTyp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0x010100509694B9D961A845A54FD4DFC29DE5F20004FBD79ABE2D41418414F136966F7451</vt:lpwstr>
  </property>
  <property fmtid="{D5CDD505-2E9C-101B-9397-08002B2CF9AE}" pid="3" name="Nav">
    <vt:lpwstr/>
  </property>
  <property fmtid="{D5CDD505-2E9C-101B-9397-08002B2CF9AE}" pid="4" name="TemplateUrl">
    <vt:lpwstr/>
  </property>
  <property fmtid="{D5CDD505-2E9C-101B-9397-08002B2CF9AE}" pid="5" name="xd_Signature">
    <vt:bool>false</vt:bool>
  </property>
  <property fmtid="{D5CDD505-2E9C-101B-9397-08002B2CF9AE}" pid="6" name="xd_ProgID">
    <vt:lpwstr/>
  </property>
  <property fmtid="{D5CDD505-2E9C-101B-9397-08002B2CF9AE}" pid="7" name="_SourceUrl">
    <vt:lpwstr/>
  </property>
  <property fmtid="{D5CDD505-2E9C-101B-9397-08002B2CF9AE}" pid="8" name="_SharedFileIndex">
    <vt:lpwstr/>
  </property>
</Properties>
</file>