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customXml/itemProps1.xml" ContentType="application/vnd.openxmlformats-officedocument.customXmlPropertie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Default Extension="png" ContentType="image/png"/>
  <Default Extension="bin" ContentType="application/vnd.openxmlformats-officedocument.oleObject"/>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customXml/itemProps2.xml" ContentType="application/vnd.openxmlformats-officedocument.customXmlProperties+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Default Extension="emf" ContentType="image/x-emf"/>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Default Extension="vml" ContentType="application/vnd.openxmlformats-officedocument.vmlDrawing"/>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Default Extension="wmf" ContentType="image/x-wmf"/>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Default Extension="jpeg" ContentType="image/jpeg"/>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7" r:id="rId1"/>
    <p:sldMasterId id="2147483672" r:id="rId2"/>
  </p:sldMasterIdLst>
  <p:notesMasterIdLst>
    <p:notesMasterId r:id="rId44"/>
  </p:notesMasterIdLst>
  <p:handoutMasterIdLst>
    <p:handoutMasterId r:id="rId45"/>
  </p:handoutMasterIdLst>
  <p:sldIdLst>
    <p:sldId id="267" r:id="rId3"/>
    <p:sldId id="513" r:id="rId4"/>
    <p:sldId id="514" r:id="rId5"/>
    <p:sldId id="579" r:id="rId6"/>
    <p:sldId id="437" r:id="rId7"/>
    <p:sldId id="525" r:id="rId8"/>
    <p:sldId id="532" r:id="rId9"/>
    <p:sldId id="533" r:id="rId10"/>
    <p:sldId id="575" r:id="rId11"/>
    <p:sldId id="539" r:id="rId12"/>
    <p:sldId id="578" r:id="rId13"/>
    <p:sldId id="534" r:id="rId14"/>
    <p:sldId id="535" r:id="rId15"/>
    <p:sldId id="580" r:id="rId16"/>
    <p:sldId id="543" r:id="rId17"/>
    <p:sldId id="547" r:id="rId18"/>
    <p:sldId id="548" r:id="rId19"/>
    <p:sldId id="551" r:id="rId20"/>
    <p:sldId id="549" r:id="rId21"/>
    <p:sldId id="552" r:id="rId22"/>
    <p:sldId id="573" r:id="rId23"/>
    <p:sldId id="577" r:id="rId24"/>
    <p:sldId id="553" r:id="rId25"/>
    <p:sldId id="567" r:id="rId26"/>
    <p:sldId id="554" r:id="rId27"/>
    <p:sldId id="555" r:id="rId28"/>
    <p:sldId id="576" r:id="rId29"/>
    <p:sldId id="556" r:id="rId30"/>
    <p:sldId id="557" r:id="rId31"/>
    <p:sldId id="558" r:id="rId32"/>
    <p:sldId id="559" r:id="rId33"/>
    <p:sldId id="560" r:id="rId34"/>
    <p:sldId id="563" r:id="rId35"/>
    <p:sldId id="564" r:id="rId36"/>
    <p:sldId id="565" r:id="rId37"/>
    <p:sldId id="569" r:id="rId38"/>
    <p:sldId id="570" r:id="rId39"/>
    <p:sldId id="574" r:id="rId40"/>
    <p:sldId id="566" r:id="rId41"/>
    <p:sldId id="572" r:id="rId42"/>
    <p:sldId id="571" r:id="rId43"/>
  </p:sldIdLst>
  <p:sldSz cx="9144000" cy="6858000" type="screen4x3"/>
  <p:notesSz cx="7010400" cy="9296400"/>
  <p:defaultTextStyle>
    <a:defPPr>
      <a:defRPr lang="en-US"/>
    </a:defPPr>
    <a:lvl1pPr algn="l" rtl="0" eaLnBrk="0" fontAlgn="base" hangingPunct="0">
      <a:spcBef>
        <a:spcPct val="0"/>
      </a:spcBef>
      <a:spcAft>
        <a:spcPct val="0"/>
      </a:spcAft>
      <a:defRPr sz="2800" kern="1200">
        <a:solidFill>
          <a:schemeClr val="tx1"/>
        </a:solidFill>
        <a:latin typeface="Arial" charset="0"/>
        <a:ea typeface="ＭＳ Ｐゴシック" pitchFamily="48" charset="-128"/>
        <a:cs typeface="+mn-cs"/>
      </a:defRPr>
    </a:lvl1pPr>
    <a:lvl2pPr marL="457200" algn="l" rtl="0" eaLnBrk="0" fontAlgn="base" hangingPunct="0">
      <a:spcBef>
        <a:spcPct val="0"/>
      </a:spcBef>
      <a:spcAft>
        <a:spcPct val="0"/>
      </a:spcAft>
      <a:defRPr sz="2800" kern="1200">
        <a:solidFill>
          <a:schemeClr val="tx1"/>
        </a:solidFill>
        <a:latin typeface="Arial" charset="0"/>
        <a:ea typeface="ＭＳ Ｐゴシック" pitchFamily="48" charset="-128"/>
        <a:cs typeface="+mn-cs"/>
      </a:defRPr>
    </a:lvl2pPr>
    <a:lvl3pPr marL="914400" algn="l" rtl="0" eaLnBrk="0" fontAlgn="base" hangingPunct="0">
      <a:spcBef>
        <a:spcPct val="0"/>
      </a:spcBef>
      <a:spcAft>
        <a:spcPct val="0"/>
      </a:spcAft>
      <a:defRPr sz="2800" kern="1200">
        <a:solidFill>
          <a:schemeClr val="tx1"/>
        </a:solidFill>
        <a:latin typeface="Arial" charset="0"/>
        <a:ea typeface="ＭＳ Ｐゴシック" pitchFamily="48" charset="-128"/>
        <a:cs typeface="+mn-cs"/>
      </a:defRPr>
    </a:lvl3pPr>
    <a:lvl4pPr marL="1371600" algn="l" rtl="0" eaLnBrk="0" fontAlgn="base" hangingPunct="0">
      <a:spcBef>
        <a:spcPct val="0"/>
      </a:spcBef>
      <a:spcAft>
        <a:spcPct val="0"/>
      </a:spcAft>
      <a:defRPr sz="2800" kern="1200">
        <a:solidFill>
          <a:schemeClr val="tx1"/>
        </a:solidFill>
        <a:latin typeface="Arial" charset="0"/>
        <a:ea typeface="ＭＳ Ｐゴシック" pitchFamily="48" charset="-128"/>
        <a:cs typeface="+mn-cs"/>
      </a:defRPr>
    </a:lvl4pPr>
    <a:lvl5pPr marL="1828800" algn="l" rtl="0" eaLnBrk="0" fontAlgn="base" hangingPunct="0">
      <a:spcBef>
        <a:spcPct val="0"/>
      </a:spcBef>
      <a:spcAft>
        <a:spcPct val="0"/>
      </a:spcAft>
      <a:defRPr sz="2800" kern="1200">
        <a:solidFill>
          <a:schemeClr val="tx1"/>
        </a:solidFill>
        <a:latin typeface="Arial" charset="0"/>
        <a:ea typeface="ＭＳ Ｐゴシック" pitchFamily="48" charset="-128"/>
        <a:cs typeface="+mn-cs"/>
      </a:defRPr>
    </a:lvl5pPr>
    <a:lvl6pPr marL="2286000" algn="l" defTabSz="914400" rtl="0" eaLnBrk="1" latinLnBrk="0" hangingPunct="1">
      <a:defRPr sz="2800" kern="1200">
        <a:solidFill>
          <a:schemeClr val="tx1"/>
        </a:solidFill>
        <a:latin typeface="Arial" charset="0"/>
        <a:ea typeface="ＭＳ Ｐゴシック" pitchFamily="48" charset="-128"/>
        <a:cs typeface="+mn-cs"/>
      </a:defRPr>
    </a:lvl6pPr>
    <a:lvl7pPr marL="2743200" algn="l" defTabSz="914400" rtl="0" eaLnBrk="1" latinLnBrk="0" hangingPunct="1">
      <a:defRPr sz="2800" kern="1200">
        <a:solidFill>
          <a:schemeClr val="tx1"/>
        </a:solidFill>
        <a:latin typeface="Arial" charset="0"/>
        <a:ea typeface="ＭＳ Ｐゴシック" pitchFamily="48" charset="-128"/>
        <a:cs typeface="+mn-cs"/>
      </a:defRPr>
    </a:lvl7pPr>
    <a:lvl8pPr marL="3200400" algn="l" defTabSz="914400" rtl="0" eaLnBrk="1" latinLnBrk="0" hangingPunct="1">
      <a:defRPr sz="2800" kern="1200">
        <a:solidFill>
          <a:schemeClr val="tx1"/>
        </a:solidFill>
        <a:latin typeface="Arial" charset="0"/>
        <a:ea typeface="ＭＳ Ｐゴシック" pitchFamily="48" charset="-128"/>
        <a:cs typeface="+mn-cs"/>
      </a:defRPr>
    </a:lvl8pPr>
    <a:lvl9pPr marL="3657600" algn="l" defTabSz="914400" rtl="0" eaLnBrk="1" latinLnBrk="0" hangingPunct="1">
      <a:defRPr sz="2800" kern="1200">
        <a:solidFill>
          <a:schemeClr val="tx1"/>
        </a:solidFill>
        <a:latin typeface="Arial" charset="0"/>
        <a:ea typeface="ＭＳ Ｐゴシック" pitchFamily="48"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008000"/>
    <a:srgbClr val="FF6600"/>
    <a:srgbClr val="0000FF"/>
    <a:srgbClr val="F75744"/>
    <a:srgbClr val="F75A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9458" autoAdjust="0"/>
    <p:restoredTop sz="97297" autoAdjust="0"/>
  </p:normalViewPr>
  <p:slideViewPr>
    <p:cSldViewPr>
      <p:cViewPr>
        <p:scale>
          <a:sx n="75" d="100"/>
          <a:sy n="75" d="100"/>
        </p:scale>
        <p:origin x="-58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1824"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50" Type="http://schemas.openxmlformats.org/officeDocument/2006/relationships/customXml" Target="../customXml/item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52" Type="http://schemas.openxmlformats.org/officeDocument/2006/relationships/customXml" Target="../customXml/item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customXml" Target="../customXml/item2.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3037634" cy="465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21" tIns="46562" rIns="93121" bIns="46562" numCol="1" anchor="t" anchorCtr="0" compatLnSpc="1">
            <a:prstTxWarp prst="textNoShape">
              <a:avLst/>
            </a:prstTxWarp>
          </a:bodyPr>
          <a:lstStyle>
            <a:lvl1pPr defTabSz="931768">
              <a:defRPr sz="1200"/>
            </a:lvl1pPr>
          </a:lstStyle>
          <a:p>
            <a:pPr>
              <a:defRPr/>
            </a:pPr>
            <a:endParaRPr lang="en-US"/>
          </a:p>
        </p:txBody>
      </p:sp>
      <p:sp>
        <p:nvSpPr>
          <p:cNvPr id="31747" name="Rectangle 3"/>
          <p:cNvSpPr>
            <a:spLocks noGrp="1" noChangeArrowheads="1"/>
          </p:cNvSpPr>
          <p:nvPr>
            <p:ph type="dt" sz="quarter" idx="1"/>
          </p:nvPr>
        </p:nvSpPr>
        <p:spPr bwMode="auto">
          <a:xfrm>
            <a:off x="3972767" y="0"/>
            <a:ext cx="3037634" cy="465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21" tIns="46562" rIns="93121" bIns="46562" numCol="1" anchor="t" anchorCtr="0" compatLnSpc="1">
            <a:prstTxWarp prst="textNoShape">
              <a:avLst/>
            </a:prstTxWarp>
          </a:bodyPr>
          <a:lstStyle>
            <a:lvl1pPr algn="r" defTabSz="931768">
              <a:defRPr sz="1200"/>
            </a:lvl1pPr>
          </a:lstStyle>
          <a:p>
            <a:pPr>
              <a:defRPr/>
            </a:pPr>
            <a:fld id="{74D2378E-38E3-4E94-9164-398B88289117}" type="datetime4">
              <a:rPr lang="en-US"/>
              <a:pPr>
                <a:defRPr/>
              </a:pPr>
              <a:t>September 16, 2011</a:t>
            </a:fld>
            <a:endParaRPr lang="en-US"/>
          </a:p>
        </p:txBody>
      </p:sp>
      <p:sp>
        <p:nvSpPr>
          <p:cNvPr id="31748" name="Rectangle 4"/>
          <p:cNvSpPr>
            <a:spLocks noGrp="1" noChangeArrowheads="1"/>
          </p:cNvSpPr>
          <p:nvPr>
            <p:ph type="ftr" sz="quarter" idx="2"/>
          </p:nvPr>
        </p:nvSpPr>
        <p:spPr bwMode="auto">
          <a:xfrm>
            <a:off x="0" y="8830956"/>
            <a:ext cx="3037634" cy="465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21" tIns="46562" rIns="93121" bIns="46562" numCol="1" anchor="b" anchorCtr="0" compatLnSpc="1">
            <a:prstTxWarp prst="textNoShape">
              <a:avLst/>
            </a:prstTxWarp>
          </a:bodyPr>
          <a:lstStyle>
            <a:lvl1pPr defTabSz="931768">
              <a:defRPr sz="1200"/>
            </a:lvl1pPr>
          </a:lstStyle>
          <a:p>
            <a:pPr>
              <a:defRPr/>
            </a:pPr>
            <a:r>
              <a:rPr lang="en-US" smtClean="0"/>
              <a:t>Edition 1 (July 5, 2011)</a:t>
            </a:r>
            <a:endParaRPr lang="en-US"/>
          </a:p>
        </p:txBody>
      </p:sp>
      <p:sp>
        <p:nvSpPr>
          <p:cNvPr id="31749" name="Rectangle 5"/>
          <p:cNvSpPr>
            <a:spLocks noGrp="1" noChangeArrowheads="1"/>
          </p:cNvSpPr>
          <p:nvPr>
            <p:ph type="sldNum" sz="quarter" idx="3"/>
          </p:nvPr>
        </p:nvSpPr>
        <p:spPr bwMode="auto">
          <a:xfrm>
            <a:off x="3972767" y="8830956"/>
            <a:ext cx="3037634" cy="465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21" tIns="46562" rIns="93121" bIns="46562" numCol="1" anchor="b" anchorCtr="0" compatLnSpc="1">
            <a:prstTxWarp prst="textNoShape">
              <a:avLst/>
            </a:prstTxWarp>
          </a:bodyPr>
          <a:lstStyle>
            <a:lvl1pPr algn="r" defTabSz="931768">
              <a:defRPr sz="1200"/>
            </a:lvl1pPr>
          </a:lstStyle>
          <a:p>
            <a:pPr>
              <a:defRPr/>
            </a:pPr>
            <a:fld id="{2B74AFF1-89D8-4074-9B18-B38320979AE5}" type="slidenum">
              <a:rPr lang="en-US"/>
              <a:pPr>
                <a:defRPr/>
              </a:pPr>
              <a:t>‹#›</a:t>
            </a:fld>
            <a:endParaRPr lang="en-US"/>
          </a:p>
        </p:txBody>
      </p:sp>
    </p:spTree>
    <p:extLst>
      <p:ext uri="{BB962C8B-B14F-4D97-AF65-F5344CB8AC3E}">
        <p14:creationId xmlns:p14="http://schemas.microsoft.com/office/powerpoint/2010/main" val="379712342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037634" cy="465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21" tIns="46562" rIns="93121" bIns="46562" numCol="1" anchor="t" anchorCtr="0" compatLnSpc="1">
            <a:prstTxWarp prst="textNoShape">
              <a:avLst/>
            </a:prstTxWarp>
          </a:bodyPr>
          <a:lstStyle>
            <a:lvl1pPr defTabSz="931768">
              <a:defRPr sz="1200"/>
            </a:lvl1pPr>
          </a:lstStyle>
          <a:p>
            <a:pPr>
              <a:defRPr/>
            </a:pPr>
            <a:endParaRPr lang="en-US"/>
          </a:p>
        </p:txBody>
      </p:sp>
      <p:sp>
        <p:nvSpPr>
          <p:cNvPr id="25603" name="Rectangle 3"/>
          <p:cNvSpPr>
            <a:spLocks noGrp="1" noChangeArrowheads="1"/>
          </p:cNvSpPr>
          <p:nvPr>
            <p:ph type="dt" idx="1"/>
          </p:nvPr>
        </p:nvSpPr>
        <p:spPr bwMode="auto">
          <a:xfrm>
            <a:off x="3972767" y="0"/>
            <a:ext cx="3037634" cy="465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21" tIns="46562" rIns="93121" bIns="46562" numCol="1" anchor="t" anchorCtr="0" compatLnSpc="1">
            <a:prstTxWarp prst="textNoShape">
              <a:avLst/>
            </a:prstTxWarp>
          </a:bodyPr>
          <a:lstStyle>
            <a:lvl1pPr algn="r" defTabSz="931768">
              <a:defRPr sz="1200"/>
            </a:lvl1pPr>
          </a:lstStyle>
          <a:p>
            <a:pPr>
              <a:defRPr/>
            </a:pPr>
            <a:fld id="{7187BCCB-5797-484F-8375-6D64BCE69908}" type="datetime4">
              <a:rPr lang="en-US"/>
              <a:pPr>
                <a:defRPr/>
              </a:pPr>
              <a:t>September 16, 2011</a:t>
            </a:fld>
            <a:endParaRPr lang="en-US"/>
          </a:p>
        </p:txBody>
      </p:sp>
      <p:sp>
        <p:nvSpPr>
          <p:cNvPr id="4710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5605" name="Rectangle 5"/>
          <p:cNvSpPr>
            <a:spLocks noGrp="1" noChangeArrowheads="1"/>
          </p:cNvSpPr>
          <p:nvPr>
            <p:ph type="body" sz="quarter" idx="3"/>
          </p:nvPr>
        </p:nvSpPr>
        <p:spPr bwMode="auto">
          <a:xfrm>
            <a:off x="935133" y="4415478"/>
            <a:ext cx="5140134" cy="4184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21" tIns="46562" rIns="93121" bIns="4656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5606" name="Rectangle 6"/>
          <p:cNvSpPr>
            <a:spLocks noGrp="1" noChangeArrowheads="1"/>
          </p:cNvSpPr>
          <p:nvPr>
            <p:ph type="ftr" sz="quarter" idx="4"/>
          </p:nvPr>
        </p:nvSpPr>
        <p:spPr bwMode="auto">
          <a:xfrm>
            <a:off x="0" y="8830956"/>
            <a:ext cx="3037634" cy="465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21" tIns="46562" rIns="93121" bIns="46562" numCol="1" anchor="b" anchorCtr="0" compatLnSpc="1">
            <a:prstTxWarp prst="textNoShape">
              <a:avLst/>
            </a:prstTxWarp>
          </a:bodyPr>
          <a:lstStyle>
            <a:lvl1pPr defTabSz="931768">
              <a:defRPr sz="1200"/>
            </a:lvl1pPr>
          </a:lstStyle>
          <a:p>
            <a:pPr>
              <a:defRPr/>
            </a:pPr>
            <a:r>
              <a:rPr lang="en-US" smtClean="0"/>
              <a:t>Edition 1 (July 5, 2011)</a:t>
            </a:r>
            <a:endParaRPr lang="en-US"/>
          </a:p>
        </p:txBody>
      </p:sp>
      <p:sp>
        <p:nvSpPr>
          <p:cNvPr id="25607" name="Rectangle 7"/>
          <p:cNvSpPr>
            <a:spLocks noGrp="1" noChangeArrowheads="1"/>
          </p:cNvSpPr>
          <p:nvPr>
            <p:ph type="sldNum" sz="quarter" idx="5"/>
          </p:nvPr>
        </p:nvSpPr>
        <p:spPr bwMode="auto">
          <a:xfrm>
            <a:off x="3972767" y="8830956"/>
            <a:ext cx="3037634" cy="465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21" tIns="46562" rIns="93121" bIns="46562" numCol="1" anchor="b" anchorCtr="0" compatLnSpc="1">
            <a:prstTxWarp prst="textNoShape">
              <a:avLst/>
            </a:prstTxWarp>
          </a:bodyPr>
          <a:lstStyle>
            <a:lvl1pPr algn="r" defTabSz="931768">
              <a:defRPr sz="1200"/>
            </a:lvl1pPr>
          </a:lstStyle>
          <a:p>
            <a:pPr>
              <a:defRPr/>
            </a:pPr>
            <a:fld id="{877FAFF7-AB0E-42F7-83B0-017B3537C19A}" type="slidenum">
              <a:rPr lang="en-US"/>
              <a:pPr>
                <a:defRPr/>
              </a:pPr>
              <a:t>‹#›</a:t>
            </a:fld>
            <a:endParaRPr lang="en-US"/>
          </a:p>
        </p:txBody>
      </p:sp>
    </p:spTree>
    <p:extLst>
      <p:ext uri="{BB962C8B-B14F-4D97-AF65-F5344CB8AC3E}">
        <p14:creationId xmlns:p14="http://schemas.microsoft.com/office/powerpoint/2010/main" val="2817924681"/>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ＭＳ Ｐゴシック" pitchFamily="48"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48"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48"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48"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4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defTabSz="930433">
              <a:defRPr sz="2700">
                <a:solidFill>
                  <a:schemeClr val="tx1"/>
                </a:solidFill>
                <a:latin typeface="Arial" charset="0"/>
                <a:ea typeface="ＭＳ Ｐゴシック" pitchFamily="48" charset="-128"/>
              </a:defRPr>
            </a:lvl1pPr>
            <a:lvl2pPr marL="728165" indent="-280064" defTabSz="930433">
              <a:defRPr sz="2700">
                <a:solidFill>
                  <a:schemeClr val="tx1"/>
                </a:solidFill>
                <a:latin typeface="Arial" charset="0"/>
                <a:ea typeface="ＭＳ Ｐゴシック" pitchFamily="48" charset="-128"/>
              </a:defRPr>
            </a:lvl2pPr>
            <a:lvl3pPr marL="1120254" indent="-224051" defTabSz="930433">
              <a:defRPr sz="2700">
                <a:solidFill>
                  <a:schemeClr val="tx1"/>
                </a:solidFill>
                <a:latin typeface="Arial" charset="0"/>
                <a:ea typeface="ＭＳ Ｐゴシック" pitchFamily="48" charset="-128"/>
              </a:defRPr>
            </a:lvl3pPr>
            <a:lvl4pPr marL="1568356" indent="-224051" defTabSz="930433">
              <a:defRPr sz="2700">
                <a:solidFill>
                  <a:schemeClr val="tx1"/>
                </a:solidFill>
                <a:latin typeface="Arial" charset="0"/>
                <a:ea typeface="ＭＳ Ｐゴシック" pitchFamily="48" charset="-128"/>
              </a:defRPr>
            </a:lvl4pPr>
            <a:lvl5pPr marL="2016458" indent="-224051" defTabSz="930433">
              <a:defRPr sz="2700">
                <a:solidFill>
                  <a:schemeClr val="tx1"/>
                </a:solidFill>
                <a:latin typeface="Arial" charset="0"/>
                <a:ea typeface="ＭＳ Ｐゴシック" pitchFamily="48" charset="-128"/>
              </a:defRPr>
            </a:lvl5pPr>
            <a:lvl6pPr marL="2464559"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6pPr>
            <a:lvl7pPr marL="2912661"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7pPr>
            <a:lvl8pPr marL="3360763"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8pPr>
            <a:lvl9pPr marL="3808865"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9pPr>
          </a:lstStyle>
          <a:p>
            <a:fld id="{873EADB9-8164-4905-8C0C-88BFED45475D}" type="slidenum">
              <a:rPr lang="en-US" sz="1200"/>
              <a:pPr/>
              <a:t>1</a:t>
            </a:fld>
            <a:endParaRPr lang="en-US" sz="12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US" smtClean="0"/>
          </a:p>
        </p:txBody>
      </p:sp>
      <p:sp>
        <p:nvSpPr>
          <p:cNvPr id="2" name="Footer Placeholder 1"/>
          <p:cNvSpPr>
            <a:spLocks noGrp="1"/>
          </p:cNvSpPr>
          <p:nvPr>
            <p:ph type="ftr" sz="quarter" idx="10"/>
          </p:nvPr>
        </p:nvSpPr>
        <p:spPr/>
        <p:txBody>
          <a:bodyPr/>
          <a:lstStyle/>
          <a:p>
            <a:pPr>
              <a:defRPr/>
            </a:pPr>
            <a:r>
              <a:rPr lang="en-US" smtClean="0"/>
              <a:t>Edition 1 (July 5, 2011)</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defTabSz="930433">
              <a:defRPr sz="2700">
                <a:solidFill>
                  <a:schemeClr val="tx1"/>
                </a:solidFill>
                <a:latin typeface="Arial" charset="0"/>
                <a:ea typeface="ＭＳ Ｐゴシック" pitchFamily="48" charset="-128"/>
              </a:defRPr>
            </a:lvl1pPr>
            <a:lvl2pPr marL="728165" indent="-280064" defTabSz="930433">
              <a:defRPr sz="2700">
                <a:solidFill>
                  <a:schemeClr val="tx1"/>
                </a:solidFill>
                <a:latin typeface="Arial" charset="0"/>
                <a:ea typeface="ＭＳ Ｐゴシック" pitchFamily="48" charset="-128"/>
              </a:defRPr>
            </a:lvl2pPr>
            <a:lvl3pPr marL="1120254" indent="-224051" defTabSz="930433">
              <a:defRPr sz="2700">
                <a:solidFill>
                  <a:schemeClr val="tx1"/>
                </a:solidFill>
                <a:latin typeface="Arial" charset="0"/>
                <a:ea typeface="ＭＳ Ｐゴシック" pitchFamily="48" charset="-128"/>
              </a:defRPr>
            </a:lvl3pPr>
            <a:lvl4pPr marL="1568356" indent="-224051" defTabSz="930433">
              <a:defRPr sz="2700">
                <a:solidFill>
                  <a:schemeClr val="tx1"/>
                </a:solidFill>
                <a:latin typeface="Arial" charset="0"/>
                <a:ea typeface="ＭＳ Ｐゴシック" pitchFamily="48" charset="-128"/>
              </a:defRPr>
            </a:lvl4pPr>
            <a:lvl5pPr marL="2016458" indent="-224051" defTabSz="930433">
              <a:defRPr sz="2700">
                <a:solidFill>
                  <a:schemeClr val="tx1"/>
                </a:solidFill>
                <a:latin typeface="Arial" charset="0"/>
                <a:ea typeface="ＭＳ Ｐゴシック" pitchFamily="48" charset="-128"/>
              </a:defRPr>
            </a:lvl5pPr>
            <a:lvl6pPr marL="2464559"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6pPr>
            <a:lvl7pPr marL="2912661"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7pPr>
            <a:lvl8pPr marL="3360763"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8pPr>
            <a:lvl9pPr marL="3808865"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9pPr>
          </a:lstStyle>
          <a:p>
            <a:fld id="{15DC54C0-2540-4FA8-A75A-61AEBFC584E1}" type="slidenum">
              <a:rPr lang="en-US" sz="1200"/>
              <a:pPr/>
              <a:t>2</a:t>
            </a:fld>
            <a:endParaRPr lang="en-US" sz="120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eaLnBrk="1" hangingPunct="1"/>
            <a:endParaRPr lang="en-US" b="1" smtClean="0"/>
          </a:p>
          <a:p>
            <a:pPr eaLnBrk="1" hangingPunct="1"/>
            <a:endParaRPr lang="en-US" smtClean="0"/>
          </a:p>
        </p:txBody>
      </p:sp>
      <p:sp>
        <p:nvSpPr>
          <p:cNvPr id="2" name="Footer Placeholder 1"/>
          <p:cNvSpPr>
            <a:spLocks noGrp="1"/>
          </p:cNvSpPr>
          <p:nvPr>
            <p:ph type="ftr" sz="quarter" idx="10"/>
          </p:nvPr>
        </p:nvSpPr>
        <p:spPr/>
        <p:txBody>
          <a:bodyPr/>
          <a:lstStyle/>
          <a:p>
            <a:pPr>
              <a:defRPr/>
            </a:pPr>
            <a:r>
              <a:rPr lang="en-US" smtClean="0"/>
              <a:t>Edition 1 (July 5, 2011)</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defTabSz="930433">
              <a:defRPr sz="2700">
                <a:solidFill>
                  <a:schemeClr val="tx1"/>
                </a:solidFill>
                <a:latin typeface="Arial" charset="0"/>
                <a:ea typeface="ＭＳ Ｐゴシック" pitchFamily="48" charset="-128"/>
              </a:defRPr>
            </a:lvl1pPr>
            <a:lvl2pPr marL="728165" indent="-280064" defTabSz="930433">
              <a:defRPr sz="2700">
                <a:solidFill>
                  <a:schemeClr val="tx1"/>
                </a:solidFill>
                <a:latin typeface="Arial" charset="0"/>
                <a:ea typeface="ＭＳ Ｐゴシック" pitchFamily="48" charset="-128"/>
              </a:defRPr>
            </a:lvl2pPr>
            <a:lvl3pPr marL="1120254" indent="-224051" defTabSz="930433">
              <a:defRPr sz="2700">
                <a:solidFill>
                  <a:schemeClr val="tx1"/>
                </a:solidFill>
                <a:latin typeface="Arial" charset="0"/>
                <a:ea typeface="ＭＳ Ｐゴシック" pitchFamily="48" charset="-128"/>
              </a:defRPr>
            </a:lvl3pPr>
            <a:lvl4pPr marL="1568356" indent="-224051" defTabSz="930433">
              <a:defRPr sz="2700">
                <a:solidFill>
                  <a:schemeClr val="tx1"/>
                </a:solidFill>
                <a:latin typeface="Arial" charset="0"/>
                <a:ea typeface="ＭＳ Ｐゴシック" pitchFamily="48" charset="-128"/>
              </a:defRPr>
            </a:lvl4pPr>
            <a:lvl5pPr marL="2016458" indent="-224051" defTabSz="930433">
              <a:defRPr sz="2700">
                <a:solidFill>
                  <a:schemeClr val="tx1"/>
                </a:solidFill>
                <a:latin typeface="Arial" charset="0"/>
                <a:ea typeface="ＭＳ Ｐゴシック" pitchFamily="48" charset="-128"/>
              </a:defRPr>
            </a:lvl5pPr>
            <a:lvl6pPr marL="2464559"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6pPr>
            <a:lvl7pPr marL="2912661"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7pPr>
            <a:lvl8pPr marL="3360763"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8pPr>
            <a:lvl9pPr marL="3808865"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9pPr>
          </a:lstStyle>
          <a:p>
            <a:fld id="{1C53E8FD-76C6-4DFF-97D7-67094E032286}" type="slidenum">
              <a:rPr lang="en-US" sz="1200"/>
              <a:pPr/>
              <a:t>3</a:t>
            </a:fld>
            <a:endParaRPr lang="en-US" sz="12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pPr eaLnBrk="1" hangingPunct="1"/>
            <a:endParaRPr lang="en-US" sz="1000"/>
          </a:p>
        </p:txBody>
      </p:sp>
      <p:sp>
        <p:nvSpPr>
          <p:cNvPr id="2" name="Footer Placeholder 1"/>
          <p:cNvSpPr>
            <a:spLocks noGrp="1"/>
          </p:cNvSpPr>
          <p:nvPr>
            <p:ph type="ftr" sz="quarter" idx="10"/>
          </p:nvPr>
        </p:nvSpPr>
        <p:spPr/>
        <p:txBody>
          <a:bodyPr/>
          <a:lstStyle/>
          <a:p>
            <a:pPr>
              <a:defRPr/>
            </a:pPr>
            <a:r>
              <a:rPr lang="en-US" smtClean="0"/>
              <a:t>Edition 1 (July 5, 2011)</a:t>
            </a: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defTabSz="930433">
              <a:defRPr sz="2700">
                <a:solidFill>
                  <a:schemeClr val="tx1"/>
                </a:solidFill>
                <a:latin typeface="Arial" charset="0"/>
                <a:ea typeface="ＭＳ Ｐゴシック" pitchFamily="48" charset="-128"/>
              </a:defRPr>
            </a:lvl1pPr>
            <a:lvl2pPr marL="728165" indent="-280064" defTabSz="930433">
              <a:defRPr sz="2700">
                <a:solidFill>
                  <a:schemeClr val="tx1"/>
                </a:solidFill>
                <a:latin typeface="Arial" charset="0"/>
                <a:ea typeface="ＭＳ Ｐゴシック" pitchFamily="48" charset="-128"/>
              </a:defRPr>
            </a:lvl2pPr>
            <a:lvl3pPr marL="1120254" indent="-224051" defTabSz="930433">
              <a:defRPr sz="2700">
                <a:solidFill>
                  <a:schemeClr val="tx1"/>
                </a:solidFill>
                <a:latin typeface="Arial" charset="0"/>
                <a:ea typeface="ＭＳ Ｐゴシック" pitchFamily="48" charset="-128"/>
              </a:defRPr>
            </a:lvl3pPr>
            <a:lvl4pPr marL="1568356" indent="-224051" defTabSz="930433">
              <a:defRPr sz="2700">
                <a:solidFill>
                  <a:schemeClr val="tx1"/>
                </a:solidFill>
                <a:latin typeface="Arial" charset="0"/>
                <a:ea typeface="ＭＳ Ｐゴシック" pitchFamily="48" charset="-128"/>
              </a:defRPr>
            </a:lvl4pPr>
            <a:lvl5pPr marL="2016458" indent="-224051" defTabSz="930433">
              <a:defRPr sz="2700">
                <a:solidFill>
                  <a:schemeClr val="tx1"/>
                </a:solidFill>
                <a:latin typeface="Arial" charset="0"/>
                <a:ea typeface="ＭＳ Ｐゴシック" pitchFamily="48" charset="-128"/>
              </a:defRPr>
            </a:lvl5pPr>
            <a:lvl6pPr marL="2464559"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6pPr>
            <a:lvl7pPr marL="2912661"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7pPr>
            <a:lvl8pPr marL="3360763"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8pPr>
            <a:lvl9pPr marL="3808865"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9pPr>
          </a:lstStyle>
          <a:p>
            <a:fld id="{942396A5-CFE1-44ED-99B2-5254F2E71FCF}" type="slidenum">
              <a:rPr lang="en-US" sz="1200"/>
              <a:pPr/>
              <a:t>8</a:t>
            </a:fld>
            <a:endParaRPr lang="en-US"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pPr eaLnBrk="1" hangingPunct="1"/>
            <a:endParaRPr lang="en-US" smtClean="0"/>
          </a:p>
        </p:txBody>
      </p:sp>
      <p:sp>
        <p:nvSpPr>
          <p:cNvPr id="2" name="Footer Placeholder 1"/>
          <p:cNvSpPr>
            <a:spLocks noGrp="1"/>
          </p:cNvSpPr>
          <p:nvPr>
            <p:ph type="ftr" sz="quarter" idx="10"/>
          </p:nvPr>
        </p:nvSpPr>
        <p:spPr/>
        <p:txBody>
          <a:bodyPr/>
          <a:lstStyle/>
          <a:p>
            <a:pPr>
              <a:defRPr/>
            </a:pPr>
            <a:r>
              <a:rPr lang="en-US" smtClean="0"/>
              <a:t>Edition 1 (July 5, 2011)</a:t>
            </a: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defTabSz="930433">
              <a:defRPr sz="2700">
                <a:solidFill>
                  <a:schemeClr val="tx1"/>
                </a:solidFill>
                <a:latin typeface="Arial" charset="0"/>
                <a:ea typeface="ＭＳ Ｐゴシック" pitchFamily="48" charset="-128"/>
              </a:defRPr>
            </a:lvl1pPr>
            <a:lvl2pPr marL="728165" indent="-280064" defTabSz="930433">
              <a:defRPr sz="2700">
                <a:solidFill>
                  <a:schemeClr val="tx1"/>
                </a:solidFill>
                <a:latin typeface="Arial" charset="0"/>
                <a:ea typeface="ＭＳ Ｐゴシック" pitchFamily="48" charset="-128"/>
              </a:defRPr>
            </a:lvl2pPr>
            <a:lvl3pPr marL="1120254" indent="-224051" defTabSz="930433">
              <a:defRPr sz="2700">
                <a:solidFill>
                  <a:schemeClr val="tx1"/>
                </a:solidFill>
                <a:latin typeface="Arial" charset="0"/>
                <a:ea typeface="ＭＳ Ｐゴシック" pitchFamily="48" charset="-128"/>
              </a:defRPr>
            </a:lvl3pPr>
            <a:lvl4pPr marL="1568356" indent="-224051" defTabSz="930433">
              <a:defRPr sz="2700">
                <a:solidFill>
                  <a:schemeClr val="tx1"/>
                </a:solidFill>
                <a:latin typeface="Arial" charset="0"/>
                <a:ea typeface="ＭＳ Ｐゴシック" pitchFamily="48" charset="-128"/>
              </a:defRPr>
            </a:lvl4pPr>
            <a:lvl5pPr marL="2016458" indent="-224051" defTabSz="930433">
              <a:defRPr sz="2700">
                <a:solidFill>
                  <a:schemeClr val="tx1"/>
                </a:solidFill>
                <a:latin typeface="Arial" charset="0"/>
                <a:ea typeface="ＭＳ Ｐゴシック" pitchFamily="48" charset="-128"/>
              </a:defRPr>
            </a:lvl5pPr>
            <a:lvl6pPr marL="2464559"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6pPr>
            <a:lvl7pPr marL="2912661"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7pPr>
            <a:lvl8pPr marL="3360763"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8pPr>
            <a:lvl9pPr marL="3808865"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9pPr>
          </a:lstStyle>
          <a:p>
            <a:fld id="{A3F2FBB8-E630-4DBD-A20A-4E4A88464274}" type="slidenum">
              <a:rPr lang="en-US" sz="1200"/>
              <a:pPr/>
              <a:t>9</a:t>
            </a:fld>
            <a:endParaRPr lang="en-US" sz="12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smtClean="0"/>
          </a:p>
        </p:txBody>
      </p:sp>
      <p:sp>
        <p:nvSpPr>
          <p:cNvPr id="2" name="Footer Placeholder 1"/>
          <p:cNvSpPr>
            <a:spLocks noGrp="1"/>
          </p:cNvSpPr>
          <p:nvPr>
            <p:ph type="ftr" sz="quarter" idx="10"/>
          </p:nvPr>
        </p:nvSpPr>
        <p:spPr/>
        <p:txBody>
          <a:bodyPr/>
          <a:lstStyle/>
          <a:p>
            <a:pPr>
              <a:defRPr/>
            </a:pPr>
            <a:r>
              <a:rPr lang="en-US" smtClean="0"/>
              <a:t>Edition 1 (July 5, 2011)</a:t>
            </a: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defTabSz="930433">
              <a:defRPr sz="2700">
                <a:solidFill>
                  <a:schemeClr val="tx1"/>
                </a:solidFill>
                <a:latin typeface="Arial" charset="0"/>
                <a:ea typeface="ＭＳ Ｐゴシック" pitchFamily="48" charset="-128"/>
              </a:defRPr>
            </a:lvl1pPr>
            <a:lvl2pPr marL="728165" indent="-280064" defTabSz="930433">
              <a:defRPr sz="2700">
                <a:solidFill>
                  <a:schemeClr val="tx1"/>
                </a:solidFill>
                <a:latin typeface="Arial" charset="0"/>
                <a:ea typeface="ＭＳ Ｐゴシック" pitchFamily="48" charset="-128"/>
              </a:defRPr>
            </a:lvl2pPr>
            <a:lvl3pPr marL="1120254" indent="-224051" defTabSz="930433">
              <a:defRPr sz="2700">
                <a:solidFill>
                  <a:schemeClr val="tx1"/>
                </a:solidFill>
                <a:latin typeface="Arial" charset="0"/>
                <a:ea typeface="ＭＳ Ｐゴシック" pitchFamily="48" charset="-128"/>
              </a:defRPr>
            </a:lvl3pPr>
            <a:lvl4pPr marL="1568356" indent="-224051" defTabSz="930433">
              <a:defRPr sz="2700">
                <a:solidFill>
                  <a:schemeClr val="tx1"/>
                </a:solidFill>
                <a:latin typeface="Arial" charset="0"/>
                <a:ea typeface="ＭＳ Ｐゴシック" pitchFamily="48" charset="-128"/>
              </a:defRPr>
            </a:lvl4pPr>
            <a:lvl5pPr marL="2016458" indent="-224051" defTabSz="930433">
              <a:defRPr sz="2700">
                <a:solidFill>
                  <a:schemeClr val="tx1"/>
                </a:solidFill>
                <a:latin typeface="Arial" charset="0"/>
                <a:ea typeface="ＭＳ Ｐゴシック" pitchFamily="48" charset="-128"/>
              </a:defRPr>
            </a:lvl5pPr>
            <a:lvl6pPr marL="2464559"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6pPr>
            <a:lvl7pPr marL="2912661"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7pPr>
            <a:lvl8pPr marL="3360763"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8pPr>
            <a:lvl9pPr marL="3808865"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9pPr>
          </a:lstStyle>
          <a:p>
            <a:fld id="{C68173C1-A123-4C5C-80BF-878F981FB233}" type="slidenum">
              <a:rPr lang="en-US" sz="1200"/>
              <a:pPr/>
              <a:t>14</a:t>
            </a:fld>
            <a:endParaRPr lang="en-US" sz="120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endParaRPr lang="en-US" sz="1000"/>
          </a:p>
        </p:txBody>
      </p:sp>
      <p:sp>
        <p:nvSpPr>
          <p:cNvPr id="2" name="Footer Placeholder 1"/>
          <p:cNvSpPr>
            <a:spLocks noGrp="1"/>
          </p:cNvSpPr>
          <p:nvPr>
            <p:ph type="ftr" sz="quarter" idx="10"/>
          </p:nvPr>
        </p:nvSpPr>
        <p:spPr/>
        <p:txBody>
          <a:bodyPr/>
          <a:lstStyle/>
          <a:p>
            <a:pPr>
              <a:defRPr/>
            </a:pPr>
            <a:r>
              <a:rPr lang="en-US" smtClean="0"/>
              <a:t>Edition 1 (July 5, 2011)</a:t>
            </a: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defTabSz="930433">
              <a:defRPr sz="2700">
                <a:solidFill>
                  <a:schemeClr val="tx1"/>
                </a:solidFill>
                <a:latin typeface="Arial" charset="0"/>
                <a:ea typeface="ＭＳ Ｐゴシック" pitchFamily="48" charset="-128"/>
              </a:defRPr>
            </a:lvl1pPr>
            <a:lvl2pPr marL="728165" indent="-280064" defTabSz="930433">
              <a:defRPr sz="2700">
                <a:solidFill>
                  <a:schemeClr val="tx1"/>
                </a:solidFill>
                <a:latin typeface="Arial" charset="0"/>
                <a:ea typeface="ＭＳ Ｐゴシック" pitchFamily="48" charset="-128"/>
              </a:defRPr>
            </a:lvl2pPr>
            <a:lvl3pPr marL="1120254" indent="-224051" defTabSz="930433">
              <a:defRPr sz="2700">
                <a:solidFill>
                  <a:schemeClr val="tx1"/>
                </a:solidFill>
                <a:latin typeface="Arial" charset="0"/>
                <a:ea typeface="ＭＳ Ｐゴシック" pitchFamily="48" charset="-128"/>
              </a:defRPr>
            </a:lvl3pPr>
            <a:lvl4pPr marL="1568356" indent="-224051" defTabSz="930433">
              <a:defRPr sz="2700">
                <a:solidFill>
                  <a:schemeClr val="tx1"/>
                </a:solidFill>
                <a:latin typeface="Arial" charset="0"/>
                <a:ea typeface="ＭＳ Ｐゴシック" pitchFamily="48" charset="-128"/>
              </a:defRPr>
            </a:lvl4pPr>
            <a:lvl5pPr marL="2016458" indent="-224051" defTabSz="930433">
              <a:defRPr sz="2700">
                <a:solidFill>
                  <a:schemeClr val="tx1"/>
                </a:solidFill>
                <a:latin typeface="Arial" charset="0"/>
                <a:ea typeface="ＭＳ Ｐゴシック" pitchFamily="48" charset="-128"/>
              </a:defRPr>
            </a:lvl5pPr>
            <a:lvl6pPr marL="2464559"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6pPr>
            <a:lvl7pPr marL="2912661"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7pPr>
            <a:lvl8pPr marL="3360763"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8pPr>
            <a:lvl9pPr marL="3808865"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9pPr>
          </a:lstStyle>
          <a:p>
            <a:fld id="{9208DA24-2859-4DA8-A83C-02F577787404}" type="slidenum">
              <a:rPr lang="en-US" sz="1200"/>
              <a:pPr/>
              <a:t>30</a:t>
            </a:fld>
            <a:endParaRPr lang="en-US" sz="1200"/>
          </a:p>
        </p:txBody>
      </p:sp>
      <p:sp>
        <p:nvSpPr>
          <p:cNvPr id="54275" name="Rectangle 2"/>
          <p:cNvSpPr>
            <a:spLocks noGrp="1" noRot="1" noChangeAspect="1" noChangeArrowheads="1" noTextEdit="1"/>
          </p:cNvSpPr>
          <p:nvPr>
            <p:ph type="sldImg"/>
          </p:nvPr>
        </p:nvSpPr>
        <p:spPr>
          <a:xfrm>
            <a:off x="2058988" y="533400"/>
            <a:ext cx="2928937" cy="2198688"/>
          </a:xfrm>
          <a:ln/>
        </p:spPr>
      </p:sp>
      <p:sp>
        <p:nvSpPr>
          <p:cNvPr id="54276" name="Rectangle 3"/>
          <p:cNvSpPr>
            <a:spLocks noGrp="1" noChangeArrowheads="1"/>
          </p:cNvSpPr>
          <p:nvPr>
            <p:ph type="body" idx="1"/>
          </p:nvPr>
        </p:nvSpPr>
        <p:spPr>
          <a:xfrm>
            <a:off x="915007" y="2972287"/>
            <a:ext cx="5180388" cy="6019544"/>
          </a:xfrm>
          <a:noFill/>
        </p:spPr>
        <p:txBody>
          <a:bodyPr/>
          <a:lstStyle/>
          <a:p>
            <a:pPr eaLnBrk="1" hangingPunct="1">
              <a:lnSpc>
                <a:spcPct val="80000"/>
              </a:lnSpc>
            </a:pPr>
            <a:endParaRPr lang="en-US" sz="1000"/>
          </a:p>
          <a:p>
            <a:pPr eaLnBrk="1" hangingPunct="1">
              <a:lnSpc>
                <a:spcPct val="80000"/>
              </a:lnSpc>
            </a:pPr>
            <a:endParaRPr lang="en-US" sz="1000"/>
          </a:p>
        </p:txBody>
      </p:sp>
      <p:sp>
        <p:nvSpPr>
          <p:cNvPr id="2" name="Footer Placeholder 1"/>
          <p:cNvSpPr>
            <a:spLocks noGrp="1"/>
          </p:cNvSpPr>
          <p:nvPr>
            <p:ph type="ftr" sz="quarter" idx="10"/>
          </p:nvPr>
        </p:nvSpPr>
        <p:spPr/>
        <p:txBody>
          <a:bodyPr/>
          <a:lstStyle/>
          <a:p>
            <a:pPr>
              <a:defRPr/>
            </a:pPr>
            <a:r>
              <a:rPr lang="en-US" smtClean="0"/>
              <a:t>Edition 1 (July 5, 2011)</a:t>
            </a: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defTabSz="930433">
              <a:defRPr sz="2700">
                <a:solidFill>
                  <a:schemeClr val="tx1"/>
                </a:solidFill>
                <a:latin typeface="Arial" charset="0"/>
                <a:ea typeface="ＭＳ Ｐゴシック" pitchFamily="48" charset="-128"/>
              </a:defRPr>
            </a:lvl1pPr>
            <a:lvl2pPr marL="728165" indent="-280064" defTabSz="930433">
              <a:defRPr sz="2700">
                <a:solidFill>
                  <a:schemeClr val="tx1"/>
                </a:solidFill>
                <a:latin typeface="Arial" charset="0"/>
                <a:ea typeface="ＭＳ Ｐゴシック" pitchFamily="48" charset="-128"/>
              </a:defRPr>
            </a:lvl2pPr>
            <a:lvl3pPr marL="1120254" indent="-224051" defTabSz="930433">
              <a:defRPr sz="2700">
                <a:solidFill>
                  <a:schemeClr val="tx1"/>
                </a:solidFill>
                <a:latin typeface="Arial" charset="0"/>
                <a:ea typeface="ＭＳ Ｐゴシック" pitchFamily="48" charset="-128"/>
              </a:defRPr>
            </a:lvl3pPr>
            <a:lvl4pPr marL="1568356" indent="-224051" defTabSz="930433">
              <a:defRPr sz="2700">
                <a:solidFill>
                  <a:schemeClr val="tx1"/>
                </a:solidFill>
                <a:latin typeface="Arial" charset="0"/>
                <a:ea typeface="ＭＳ Ｐゴシック" pitchFamily="48" charset="-128"/>
              </a:defRPr>
            </a:lvl4pPr>
            <a:lvl5pPr marL="2016458" indent="-224051" defTabSz="930433">
              <a:defRPr sz="2700">
                <a:solidFill>
                  <a:schemeClr val="tx1"/>
                </a:solidFill>
                <a:latin typeface="Arial" charset="0"/>
                <a:ea typeface="ＭＳ Ｐゴシック" pitchFamily="48" charset="-128"/>
              </a:defRPr>
            </a:lvl5pPr>
            <a:lvl6pPr marL="2464559"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6pPr>
            <a:lvl7pPr marL="2912661"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7pPr>
            <a:lvl8pPr marL="3360763"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8pPr>
            <a:lvl9pPr marL="3808865"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9pPr>
          </a:lstStyle>
          <a:p>
            <a:fld id="{F7C1A5F1-E6A1-4D33-B255-B5534F2C060E}" type="slidenum">
              <a:rPr lang="en-US" sz="1200"/>
              <a:pPr/>
              <a:t>31</a:t>
            </a:fld>
            <a:endParaRPr lang="en-US" sz="120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en-US" sz="1000"/>
          </a:p>
        </p:txBody>
      </p:sp>
      <p:sp>
        <p:nvSpPr>
          <p:cNvPr id="2" name="Footer Placeholder 1"/>
          <p:cNvSpPr>
            <a:spLocks noGrp="1"/>
          </p:cNvSpPr>
          <p:nvPr>
            <p:ph type="ftr" sz="quarter" idx="10"/>
          </p:nvPr>
        </p:nvSpPr>
        <p:spPr/>
        <p:txBody>
          <a:bodyPr/>
          <a:lstStyle/>
          <a:p>
            <a:pPr>
              <a:defRPr/>
            </a:pPr>
            <a:r>
              <a:rPr lang="en-US" smtClean="0"/>
              <a:t>Edition 1 (July 5, 2011)</a:t>
            </a:r>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defTabSz="930433">
              <a:defRPr sz="2700">
                <a:solidFill>
                  <a:schemeClr val="tx1"/>
                </a:solidFill>
                <a:latin typeface="Arial" charset="0"/>
                <a:ea typeface="ＭＳ Ｐゴシック" pitchFamily="48" charset="-128"/>
              </a:defRPr>
            </a:lvl1pPr>
            <a:lvl2pPr marL="728165" indent="-280064" defTabSz="930433">
              <a:defRPr sz="2700">
                <a:solidFill>
                  <a:schemeClr val="tx1"/>
                </a:solidFill>
                <a:latin typeface="Arial" charset="0"/>
                <a:ea typeface="ＭＳ Ｐゴシック" pitchFamily="48" charset="-128"/>
              </a:defRPr>
            </a:lvl2pPr>
            <a:lvl3pPr marL="1120254" indent="-224051" defTabSz="930433">
              <a:defRPr sz="2700">
                <a:solidFill>
                  <a:schemeClr val="tx1"/>
                </a:solidFill>
                <a:latin typeface="Arial" charset="0"/>
                <a:ea typeface="ＭＳ Ｐゴシック" pitchFamily="48" charset="-128"/>
              </a:defRPr>
            </a:lvl3pPr>
            <a:lvl4pPr marL="1568356" indent="-224051" defTabSz="930433">
              <a:defRPr sz="2700">
                <a:solidFill>
                  <a:schemeClr val="tx1"/>
                </a:solidFill>
                <a:latin typeface="Arial" charset="0"/>
                <a:ea typeface="ＭＳ Ｐゴシック" pitchFamily="48" charset="-128"/>
              </a:defRPr>
            </a:lvl4pPr>
            <a:lvl5pPr marL="2016458" indent="-224051" defTabSz="930433">
              <a:defRPr sz="2700">
                <a:solidFill>
                  <a:schemeClr val="tx1"/>
                </a:solidFill>
                <a:latin typeface="Arial" charset="0"/>
                <a:ea typeface="ＭＳ Ｐゴシック" pitchFamily="48" charset="-128"/>
              </a:defRPr>
            </a:lvl5pPr>
            <a:lvl6pPr marL="2464559"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6pPr>
            <a:lvl7pPr marL="2912661"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7pPr>
            <a:lvl8pPr marL="3360763"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8pPr>
            <a:lvl9pPr marL="3808865"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9pPr>
          </a:lstStyle>
          <a:p>
            <a:fld id="{C3E4CE4C-DFAE-477D-AC37-0BCC06122B8B}" type="slidenum">
              <a:rPr lang="en-US" sz="1200"/>
              <a:pPr/>
              <a:t>32</a:t>
            </a:fld>
            <a:endParaRPr lang="en-US" sz="12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pPr eaLnBrk="1" hangingPunct="1"/>
            <a:endParaRPr lang="en-US" sz="1000"/>
          </a:p>
        </p:txBody>
      </p:sp>
      <p:sp>
        <p:nvSpPr>
          <p:cNvPr id="2" name="Footer Placeholder 1"/>
          <p:cNvSpPr>
            <a:spLocks noGrp="1"/>
          </p:cNvSpPr>
          <p:nvPr>
            <p:ph type="ftr" sz="quarter" idx="10"/>
          </p:nvPr>
        </p:nvSpPr>
        <p:spPr/>
        <p:txBody>
          <a:bodyPr/>
          <a:lstStyle/>
          <a:p>
            <a:pPr>
              <a:defRPr/>
            </a:pPr>
            <a:r>
              <a:rPr lang="en-US" smtClean="0"/>
              <a:t>Edition 1 (July 5, 2011)</a:t>
            </a:r>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p:spPr>
        <p:txBody>
          <a:bodyPr/>
          <a:lstStyle/>
          <a:p>
            <a:pPr eaLnBrk="1" hangingPunct="1"/>
            <a:endParaRPr lang="en-US" smtClean="0"/>
          </a:p>
        </p:txBody>
      </p:sp>
      <p:sp>
        <p:nvSpPr>
          <p:cNvPr id="57348" name="Slide Number Placeholder 4"/>
          <p:cNvSpPr>
            <a:spLocks noGrp="1"/>
          </p:cNvSpPr>
          <p:nvPr>
            <p:ph type="sldNum" sz="quarter" idx="5"/>
          </p:nvPr>
        </p:nvSpPr>
        <p:spPr>
          <a:noFill/>
        </p:spPr>
        <p:txBody>
          <a:bodyPr/>
          <a:lstStyle>
            <a:lvl1pPr defTabSz="930433">
              <a:defRPr sz="2700">
                <a:solidFill>
                  <a:schemeClr val="tx1"/>
                </a:solidFill>
                <a:latin typeface="Arial" charset="0"/>
                <a:ea typeface="ＭＳ Ｐゴシック" pitchFamily="48" charset="-128"/>
              </a:defRPr>
            </a:lvl1pPr>
            <a:lvl2pPr marL="728165" indent="-280064" defTabSz="930433">
              <a:defRPr sz="2700">
                <a:solidFill>
                  <a:schemeClr val="tx1"/>
                </a:solidFill>
                <a:latin typeface="Arial" charset="0"/>
                <a:ea typeface="ＭＳ Ｐゴシック" pitchFamily="48" charset="-128"/>
              </a:defRPr>
            </a:lvl2pPr>
            <a:lvl3pPr marL="1120254" indent="-224051" defTabSz="930433">
              <a:defRPr sz="2700">
                <a:solidFill>
                  <a:schemeClr val="tx1"/>
                </a:solidFill>
                <a:latin typeface="Arial" charset="0"/>
                <a:ea typeface="ＭＳ Ｐゴシック" pitchFamily="48" charset="-128"/>
              </a:defRPr>
            </a:lvl3pPr>
            <a:lvl4pPr marL="1568356" indent="-224051" defTabSz="930433">
              <a:defRPr sz="2700">
                <a:solidFill>
                  <a:schemeClr val="tx1"/>
                </a:solidFill>
                <a:latin typeface="Arial" charset="0"/>
                <a:ea typeface="ＭＳ Ｐゴシック" pitchFamily="48" charset="-128"/>
              </a:defRPr>
            </a:lvl4pPr>
            <a:lvl5pPr marL="2016458" indent="-224051" defTabSz="930433">
              <a:defRPr sz="2700">
                <a:solidFill>
                  <a:schemeClr val="tx1"/>
                </a:solidFill>
                <a:latin typeface="Arial" charset="0"/>
                <a:ea typeface="ＭＳ Ｐゴシック" pitchFamily="48" charset="-128"/>
              </a:defRPr>
            </a:lvl5pPr>
            <a:lvl6pPr marL="2464559"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6pPr>
            <a:lvl7pPr marL="2912661"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7pPr>
            <a:lvl8pPr marL="3360763"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8pPr>
            <a:lvl9pPr marL="3808865"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9pPr>
          </a:lstStyle>
          <a:p>
            <a:fld id="{ECB3F362-76CA-42B5-838A-555918FD90F1}" type="slidenum">
              <a:rPr lang="en-US" sz="1200"/>
              <a:pPr/>
              <a:t>33</a:t>
            </a:fld>
            <a:endParaRPr lang="en-US" sz="1200"/>
          </a:p>
        </p:txBody>
      </p:sp>
      <p:sp>
        <p:nvSpPr>
          <p:cNvPr id="2" name="Footer Placeholder 1"/>
          <p:cNvSpPr>
            <a:spLocks noGrp="1"/>
          </p:cNvSpPr>
          <p:nvPr>
            <p:ph type="ftr" sz="quarter" idx="10"/>
          </p:nvPr>
        </p:nvSpPr>
        <p:spPr/>
        <p:txBody>
          <a:bodyPr/>
          <a:lstStyle/>
          <a:p>
            <a:pPr>
              <a:defRPr/>
            </a:pPr>
            <a:r>
              <a:rPr lang="en-US" smtClean="0"/>
              <a:t>Edition 1 (July 5, 2011)</a:t>
            </a:r>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defTabSz="930433">
              <a:defRPr sz="2700">
                <a:solidFill>
                  <a:schemeClr val="tx1"/>
                </a:solidFill>
                <a:latin typeface="Arial" charset="0"/>
                <a:ea typeface="ＭＳ Ｐゴシック" pitchFamily="48" charset="-128"/>
              </a:defRPr>
            </a:lvl1pPr>
            <a:lvl2pPr marL="728165" indent="-280064" defTabSz="930433">
              <a:defRPr sz="2700">
                <a:solidFill>
                  <a:schemeClr val="tx1"/>
                </a:solidFill>
                <a:latin typeface="Arial" charset="0"/>
                <a:ea typeface="ＭＳ Ｐゴシック" pitchFamily="48" charset="-128"/>
              </a:defRPr>
            </a:lvl2pPr>
            <a:lvl3pPr marL="1120254" indent="-224051" defTabSz="930433">
              <a:defRPr sz="2700">
                <a:solidFill>
                  <a:schemeClr val="tx1"/>
                </a:solidFill>
                <a:latin typeface="Arial" charset="0"/>
                <a:ea typeface="ＭＳ Ｐゴシック" pitchFamily="48" charset="-128"/>
              </a:defRPr>
            </a:lvl3pPr>
            <a:lvl4pPr marL="1568356" indent="-224051" defTabSz="930433">
              <a:defRPr sz="2700">
                <a:solidFill>
                  <a:schemeClr val="tx1"/>
                </a:solidFill>
                <a:latin typeface="Arial" charset="0"/>
                <a:ea typeface="ＭＳ Ｐゴシック" pitchFamily="48" charset="-128"/>
              </a:defRPr>
            </a:lvl4pPr>
            <a:lvl5pPr marL="2016458" indent="-224051" defTabSz="930433">
              <a:defRPr sz="2700">
                <a:solidFill>
                  <a:schemeClr val="tx1"/>
                </a:solidFill>
                <a:latin typeface="Arial" charset="0"/>
                <a:ea typeface="ＭＳ Ｐゴシック" pitchFamily="48" charset="-128"/>
              </a:defRPr>
            </a:lvl5pPr>
            <a:lvl6pPr marL="2464559"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6pPr>
            <a:lvl7pPr marL="2912661"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7pPr>
            <a:lvl8pPr marL="3360763"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8pPr>
            <a:lvl9pPr marL="3808865"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9pPr>
          </a:lstStyle>
          <a:p>
            <a:fld id="{6123F167-B791-489D-9AD9-A971431A8FF7}" type="slidenum">
              <a:rPr lang="en-US" sz="1200"/>
              <a:pPr/>
              <a:t>34</a:t>
            </a:fld>
            <a:endParaRPr lang="en-US" sz="120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eaLnBrk="1" hangingPunct="1"/>
            <a:endParaRPr lang="en-US" smtClean="0"/>
          </a:p>
        </p:txBody>
      </p:sp>
      <p:sp>
        <p:nvSpPr>
          <p:cNvPr id="2" name="Footer Placeholder 1"/>
          <p:cNvSpPr>
            <a:spLocks noGrp="1"/>
          </p:cNvSpPr>
          <p:nvPr>
            <p:ph type="ftr" sz="quarter" idx="10"/>
          </p:nvPr>
        </p:nvSpPr>
        <p:spPr/>
        <p:txBody>
          <a:bodyPr/>
          <a:lstStyle/>
          <a:p>
            <a:pPr>
              <a:defRPr/>
            </a:pPr>
            <a:r>
              <a:rPr lang="en-US" smtClean="0"/>
              <a:t>Edition 1 (July 5, 2011)</a:t>
            </a:r>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defTabSz="930433">
              <a:defRPr sz="2700">
                <a:solidFill>
                  <a:schemeClr val="tx1"/>
                </a:solidFill>
                <a:latin typeface="Arial" charset="0"/>
                <a:ea typeface="ＭＳ Ｐゴシック" pitchFamily="48" charset="-128"/>
              </a:defRPr>
            </a:lvl1pPr>
            <a:lvl2pPr marL="728165" indent="-280064" defTabSz="930433">
              <a:defRPr sz="2700">
                <a:solidFill>
                  <a:schemeClr val="tx1"/>
                </a:solidFill>
                <a:latin typeface="Arial" charset="0"/>
                <a:ea typeface="ＭＳ Ｐゴシック" pitchFamily="48" charset="-128"/>
              </a:defRPr>
            </a:lvl2pPr>
            <a:lvl3pPr marL="1120254" indent="-224051" defTabSz="930433">
              <a:defRPr sz="2700">
                <a:solidFill>
                  <a:schemeClr val="tx1"/>
                </a:solidFill>
                <a:latin typeface="Arial" charset="0"/>
                <a:ea typeface="ＭＳ Ｐゴシック" pitchFamily="48" charset="-128"/>
              </a:defRPr>
            </a:lvl3pPr>
            <a:lvl4pPr marL="1568356" indent="-224051" defTabSz="930433">
              <a:defRPr sz="2700">
                <a:solidFill>
                  <a:schemeClr val="tx1"/>
                </a:solidFill>
                <a:latin typeface="Arial" charset="0"/>
                <a:ea typeface="ＭＳ Ｐゴシック" pitchFamily="48" charset="-128"/>
              </a:defRPr>
            </a:lvl4pPr>
            <a:lvl5pPr marL="2016458" indent="-224051" defTabSz="930433">
              <a:defRPr sz="2700">
                <a:solidFill>
                  <a:schemeClr val="tx1"/>
                </a:solidFill>
                <a:latin typeface="Arial" charset="0"/>
                <a:ea typeface="ＭＳ Ｐゴシック" pitchFamily="48" charset="-128"/>
              </a:defRPr>
            </a:lvl5pPr>
            <a:lvl6pPr marL="2464559"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6pPr>
            <a:lvl7pPr marL="2912661"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7pPr>
            <a:lvl8pPr marL="3360763"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8pPr>
            <a:lvl9pPr marL="3808865"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9pPr>
          </a:lstStyle>
          <a:p>
            <a:fld id="{F3BFC310-F981-497E-AD6D-C9D25D2C3A13}" type="slidenum">
              <a:rPr lang="en-US" sz="1200"/>
              <a:pPr/>
              <a:t>35</a:t>
            </a:fld>
            <a:endParaRPr lang="en-US" sz="120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endParaRPr lang="en-US" sz="1000"/>
          </a:p>
        </p:txBody>
      </p:sp>
      <p:sp>
        <p:nvSpPr>
          <p:cNvPr id="2" name="Footer Placeholder 1"/>
          <p:cNvSpPr>
            <a:spLocks noGrp="1"/>
          </p:cNvSpPr>
          <p:nvPr>
            <p:ph type="ftr" sz="quarter" idx="10"/>
          </p:nvPr>
        </p:nvSpPr>
        <p:spPr/>
        <p:txBody>
          <a:bodyPr/>
          <a:lstStyle/>
          <a:p>
            <a:pPr>
              <a:defRPr/>
            </a:pPr>
            <a:r>
              <a:rPr lang="en-US" smtClean="0"/>
              <a:t>Edition 1 (July 5, 2011)</a:t>
            </a:r>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defTabSz="930433">
              <a:defRPr sz="2700">
                <a:solidFill>
                  <a:schemeClr val="tx1"/>
                </a:solidFill>
                <a:latin typeface="Arial" charset="0"/>
                <a:ea typeface="ＭＳ Ｐゴシック" pitchFamily="48" charset="-128"/>
              </a:defRPr>
            </a:lvl1pPr>
            <a:lvl2pPr marL="728165" indent="-280064" defTabSz="930433">
              <a:defRPr sz="2700">
                <a:solidFill>
                  <a:schemeClr val="tx1"/>
                </a:solidFill>
                <a:latin typeface="Arial" charset="0"/>
                <a:ea typeface="ＭＳ Ｐゴシック" pitchFamily="48" charset="-128"/>
              </a:defRPr>
            </a:lvl2pPr>
            <a:lvl3pPr marL="1120254" indent="-224051" defTabSz="930433">
              <a:defRPr sz="2700">
                <a:solidFill>
                  <a:schemeClr val="tx1"/>
                </a:solidFill>
                <a:latin typeface="Arial" charset="0"/>
                <a:ea typeface="ＭＳ Ｐゴシック" pitchFamily="48" charset="-128"/>
              </a:defRPr>
            </a:lvl3pPr>
            <a:lvl4pPr marL="1568356" indent="-224051" defTabSz="930433">
              <a:defRPr sz="2700">
                <a:solidFill>
                  <a:schemeClr val="tx1"/>
                </a:solidFill>
                <a:latin typeface="Arial" charset="0"/>
                <a:ea typeface="ＭＳ Ｐゴシック" pitchFamily="48" charset="-128"/>
              </a:defRPr>
            </a:lvl4pPr>
            <a:lvl5pPr marL="2016458" indent="-224051" defTabSz="930433">
              <a:defRPr sz="2700">
                <a:solidFill>
                  <a:schemeClr val="tx1"/>
                </a:solidFill>
                <a:latin typeface="Arial" charset="0"/>
                <a:ea typeface="ＭＳ Ｐゴシック" pitchFamily="48" charset="-128"/>
              </a:defRPr>
            </a:lvl5pPr>
            <a:lvl6pPr marL="2464559"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6pPr>
            <a:lvl7pPr marL="2912661"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7pPr>
            <a:lvl8pPr marL="3360763"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8pPr>
            <a:lvl9pPr marL="3808865" indent="-224051" defTabSz="930433" eaLnBrk="0" fontAlgn="base" hangingPunct="0">
              <a:spcBef>
                <a:spcPct val="0"/>
              </a:spcBef>
              <a:spcAft>
                <a:spcPct val="0"/>
              </a:spcAft>
              <a:defRPr sz="2700">
                <a:solidFill>
                  <a:schemeClr val="tx1"/>
                </a:solidFill>
                <a:latin typeface="Arial" charset="0"/>
                <a:ea typeface="ＭＳ Ｐゴシック" pitchFamily="48" charset="-128"/>
              </a:defRPr>
            </a:lvl9pPr>
          </a:lstStyle>
          <a:p>
            <a:fld id="{F33FD1A6-43F3-4848-A309-6DF8E6D32C87}" type="slidenum">
              <a:rPr lang="en-US" sz="1200"/>
              <a:pPr/>
              <a:t>41</a:t>
            </a:fld>
            <a:endParaRPr lang="en-US" sz="120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eaLnBrk="1" hangingPunct="1"/>
            <a:endParaRPr lang="en-US" smtClean="0"/>
          </a:p>
        </p:txBody>
      </p:sp>
      <p:sp>
        <p:nvSpPr>
          <p:cNvPr id="2" name="Footer Placeholder 1"/>
          <p:cNvSpPr>
            <a:spLocks noGrp="1"/>
          </p:cNvSpPr>
          <p:nvPr>
            <p:ph type="ftr" sz="quarter" idx="10"/>
          </p:nvPr>
        </p:nvSpPr>
        <p:spPr/>
        <p:txBody>
          <a:bodyPr/>
          <a:lstStyle/>
          <a:p>
            <a:pPr>
              <a:defRPr/>
            </a:pPr>
            <a:r>
              <a:rPr lang="en-US" smtClean="0"/>
              <a:t>Edition 1 (July 5, 2011)</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image" Target="../media/image2.png"/><Relationship Id="rId7" Type="http://schemas.openxmlformats.org/officeDocument/2006/relationships/image" Target="../media/image5.wmf"/><Relationship Id="rId12" Type="http://schemas.openxmlformats.org/officeDocument/2006/relationships/image" Target="../media/image13.wmf"/><Relationship Id="rId2" Type="http://schemas.openxmlformats.org/officeDocument/2006/relationships/image" Target="../media/image9.wmf"/><Relationship Id="rId1" Type="http://schemas.openxmlformats.org/officeDocument/2006/relationships/slideMaster" Target="../slideMasters/slideMaster1.xml"/><Relationship Id="rId6" Type="http://schemas.openxmlformats.org/officeDocument/2006/relationships/image" Target="../media/image6.wmf"/><Relationship Id="rId11" Type="http://schemas.openxmlformats.org/officeDocument/2006/relationships/image" Target="../media/image12.wmf"/><Relationship Id="rId5" Type="http://schemas.openxmlformats.org/officeDocument/2006/relationships/image" Target="../media/image3.wmf"/><Relationship Id="rId10" Type="http://schemas.openxmlformats.org/officeDocument/2006/relationships/image" Target="../media/image11.wmf"/><Relationship Id="rId4" Type="http://schemas.openxmlformats.org/officeDocument/2006/relationships/image" Target="../media/image10.wmf"/><Relationship Id="rId9" Type="http://schemas.openxmlformats.org/officeDocument/2006/relationships/image" Target="../media/image8.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image" Target="../media/image2.png"/><Relationship Id="rId7" Type="http://schemas.openxmlformats.org/officeDocument/2006/relationships/image" Target="../media/image5.wmf"/><Relationship Id="rId12" Type="http://schemas.openxmlformats.org/officeDocument/2006/relationships/image" Target="../media/image13.wmf"/><Relationship Id="rId2" Type="http://schemas.openxmlformats.org/officeDocument/2006/relationships/image" Target="../media/image9.wmf"/><Relationship Id="rId1" Type="http://schemas.openxmlformats.org/officeDocument/2006/relationships/slideMaster" Target="../slideMasters/slideMaster2.xml"/><Relationship Id="rId6" Type="http://schemas.openxmlformats.org/officeDocument/2006/relationships/image" Target="../media/image6.wmf"/><Relationship Id="rId11" Type="http://schemas.openxmlformats.org/officeDocument/2006/relationships/image" Target="../media/image12.wmf"/><Relationship Id="rId5" Type="http://schemas.openxmlformats.org/officeDocument/2006/relationships/image" Target="../media/image3.wmf"/><Relationship Id="rId10" Type="http://schemas.openxmlformats.org/officeDocument/2006/relationships/image" Target="../media/image11.wmf"/><Relationship Id="rId4" Type="http://schemas.openxmlformats.org/officeDocument/2006/relationships/image" Target="../media/image10.wmf"/><Relationship Id="rId9" Type="http://schemas.openxmlformats.org/officeDocument/2006/relationships/image" Target="../media/image8.w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l="900" r="900" b="2136"/>
          <a:stretch>
            <a:fillRect/>
          </a:stretch>
        </p:blipFill>
        <p:spPr bwMode="auto">
          <a:xfrm>
            <a:off x="0" y="3128963"/>
            <a:ext cx="9144000" cy="372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9" descr="WIC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6275" y="5867400"/>
            <a:ext cx="542925" cy="762000"/>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p:cNvPicPr>
            <a:picLocks noChangeAspect="1" noChangeArrowheads="1"/>
          </p:cNvPicPr>
          <p:nvPr/>
        </p:nvPicPr>
        <p:blipFill>
          <a:blip r:embed="rId4">
            <a:extLst>
              <a:ext uri="{28A0092B-C50C-407E-A947-70E740481C1C}">
                <a14:useLocalDpi xmlns:a14="http://schemas.microsoft.com/office/drawing/2010/main" val="0"/>
              </a:ext>
            </a:extLst>
          </a:blip>
          <a:srcRect l="900" r="900"/>
          <a:stretch>
            <a:fillRect/>
          </a:stretch>
        </p:blipFill>
        <p:spPr bwMode="auto">
          <a:xfrm>
            <a:off x="0" y="3017838"/>
            <a:ext cx="9144000" cy="34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0250" y="3067050"/>
            <a:ext cx="2981325"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Group 37"/>
          <p:cNvGrpSpPr>
            <a:grpSpLocks/>
          </p:cNvGrpSpPr>
          <p:nvPr/>
        </p:nvGrpSpPr>
        <p:grpSpPr bwMode="auto">
          <a:xfrm>
            <a:off x="685800" y="912813"/>
            <a:ext cx="3048000" cy="2054225"/>
            <a:chOff x="432" y="575"/>
            <a:chExt cx="1920" cy="1294"/>
          </a:xfrm>
        </p:grpSpPr>
        <p:pic>
          <p:nvPicPr>
            <p:cNvPr id="9" name="Picture 25"/>
            <p:cNvPicPr>
              <a:picLocks noChangeAspect="1" noChangeArrowheads="1"/>
            </p:cNvPicPr>
            <p:nvPr userDrawn="1"/>
          </p:nvPicPr>
          <p:blipFill>
            <a:blip r:embed="rId6"/>
            <a:srcRect/>
            <a:stretch>
              <a:fillRect/>
            </a:stretch>
          </p:blipFill>
          <p:spPr bwMode="auto">
            <a:xfrm>
              <a:off x="441" y="1035"/>
              <a:ext cx="894" cy="663"/>
            </a:xfrm>
            <a:prstGeom prst="rect">
              <a:avLst/>
            </a:prstGeom>
            <a:noFill/>
            <a:ln>
              <a:noFill/>
            </a:ln>
            <a:effectLst>
              <a:outerShdw blurRad="50800" dist="25399" dir="2700000" algn="ctr" rotWithShape="0">
                <a:srgbClr val="808080">
                  <a:alpha val="58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7"/>
            <p:cNvPicPr>
              <a:picLocks noChangeAspect="1" noChangeArrowheads="1"/>
            </p:cNvPicPr>
            <p:nvPr userDrawn="1"/>
          </p:nvPicPr>
          <p:blipFill>
            <a:blip r:embed="rId7"/>
            <a:srcRect/>
            <a:stretch>
              <a:fillRect/>
            </a:stretch>
          </p:blipFill>
          <p:spPr bwMode="auto">
            <a:xfrm>
              <a:off x="432" y="831"/>
              <a:ext cx="911" cy="135"/>
            </a:xfrm>
            <a:prstGeom prst="rect">
              <a:avLst/>
            </a:prstGeom>
            <a:noFill/>
            <a:ln>
              <a:noFill/>
            </a:ln>
            <a:effectLst>
              <a:outerShdw blurRad="50800" dist="25399" dir="2700000" algn="ctr" rotWithShape="0">
                <a:srgbClr val="808080">
                  <a:alpha val="58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Group 28"/>
            <p:cNvGrpSpPr>
              <a:grpSpLocks/>
            </p:cNvGrpSpPr>
            <p:nvPr/>
          </p:nvGrpSpPr>
          <p:grpSpPr bwMode="auto">
            <a:xfrm>
              <a:off x="1355" y="575"/>
              <a:ext cx="324" cy="1130"/>
              <a:chOff x="2352" y="960"/>
              <a:chExt cx="380" cy="1328"/>
            </a:xfrm>
          </p:grpSpPr>
          <p:sp>
            <p:nvSpPr>
              <p:cNvPr id="17" name="Oval 29"/>
              <p:cNvSpPr>
                <a:spLocks noChangeArrowheads="1"/>
              </p:cNvSpPr>
              <p:nvPr userDrawn="1"/>
            </p:nvSpPr>
            <p:spPr bwMode="auto">
              <a:xfrm>
                <a:off x="2373" y="1156"/>
                <a:ext cx="304" cy="283"/>
              </a:xfrm>
              <a:prstGeom prst="ellipse">
                <a:avLst/>
              </a:prstGeom>
              <a:solidFill>
                <a:srgbClr val="F75744"/>
              </a:solidFill>
              <a:ln>
                <a:noFill/>
              </a:ln>
              <a:effectLst>
                <a:outerShdw blurRad="50800" dist="25399" dir="2700000" algn="ctr" rotWithShape="0">
                  <a:srgbClr val="808080">
                    <a:alpha val="58000"/>
                  </a:srgbClr>
                </a:outer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defRPr/>
                </a:pPr>
                <a:endParaRPr lang="en-US"/>
              </a:p>
            </p:txBody>
          </p:sp>
          <p:sp>
            <p:nvSpPr>
              <p:cNvPr id="18" name="Rectangle 30"/>
              <p:cNvSpPr>
                <a:spLocks noChangeArrowheads="1"/>
              </p:cNvSpPr>
              <p:nvPr userDrawn="1"/>
            </p:nvSpPr>
            <p:spPr bwMode="auto">
              <a:xfrm>
                <a:off x="2374" y="1505"/>
                <a:ext cx="293" cy="783"/>
              </a:xfrm>
              <a:prstGeom prst="rect">
                <a:avLst/>
              </a:prstGeom>
              <a:solidFill>
                <a:srgbClr val="F75744"/>
              </a:solidFill>
              <a:ln>
                <a:noFill/>
              </a:ln>
              <a:effectLst>
                <a:outerShdw blurRad="50800" dist="25399" dir="2700000" algn="ctr" rotWithShape="0">
                  <a:srgbClr val="808080">
                    <a:alpha val="58000"/>
                  </a:srgb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defRPr/>
                </a:pPr>
                <a:endParaRPr lang="en-US"/>
              </a:p>
            </p:txBody>
          </p:sp>
          <p:pic>
            <p:nvPicPr>
              <p:cNvPr id="19" name="Picture 31"/>
              <p:cNvPicPr>
                <a:picLocks noChangeAspect="1" noChangeArrowheads="1"/>
              </p:cNvPicPr>
              <p:nvPr userDrawn="1"/>
            </p:nvPicPr>
            <p:blipFill>
              <a:blip r:embed="rId8"/>
              <a:srcRect/>
              <a:stretch>
                <a:fillRect/>
              </a:stretch>
            </p:blipFill>
            <p:spPr bwMode="auto">
              <a:xfrm>
                <a:off x="2352" y="960"/>
                <a:ext cx="380" cy="224"/>
              </a:xfrm>
              <a:prstGeom prst="rect">
                <a:avLst/>
              </a:prstGeom>
              <a:noFill/>
              <a:ln>
                <a:noFill/>
              </a:ln>
              <a:effectLst>
                <a:outerShdw blurRad="50800" dist="25399" dir="2700000" algn="ctr" rotWithShape="0">
                  <a:srgbClr val="808080">
                    <a:alpha val="58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2" name="Picture 32"/>
            <p:cNvPicPr>
              <a:picLocks noChangeAspect="1" noChangeArrowheads="1"/>
            </p:cNvPicPr>
            <p:nvPr userDrawn="1"/>
          </p:nvPicPr>
          <p:blipFill>
            <a:blip r:embed="rId9"/>
            <a:srcRect/>
            <a:stretch>
              <a:fillRect/>
            </a:stretch>
          </p:blipFill>
          <p:spPr bwMode="auto">
            <a:xfrm>
              <a:off x="1658" y="1013"/>
              <a:ext cx="680" cy="685"/>
            </a:xfrm>
            <a:prstGeom prst="rect">
              <a:avLst/>
            </a:prstGeom>
            <a:noFill/>
            <a:ln>
              <a:noFill/>
            </a:ln>
            <a:effectLst>
              <a:outerShdw blurRad="50800" dist="25399" dir="2700000" algn="ctr" rotWithShape="0">
                <a:srgbClr val="808080">
                  <a:alpha val="58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3" name="Group 33"/>
            <p:cNvGrpSpPr>
              <a:grpSpLocks/>
            </p:cNvGrpSpPr>
            <p:nvPr/>
          </p:nvGrpSpPr>
          <p:grpSpPr bwMode="auto">
            <a:xfrm>
              <a:off x="432" y="1757"/>
              <a:ext cx="1920" cy="112"/>
              <a:chOff x="960" y="2352"/>
              <a:chExt cx="2256" cy="132"/>
            </a:xfrm>
          </p:grpSpPr>
          <p:pic>
            <p:nvPicPr>
              <p:cNvPr id="14" name="Picture 34"/>
              <p:cNvPicPr>
                <a:picLocks noChangeAspect="1" noChangeArrowheads="1"/>
              </p:cNvPicPr>
              <p:nvPr userDrawn="1"/>
            </p:nvPicPr>
            <p:blipFill>
              <a:blip r:embed="rId10"/>
              <a:srcRect/>
              <a:stretch>
                <a:fillRect/>
              </a:stretch>
            </p:blipFill>
            <p:spPr bwMode="auto">
              <a:xfrm>
                <a:off x="960" y="2352"/>
                <a:ext cx="654" cy="132"/>
              </a:xfrm>
              <a:prstGeom prst="rect">
                <a:avLst/>
              </a:prstGeom>
              <a:noFill/>
              <a:ln>
                <a:noFill/>
              </a:ln>
              <a:effectLst>
                <a:outerShdw blurRad="50800" dist="25399" dir="2700000" algn="ctr" rotWithShape="0">
                  <a:srgbClr val="808080">
                    <a:alpha val="58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5"/>
              <p:cNvPicPr>
                <a:picLocks noChangeAspect="1" noChangeArrowheads="1"/>
              </p:cNvPicPr>
              <p:nvPr userDrawn="1"/>
            </p:nvPicPr>
            <p:blipFill>
              <a:blip r:embed="rId11"/>
              <a:srcRect/>
              <a:stretch>
                <a:fillRect/>
              </a:stretch>
            </p:blipFill>
            <p:spPr bwMode="auto">
              <a:xfrm>
                <a:off x="1692" y="2352"/>
                <a:ext cx="765" cy="112"/>
              </a:xfrm>
              <a:prstGeom prst="rect">
                <a:avLst/>
              </a:prstGeom>
              <a:noFill/>
              <a:ln>
                <a:noFill/>
              </a:ln>
              <a:effectLst>
                <a:outerShdw blurRad="50800" dist="25399" dir="2700000" algn="ctr" rotWithShape="0">
                  <a:srgbClr val="808080">
                    <a:alpha val="58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36"/>
              <p:cNvPicPr>
                <a:picLocks noChangeAspect="1" noChangeArrowheads="1"/>
              </p:cNvPicPr>
              <p:nvPr userDrawn="1"/>
            </p:nvPicPr>
            <p:blipFill>
              <a:blip r:embed="rId12"/>
              <a:srcRect/>
              <a:stretch>
                <a:fillRect/>
              </a:stretch>
            </p:blipFill>
            <p:spPr bwMode="auto">
              <a:xfrm>
                <a:off x="2527" y="2352"/>
                <a:ext cx="689" cy="111"/>
              </a:xfrm>
              <a:prstGeom prst="rect">
                <a:avLst/>
              </a:prstGeom>
              <a:noFill/>
              <a:ln>
                <a:noFill/>
              </a:ln>
              <a:effectLst>
                <a:outerShdw blurRad="50800" dist="25399" dir="2700000" algn="ctr" rotWithShape="0">
                  <a:srgbClr val="808080">
                    <a:alpha val="58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sp>
        <p:nvSpPr>
          <p:cNvPr id="16387" name="Rectangle 3"/>
          <p:cNvSpPr>
            <a:spLocks noGrp="1" noChangeArrowheads="1"/>
          </p:cNvSpPr>
          <p:nvPr>
            <p:ph type="ctrTitle"/>
          </p:nvPr>
        </p:nvSpPr>
        <p:spPr>
          <a:xfrm>
            <a:off x="1143000" y="3354388"/>
            <a:ext cx="6781800" cy="1447800"/>
          </a:xfrm>
          <a:effectLst>
            <a:outerShdw dist="35921" dir="2700000" algn="ctr" rotWithShape="0">
              <a:schemeClr val="bg2"/>
            </a:outerShdw>
          </a:effectLst>
        </p:spPr>
        <p:txBody>
          <a:bodyPr anchor="ctr"/>
          <a:lstStyle>
            <a:lvl1pPr algn="ctr">
              <a:defRPr sz="4300">
                <a:solidFill>
                  <a:schemeClr val="bg1"/>
                </a:solidFill>
              </a:defRPr>
            </a:lvl1pPr>
          </a:lstStyle>
          <a:p>
            <a:pPr lvl="0"/>
            <a:r>
              <a:rPr lang="en-US" noProof="0" smtClean="0"/>
              <a:t>Click to edit Master title style</a:t>
            </a:r>
          </a:p>
        </p:txBody>
      </p:sp>
      <p:sp>
        <p:nvSpPr>
          <p:cNvPr id="16388" name="Rectangle 4"/>
          <p:cNvSpPr>
            <a:spLocks noGrp="1" noChangeArrowheads="1"/>
          </p:cNvSpPr>
          <p:nvPr>
            <p:ph type="subTitle" idx="1"/>
          </p:nvPr>
        </p:nvSpPr>
        <p:spPr>
          <a:xfrm>
            <a:off x="1447800" y="4954588"/>
            <a:ext cx="6248400" cy="912812"/>
          </a:xfrm>
        </p:spPr>
        <p:txBody>
          <a:bodyPr/>
          <a:lstStyle>
            <a:lvl1pPr marL="0" indent="0" algn="ctr">
              <a:buFont typeface="Wingdings" pitchFamily="2" charset="2"/>
              <a:buNone/>
              <a:defRPr sz="2200"/>
            </a:lvl1pPr>
          </a:lstStyle>
          <a:p>
            <a:pPr lvl="0"/>
            <a:r>
              <a:rPr lang="en-US" noProof="0" smtClean="0"/>
              <a:t>Click to edit Master subtitle style</a:t>
            </a:r>
          </a:p>
        </p:txBody>
      </p:sp>
      <p:sp>
        <p:nvSpPr>
          <p:cNvPr id="20" name="Rectangle 5"/>
          <p:cNvSpPr>
            <a:spLocks noGrp="1" noChangeArrowheads="1"/>
          </p:cNvSpPr>
          <p:nvPr>
            <p:ph type="dt" sz="half" idx="10"/>
          </p:nvPr>
        </p:nvSpPr>
        <p:spPr/>
        <p:txBody>
          <a:bodyPr/>
          <a:lstStyle>
            <a:lvl1pPr>
              <a:defRPr/>
            </a:lvl1pPr>
          </a:lstStyle>
          <a:p>
            <a:pPr>
              <a:defRPr/>
            </a:pPr>
            <a:fld id="{8FAE540E-BA89-4A41-AB64-83C1B514C3C4}" type="datetime1">
              <a:rPr lang="en-US" smtClean="0"/>
              <a:t>9/16/2011</a:t>
            </a:fld>
            <a:endParaRPr lang="en-US"/>
          </a:p>
        </p:txBody>
      </p:sp>
      <p:sp>
        <p:nvSpPr>
          <p:cNvPr id="21" name="Rectangle 6"/>
          <p:cNvSpPr>
            <a:spLocks noGrp="1" noChangeArrowheads="1"/>
          </p:cNvSpPr>
          <p:nvPr>
            <p:ph type="ftr" sz="quarter" idx="11"/>
          </p:nvPr>
        </p:nvSpPr>
        <p:spPr/>
        <p:txBody>
          <a:bodyPr/>
          <a:lstStyle>
            <a:lvl1pPr>
              <a:defRPr/>
            </a:lvl1pPr>
          </a:lstStyle>
          <a:p>
            <a:pPr>
              <a:defRPr/>
            </a:pPr>
            <a:endParaRPr lang="en-US"/>
          </a:p>
        </p:txBody>
      </p:sp>
      <p:sp>
        <p:nvSpPr>
          <p:cNvPr id="22" name="Rectangle 7"/>
          <p:cNvSpPr>
            <a:spLocks noGrp="1" noChangeArrowheads="1"/>
          </p:cNvSpPr>
          <p:nvPr>
            <p:ph type="sldNum" sz="quarter" idx="12"/>
          </p:nvPr>
        </p:nvSpPr>
        <p:spPr/>
        <p:txBody>
          <a:bodyPr/>
          <a:lstStyle>
            <a:lvl1pPr>
              <a:defRPr/>
            </a:lvl1pPr>
          </a:lstStyle>
          <a:p>
            <a:pPr>
              <a:defRPr/>
            </a:pPr>
            <a:fld id="{5CDAE4F7-598E-4CDB-968A-4869BD1AED7C}" type="slidenum">
              <a:rPr lang="en-US"/>
              <a:pPr>
                <a:defRPr/>
              </a:pPr>
              <a:t>‹#›</a:t>
            </a:fld>
            <a:endParaRPr lang="en-US"/>
          </a:p>
        </p:txBody>
      </p:sp>
    </p:spTree>
    <p:extLst>
      <p:ext uri="{BB962C8B-B14F-4D97-AF65-F5344CB8AC3E}">
        <p14:creationId xmlns:p14="http://schemas.microsoft.com/office/powerpoint/2010/main" val="390039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9635038C-7BEC-4612-A8F6-9AF07A951A42}" type="datetime1">
              <a:rPr lang="en-US" smtClean="0"/>
              <a:t>9/16/2011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535E7EE-65DF-4824-8CA4-4A6F4322A479}" type="slidenum">
              <a:rPr lang="en-US"/>
              <a:pPr>
                <a:defRPr/>
              </a:pPr>
              <a:t>‹#›</a:t>
            </a:fld>
            <a:endParaRPr lang="en-US"/>
          </a:p>
        </p:txBody>
      </p:sp>
    </p:spTree>
    <p:extLst>
      <p:ext uri="{BB962C8B-B14F-4D97-AF65-F5344CB8AC3E}">
        <p14:creationId xmlns:p14="http://schemas.microsoft.com/office/powerpoint/2010/main" val="412219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8396D38A-94B1-484A-AC24-08E5D8A32B85}" type="datetime1">
              <a:rPr lang="en-US" smtClean="0"/>
              <a:t>9/16/2011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7DD69B1-A022-4F3F-88E6-E2B2CD8C64F0}" type="slidenum">
              <a:rPr lang="en-US"/>
              <a:pPr>
                <a:defRPr/>
              </a:pPr>
              <a:t>‹#›</a:t>
            </a:fld>
            <a:endParaRPr lang="en-US"/>
          </a:p>
        </p:txBody>
      </p:sp>
    </p:spTree>
    <p:extLst>
      <p:ext uri="{BB962C8B-B14F-4D97-AF65-F5344CB8AC3E}">
        <p14:creationId xmlns:p14="http://schemas.microsoft.com/office/powerpoint/2010/main" val="148550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24000" y="1447800"/>
            <a:ext cx="31623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8700" y="1447800"/>
            <a:ext cx="31623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2BCB30B6-9BF8-4E4C-AB49-0B56B9C05C66}" type="datetime1">
              <a:rPr lang="en-US" smtClean="0"/>
              <a:t>9/16/2011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FD25A72-189D-437B-80D4-C9D9C0E4151C}" type="slidenum">
              <a:rPr lang="en-US"/>
              <a:pPr>
                <a:defRPr/>
              </a:pPr>
              <a:t>‹#›</a:t>
            </a:fld>
            <a:endParaRPr lang="en-US"/>
          </a:p>
        </p:txBody>
      </p:sp>
    </p:spTree>
    <p:extLst>
      <p:ext uri="{BB962C8B-B14F-4D97-AF65-F5344CB8AC3E}">
        <p14:creationId xmlns:p14="http://schemas.microsoft.com/office/powerpoint/2010/main" val="2240960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74D3163C-76C6-49E8-8BB3-99B76B103A6F}" type="datetime1">
              <a:rPr lang="en-US" smtClean="0"/>
              <a:t>9/16/2011</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FB96F34-CBDA-477A-81A8-80D4A9706574}" type="slidenum">
              <a:rPr lang="en-US"/>
              <a:pPr>
                <a:defRPr/>
              </a:pPr>
              <a:t>‹#›</a:t>
            </a:fld>
            <a:endParaRPr lang="en-US"/>
          </a:p>
        </p:txBody>
      </p:sp>
    </p:spTree>
    <p:extLst>
      <p:ext uri="{BB962C8B-B14F-4D97-AF65-F5344CB8AC3E}">
        <p14:creationId xmlns:p14="http://schemas.microsoft.com/office/powerpoint/2010/main" val="536787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5EF0A883-334E-4D84-A97B-D6F98CEE7170}" type="datetime1">
              <a:rPr lang="en-US" smtClean="0"/>
              <a:t>9/16/2011</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C377ABE-4034-4899-9592-ADC9B2058005}" type="slidenum">
              <a:rPr lang="en-US"/>
              <a:pPr>
                <a:defRPr/>
              </a:pPr>
              <a:t>‹#›</a:t>
            </a:fld>
            <a:endParaRPr lang="en-US"/>
          </a:p>
        </p:txBody>
      </p:sp>
    </p:spTree>
    <p:extLst>
      <p:ext uri="{BB962C8B-B14F-4D97-AF65-F5344CB8AC3E}">
        <p14:creationId xmlns:p14="http://schemas.microsoft.com/office/powerpoint/2010/main" val="1651839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FB123FE-7E7E-4AD7-801B-5CBCD185767C}" type="datetime1">
              <a:rPr lang="en-US" smtClean="0"/>
              <a:t>9/16/2011</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1830943-8F51-4D85-952D-392F574993A6}" type="slidenum">
              <a:rPr lang="en-US"/>
              <a:pPr>
                <a:defRPr/>
              </a:pPr>
              <a:t>‹#›</a:t>
            </a:fld>
            <a:endParaRPr lang="en-US"/>
          </a:p>
        </p:txBody>
      </p:sp>
    </p:spTree>
    <p:extLst>
      <p:ext uri="{BB962C8B-B14F-4D97-AF65-F5344CB8AC3E}">
        <p14:creationId xmlns:p14="http://schemas.microsoft.com/office/powerpoint/2010/main" val="601311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EE5FC4C-DAD0-4829-8EDB-6A714363F3B0}" type="datetime1">
              <a:rPr lang="en-US" smtClean="0"/>
              <a:t>9/16/2011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7F58669-6413-47DD-9C40-55F032AD2930}" type="slidenum">
              <a:rPr lang="en-US"/>
              <a:pPr>
                <a:defRPr/>
              </a:pPr>
              <a:t>‹#›</a:t>
            </a:fld>
            <a:endParaRPr lang="en-US"/>
          </a:p>
        </p:txBody>
      </p:sp>
    </p:spTree>
    <p:extLst>
      <p:ext uri="{BB962C8B-B14F-4D97-AF65-F5344CB8AC3E}">
        <p14:creationId xmlns:p14="http://schemas.microsoft.com/office/powerpoint/2010/main" val="2513841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7D0ED594-215F-4A5B-B465-CB56CD8F07B7}" type="datetime1">
              <a:rPr lang="en-US" smtClean="0"/>
              <a:t>9/16/2011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CDF641D-4980-4BD2-805B-B441033D0DC4}" type="slidenum">
              <a:rPr lang="en-US"/>
              <a:pPr>
                <a:defRPr/>
              </a:pPr>
              <a:t>‹#›</a:t>
            </a:fld>
            <a:endParaRPr lang="en-US"/>
          </a:p>
        </p:txBody>
      </p:sp>
    </p:spTree>
    <p:extLst>
      <p:ext uri="{BB962C8B-B14F-4D97-AF65-F5344CB8AC3E}">
        <p14:creationId xmlns:p14="http://schemas.microsoft.com/office/powerpoint/2010/main" val="1107944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E35AEE8D-CFD6-41BC-A0A2-CD433A14DD8A}" type="datetime1">
              <a:rPr lang="en-US" smtClean="0"/>
              <a:t>9/16/2011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F433C56-FFC0-4A9B-9344-7EBBC7140F13}" type="slidenum">
              <a:rPr lang="en-US"/>
              <a:pPr>
                <a:defRPr/>
              </a:pPr>
              <a:t>‹#›</a:t>
            </a:fld>
            <a:endParaRPr lang="en-US"/>
          </a:p>
        </p:txBody>
      </p:sp>
    </p:spTree>
    <p:extLst>
      <p:ext uri="{BB962C8B-B14F-4D97-AF65-F5344CB8AC3E}">
        <p14:creationId xmlns:p14="http://schemas.microsoft.com/office/powerpoint/2010/main" val="559122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8950" y="228600"/>
            <a:ext cx="1771650" cy="6019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0" y="228600"/>
            <a:ext cx="5162550" cy="6019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D78734B9-EEF9-4B8A-B900-5B32D6F0F331}" type="datetime1">
              <a:rPr lang="en-US" smtClean="0"/>
              <a:t>9/16/2011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23B4FC0-88AD-4D5D-B715-16E146BA1A5E}" type="slidenum">
              <a:rPr lang="en-US"/>
              <a:pPr>
                <a:defRPr/>
              </a:pPr>
              <a:t>‹#›</a:t>
            </a:fld>
            <a:endParaRPr lang="en-US"/>
          </a:p>
        </p:txBody>
      </p:sp>
    </p:spTree>
    <p:extLst>
      <p:ext uri="{BB962C8B-B14F-4D97-AF65-F5344CB8AC3E}">
        <p14:creationId xmlns:p14="http://schemas.microsoft.com/office/powerpoint/2010/main" val="22699733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524000" y="228600"/>
            <a:ext cx="7086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524000" y="1447800"/>
            <a:ext cx="31623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838700" y="1447800"/>
            <a:ext cx="3162300" cy="480060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fld id="{699FA3EC-C652-4684-B8D3-BD7FDDE553E4}" type="datetime1">
              <a:rPr lang="en-US" smtClean="0"/>
              <a:t>9/16/2011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B087663-D93C-492D-A5E2-BFD704FD1343}" type="slidenum">
              <a:rPr lang="en-US"/>
              <a:pPr>
                <a:defRPr/>
              </a:pPr>
              <a:t>‹#›</a:t>
            </a:fld>
            <a:endParaRPr lang="en-US"/>
          </a:p>
        </p:txBody>
      </p:sp>
    </p:spTree>
    <p:extLst>
      <p:ext uri="{BB962C8B-B14F-4D97-AF65-F5344CB8AC3E}">
        <p14:creationId xmlns:p14="http://schemas.microsoft.com/office/powerpoint/2010/main" val="1112581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0" y="228600"/>
            <a:ext cx="7086600" cy="601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053BE0A7-5199-49AF-B063-B95877963716}" type="datetime1">
              <a:rPr lang="en-US" smtClean="0"/>
              <a:t>9/16/2011</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B214169-5C94-4707-9D9F-23905EF99A7D}" type="slidenum">
              <a:rPr lang="en-US"/>
              <a:pPr>
                <a:defRPr/>
              </a:pPr>
              <a:t>‹#›</a:t>
            </a:fld>
            <a:endParaRPr lang="en-US"/>
          </a:p>
        </p:txBody>
      </p:sp>
    </p:spTree>
    <p:extLst>
      <p:ext uri="{BB962C8B-B14F-4D97-AF65-F5344CB8AC3E}">
        <p14:creationId xmlns:p14="http://schemas.microsoft.com/office/powerpoint/2010/main" val="293909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228600"/>
            <a:ext cx="7086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524000" y="1447800"/>
            <a:ext cx="31623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8700" y="1447800"/>
            <a:ext cx="31623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A44B8C32-67BE-4B92-8D58-F1836878C5B0}" type="datetime1">
              <a:rPr lang="en-US" smtClean="0"/>
              <a:t>9/16/2011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9A5235C-4993-48B5-8043-F0582CE66E31}" type="slidenum">
              <a:rPr lang="en-US"/>
              <a:pPr>
                <a:defRPr/>
              </a:pPr>
              <a:t>‹#›</a:t>
            </a:fld>
            <a:endParaRPr lang="en-US"/>
          </a:p>
        </p:txBody>
      </p:sp>
    </p:spTree>
    <p:extLst>
      <p:ext uri="{BB962C8B-B14F-4D97-AF65-F5344CB8AC3E}">
        <p14:creationId xmlns:p14="http://schemas.microsoft.com/office/powerpoint/2010/main" val="18576343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l="900" r="900" b="2136"/>
          <a:stretch>
            <a:fillRect/>
          </a:stretch>
        </p:blipFill>
        <p:spPr bwMode="auto">
          <a:xfrm>
            <a:off x="0" y="3128963"/>
            <a:ext cx="9144000" cy="372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9" descr="WIC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6275" y="5867400"/>
            <a:ext cx="542925" cy="762000"/>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p:cNvPicPr>
            <a:picLocks noChangeAspect="1" noChangeArrowheads="1"/>
          </p:cNvPicPr>
          <p:nvPr/>
        </p:nvPicPr>
        <p:blipFill>
          <a:blip r:embed="rId4">
            <a:extLst>
              <a:ext uri="{28A0092B-C50C-407E-A947-70E740481C1C}">
                <a14:useLocalDpi xmlns:a14="http://schemas.microsoft.com/office/drawing/2010/main" val="0"/>
              </a:ext>
            </a:extLst>
          </a:blip>
          <a:srcRect l="900" r="900"/>
          <a:stretch>
            <a:fillRect/>
          </a:stretch>
        </p:blipFill>
        <p:spPr bwMode="auto">
          <a:xfrm>
            <a:off x="0" y="3017838"/>
            <a:ext cx="9144000" cy="34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0250" y="3067050"/>
            <a:ext cx="2981325"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Group 37"/>
          <p:cNvGrpSpPr>
            <a:grpSpLocks/>
          </p:cNvGrpSpPr>
          <p:nvPr/>
        </p:nvGrpSpPr>
        <p:grpSpPr bwMode="auto">
          <a:xfrm>
            <a:off x="685800" y="912813"/>
            <a:ext cx="3048000" cy="2054225"/>
            <a:chOff x="432" y="575"/>
            <a:chExt cx="1920" cy="1294"/>
          </a:xfrm>
        </p:grpSpPr>
        <p:pic>
          <p:nvPicPr>
            <p:cNvPr id="9" name="Picture 25"/>
            <p:cNvPicPr>
              <a:picLocks noChangeAspect="1" noChangeArrowheads="1"/>
            </p:cNvPicPr>
            <p:nvPr userDrawn="1"/>
          </p:nvPicPr>
          <p:blipFill>
            <a:blip r:embed="rId6"/>
            <a:srcRect/>
            <a:stretch>
              <a:fillRect/>
            </a:stretch>
          </p:blipFill>
          <p:spPr bwMode="auto">
            <a:xfrm>
              <a:off x="441" y="1035"/>
              <a:ext cx="894" cy="663"/>
            </a:xfrm>
            <a:prstGeom prst="rect">
              <a:avLst/>
            </a:prstGeom>
            <a:noFill/>
            <a:ln>
              <a:noFill/>
            </a:ln>
            <a:effectLst>
              <a:outerShdw blurRad="50800" dist="25399" dir="2700000" algn="ctr" rotWithShape="0">
                <a:srgbClr val="808080">
                  <a:alpha val="58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7"/>
            <p:cNvPicPr>
              <a:picLocks noChangeAspect="1" noChangeArrowheads="1"/>
            </p:cNvPicPr>
            <p:nvPr userDrawn="1"/>
          </p:nvPicPr>
          <p:blipFill>
            <a:blip r:embed="rId7"/>
            <a:srcRect/>
            <a:stretch>
              <a:fillRect/>
            </a:stretch>
          </p:blipFill>
          <p:spPr bwMode="auto">
            <a:xfrm>
              <a:off x="432" y="831"/>
              <a:ext cx="911" cy="135"/>
            </a:xfrm>
            <a:prstGeom prst="rect">
              <a:avLst/>
            </a:prstGeom>
            <a:noFill/>
            <a:ln>
              <a:noFill/>
            </a:ln>
            <a:effectLst>
              <a:outerShdw blurRad="50800" dist="25399" dir="2700000" algn="ctr" rotWithShape="0">
                <a:srgbClr val="808080">
                  <a:alpha val="58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Group 28"/>
            <p:cNvGrpSpPr>
              <a:grpSpLocks/>
            </p:cNvGrpSpPr>
            <p:nvPr/>
          </p:nvGrpSpPr>
          <p:grpSpPr bwMode="auto">
            <a:xfrm>
              <a:off x="1355" y="575"/>
              <a:ext cx="324" cy="1130"/>
              <a:chOff x="2352" y="960"/>
              <a:chExt cx="380" cy="1328"/>
            </a:xfrm>
          </p:grpSpPr>
          <p:sp>
            <p:nvSpPr>
              <p:cNvPr id="17" name="Oval 29"/>
              <p:cNvSpPr>
                <a:spLocks noChangeArrowheads="1"/>
              </p:cNvSpPr>
              <p:nvPr userDrawn="1"/>
            </p:nvSpPr>
            <p:spPr bwMode="auto">
              <a:xfrm>
                <a:off x="2373" y="1156"/>
                <a:ext cx="304" cy="283"/>
              </a:xfrm>
              <a:prstGeom prst="ellipse">
                <a:avLst/>
              </a:prstGeom>
              <a:solidFill>
                <a:srgbClr val="F75744"/>
              </a:solidFill>
              <a:ln>
                <a:noFill/>
              </a:ln>
              <a:effectLst>
                <a:outerShdw blurRad="50800" dist="25399" dir="2700000" algn="ctr" rotWithShape="0">
                  <a:srgbClr val="808080">
                    <a:alpha val="58000"/>
                  </a:srgbClr>
                </a:outer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defRPr/>
                </a:pPr>
                <a:endParaRPr lang="en-US">
                  <a:solidFill>
                    <a:srgbClr val="000000"/>
                  </a:solidFill>
                </a:endParaRPr>
              </a:p>
            </p:txBody>
          </p:sp>
          <p:sp>
            <p:nvSpPr>
              <p:cNvPr id="18" name="Rectangle 30"/>
              <p:cNvSpPr>
                <a:spLocks noChangeArrowheads="1"/>
              </p:cNvSpPr>
              <p:nvPr userDrawn="1"/>
            </p:nvSpPr>
            <p:spPr bwMode="auto">
              <a:xfrm>
                <a:off x="2374" y="1505"/>
                <a:ext cx="293" cy="783"/>
              </a:xfrm>
              <a:prstGeom prst="rect">
                <a:avLst/>
              </a:prstGeom>
              <a:solidFill>
                <a:srgbClr val="F75744"/>
              </a:solidFill>
              <a:ln>
                <a:noFill/>
              </a:ln>
              <a:effectLst>
                <a:outerShdw blurRad="50800" dist="25399" dir="2700000" algn="ctr" rotWithShape="0">
                  <a:srgbClr val="808080">
                    <a:alpha val="58000"/>
                  </a:srgb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defRPr/>
                </a:pPr>
                <a:endParaRPr lang="en-US">
                  <a:solidFill>
                    <a:srgbClr val="000000"/>
                  </a:solidFill>
                </a:endParaRPr>
              </a:p>
            </p:txBody>
          </p:sp>
          <p:pic>
            <p:nvPicPr>
              <p:cNvPr id="19" name="Picture 31"/>
              <p:cNvPicPr>
                <a:picLocks noChangeAspect="1" noChangeArrowheads="1"/>
              </p:cNvPicPr>
              <p:nvPr userDrawn="1"/>
            </p:nvPicPr>
            <p:blipFill>
              <a:blip r:embed="rId8"/>
              <a:srcRect/>
              <a:stretch>
                <a:fillRect/>
              </a:stretch>
            </p:blipFill>
            <p:spPr bwMode="auto">
              <a:xfrm>
                <a:off x="2352" y="960"/>
                <a:ext cx="380" cy="224"/>
              </a:xfrm>
              <a:prstGeom prst="rect">
                <a:avLst/>
              </a:prstGeom>
              <a:noFill/>
              <a:ln>
                <a:noFill/>
              </a:ln>
              <a:effectLst>
                <a:outerShdw blurRad="50800" dist="25399" dir="2700000" algn="ctr" rotWithShape="0">
                  <a:srgbClr val="808080">
                    <a:alpha val="58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2" name="Picture 32"/>
            <p:cNvPicPr>
              <a:picLocks noChangeAspect="1" noChangeArrowheads="1"/>
            </p:cNvPicPr>
            <p:nvPr userDrawn="1"/>
          </p:nvPicPr>
          <p:blipFill>
            <a:blip r:embed="rId9"/>
            <a:srcRect/>
            <a:stretch>
              <a:fillRect/>
            </a:stretch>
          </p:blipFill>
          <p:spPr bwMode="auto">
            <a:xfrm>
              <a:off x="1658" y="1013"/>
              <a:ext cx="680" cy="685"/>
            </a:xfrm>
            <a:prstGeom prst="rect">
              <a:avLst/>
            </a:prstGeom>
            <a:noFill/>
            <a:ln>
              <a:noFill/>
            </a:ln>
            <a:effectLst>
              <a:outerShdw blurRad="50800" dist="25399" dir="2700000" algn="ctr" rotWithShape="0">
                <a:srgbClr val="808080">
                  <a:alpha val="58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3" name="Group 33"/>
            <p:cNvGrpSpPr>
              <a:grpSpLocks/>
            </p:cNvGrpSpPr>
            <p:nvPr/>
          </p:nvGrpSpPr>
          <p:grpSpPr bwMode="auto">
            <a:xfrm>
              <a:off x="432" y="1757"/>
              <a:ext cx="1920" cy="112"/>
              <a:chOff x="960" y="2352"/>
              <a:chExt cx="2256" cy="132"/>
            </a:xfrm>
          </p:grpSpPr>
          <p:pic>
            <p:nvPicPr>
              <p:cNvPr id="14" name="Picture 34"/>
              <p:cNvPicPr>
                <a:picLocks noChangeAspect="1" noChangeArrowheads="1"/>
              </p:cNvPicPr>
              <p:nvPr userDrawn="1"/>
            </p:nvPicPr>
            <p:blipFill>
              <a:blip r:embed="rId10"/>
              <a:srcRect/>
              <a:stretch>
                <a:fillRect/>
              </a:stretch>
            </p:blipFill>
            <p:spPr bwMode="auto">
              <a:xfrm>
                <a:off x="960" y="2352"/>
                <a:ext cx="654" cy="132"/>
              </a:xfrm>
              <a:prstGeom prst="rect">
                <a:avLst/>
              </a:prstGeom>
              <a:noFill/>
              <a:ln>
                <a:noFill/>
              </a:ln>
              <a:effectLst>
                <a:outerShdw blurRad="50800" dist="25399" dir="2700000" algn="ctr" rotWithShape="0">
                  <a:srgbClr val="808080">
                    <a:alpha val="58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5"/>
              <p:cNvPicPr>
                <a:picLocks noChangeAspect="1" noChangeArrowheads="1"/>
              </p:cNvPicPr>
              <p:nvPr userDrawn="1"/>
            </p:nvPicPr>
            <p:blipFill>
              <a:blip r:embed="rId11"/>
              <a:srcRect/>
              <a:stretch>
                <a:fillRect/>
              </a:stretch>
            </p:blipFill>
            <p:spPr bwMode="auto">
              <a:xfrm>
                <a:off x="1692" y="2352"/>
                <a:ext cx="765" cy="112"/>
              </a:xfrm>
              <a:prstGeom prst="rect">
                <a:avLst/>
              </a:prstGeom>
              <a:noFill/>
              <a:ln>
                <a:noFill/>
              </a:ln>
              <a:effectLst>
                <a:outerShdw blurRad="50800" dist="25399" dir="2700000" algn="ctr" rotWithShape="0">
                  <a:srgbClr val="808080">
                    <a:alpha val="58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36"/>
              <p:cNvPicPr>
                <a:picLocks noChangeAspect="1" noChangeArrowheads="1"/>
              </p:cNvPicPr>
              <p:nvPr userDrawn="1"/>
            </p:nvPicPr>
            <p:blipFill>
              <a:blip r:embed="rId12"/>
              <a:srcRect/>
              <a:stretch>
                <a:fillRect/>
              </a:stretch>
            </p:blipFill>
            <p:spPr bwMode="auto">
              <a:xfrm>
                <a:off x="2527" y="2352"/>
                <a:ext cx="689" cy="111"/>
              </a:xfrm>
              <a:prstGeom prst="rect">
                <a:avLst/>
              </a:prstGeom>
              <a:noFill/>
              <a:ln>
                <a:noFill/>
              </a:ln>
              <a:effectLst>
                <a:outerShdw blurRad="50800" dist="25399" dir="2700000" algn="ctr" rotWithShape="0">
                  <a:srgbClr val="808080">
                    <a:alpha val="58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sp>
        <p:nvSpPr>
          <p:cNvPr id="16387" name="Rectangle 3"/>
          <p:cNvSpPr>
            <a:spLocks noGrp="1" noChangeArrowheads="1"/>
          </p:cNvSpPr>
          <p:nvPr>
            <p:ph type="ctrTitle"/>
          </p:nvPr>
        </p:nvSpPr>
        <p:spPr>
          <a:xfrm>
            <a:off x="1143000" y="3354388"/>
            <a:ext cx="6781800" cy="1447800"/>
          </a:xfrm>
          <a:effectLst>
            <a:outerShdw dist="35921" dir="2700000" algn="ctr" rotWithShape="0">
              <a:schemeClr val="bg2"/>
            </a:outerShdw>
          </a:effectLst>
        </p:spPr>
        <p:txBody>
          <a:bodyPr anchor="ctr"/>
          <a:lstStyle>
            <a:lvl1pPr algn="ctr">
              <a:defRPr sz="4300">
                <a:solidFill>
                  <a:schemeClr val="bg1"/>
                </a:solidFill>
              </a:defRPr>
            </a:lvl1pPr>
          </a:lstStyle>
          <a:p>
            <a:pPr lvl="0"/>
            <a:r>
              <a:rPr lang="en-US" noProof="0" smtClean="0"/>
              <a:t>Click to edit Master title style</a:t>
            </a:r>
          </a:p>
        </p:txBody>
      </p:sp>
      <p:sp>
        <p:nvSpPr>
          <p:cNvPr id="16388" name="Rectangle 4"/>
          <p:cNvSpPr>
            <a:spLocks noGrp="1" noChangeArrowheads="1"/>
          </p:cNvSpPr>
          <p:nvPr>
            <p:ph type="subTitle" idx="1"/>
          </p:nvPr>
        </p:nvSpPr>
        <p:spPr>
          <a:xfrm>
            <a:off x="1447800" y="4954588"/>
            <a:ext cx="6248400" cy="912812"/>
          </a:xfrm>
        </p:spPr>
        <p:txBody>
          <a:bodyPr/>
          <a:lstStyle>
            <a:lvl1pPr marL="0" indent="0" algn="ctr">
              <a:buFont typeface="Wingdings" pitchFamily="2" charset="2"/>
              <a:buNone/>
              <a:defRPr sz="2200"/>
            </a:lvl1pPr>
          </a:lstStyle>
          <a:p>
            <a:pPr lvl="0"/>
            <a:r>
              <a:rPr lang="en-US" noProof="0" smtClean="0"/>
              <a:t>Click to edit Master subtitle style</a:t>
            </a:r>
          </a:p>
        </p:txBody>
      </p:sp>
      <p:sp>
        <p:nvSpPr>
          <p:cNvPr id="20" name="Rectangle 5"/>
          <p:cNvSpPr>
            <a:spLocks noGrp="1" noChangeArrowheads="1"/>
          </p:cNvSpPr>
          <p:nvPr>
            <p:ph type="dt" sz="half" idx="10"/>
          </p:nvPr>
        </p:nvSpPr>
        <p:spPr/>
        <p:txBody>
          <a:bodyPr/>
          <a:lstStyle>
            <a:lvl1pPr>
              <a:defRPr/>
            </a:lvl1pPr>
          </a:lstStyle>
          <a:p>
            <a:pPr>
              <a:defRPr/>
            </a:pPr>
            <a:fld id="{4D05DEC0-714B-4467-A65A-F72753D0C618}" type="datetime1">
              <a:rPr lang="en-US" smtClean="0"/>
              <a:t>9/16/2011</a:t>
            </a:fld>
            <a:endParaRPr lang="en-US"/>
          </a:p>
        </p:txBody>
      </p:sp>
      <p:sp>
        <p:nvSpPr>
          <p:cNvPr id="21" name="Rectangle 6"/>
          <p:cNvSpPr>
            <a:spLocks noGrp="1" noChangeArrowheads="1"/>
          </p:cNvSpPr>
          <p:nvPr>
            <p:ph type="ftr" sz="quarter" idx="11"/>
          </p:nvPr>
        </p:nvSpPr>
        <p:spPr/>
        <p:txBody>
          <a:bodyPr/>
          <a:lstStyle>
            <a:lvl1pPr>
              <a:defRPr/>
            </a:lvl1pPr>
          </a:lstStyle>
          <a:p>
            <a:pPr>
              <a:defRPr/>
            </a:pPr>
            <a:endParaRPr lang="en-US"/>
          </a:p>
        </p:txBody>
      </p:sp>
      <p:sp>
        <p:nvSpPr>
          <p:cNvPr id="22" name="Rectangle 7"/>
          <p:cNvSpPr>
            <a:spLocks noGrp="1" noChangeArrowheads="1"/>
          </p:cNvSpPr>
          <p:nvPr>
            <p:ph type="sldNum" sz="quarter" idx="12"/>
          </p:nvPr>
        </p:nvSpPr>
        <p:spPr/>
        <p:txBody>
          <a:bodyPr/>
          <a:lstStyle>
            <a:lvl1pPr>
              <a:defRPr/>
            </a:lvl1pPr>
          </a:lstStyle>
          <a:p>
            <a:pPr>
              <a:defRPr/>
            </a:pPr>
            <a:fld id="{3916E7FE-3E9D-4951-9770-E798FE108F08}" type="slidenum">
              <a:rPr lang="en-US"/>
              <a:pPr>
                <a:defRPr/>
              </a:pPr>
              <a:t>‹#›</a:t>
            </a:fld>
            <a:endParaRPr lang="en-US"/>
          </a:p>
        </p:txBody>
      </p:sp>
    </p:spTree>
    <p:extLst>
      <p:ext uri="{BB962C8B-B14F-4D97-AF65-F5344CB8AC3E}">
        <p14:creationId xmlns:p14="http://schemas.microsoft.com/office/powerpoint/2010/main" val="34080571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FCAAAAEB-BC62-48FD-9DC1-70754083AE3B}" type="datetime1">
              <a:rPr lang="en-US" smtClean="0"/>
              <a:t>9/16/2011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1AC3EFB-6CA9-44B2-92DF-CED7B094EE58}" type="slidenum">
              <a:rPr lang="en-US"/>
              <a:pPr>
                <a:defRPr/>
              </a:pPr>
              <a:t>‹#›</a:t>
            </a:fld>
            <a:endParaRPr lang="en-US"/>
          </a:p>
        </p:txBody>
      </p:sp>
    </p:spTree>
    <p:extLst>
      <p:ext uri="{BB962C8B-B14F-4D97-AF65-F5344CB8AC3E}">
        <p14:creationId xmlns:p14="http://schemas.microsoft.com/office/powerpoint/2010/main" val="3611683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87FB7C45-BC22-4966-82F7-73FF1E1DAF50}" type="datetime1">
              <a:rPr lang="en-US" smtClean="0"/>
              <a:t>9/16/2011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A962CF1-FC6A-40EB-B1C3-A23F5ED59C31}" type="slidenum">
              <a:rPr lang="en-US"/>
              <a:pPr>
                <a:defRPr/>
              </a:pPr>
              <a:t>‹#›</a:t>
            </a:fld>
            <a:endParaRPr lang="en-US"/>
          </a:p>
        </p:txBody>
      </p:sp>
    </p:spTree>
    <p:extLst>
      <p:ext uri="{BB962C8B-B14F-4D97-AF65-F5344CB8AC3E}">
        <p14:creationId xmlns:p14="http://schemas.microsoft.com/office/powerpoint/2010/main" val="12815116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24000" y="1447800"/>
            <a:ext cx="31623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8700" y="1447800"/>
            <a:ext cx="31623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B6F3C115-0DEF-45C1-AB82-15F44DC9561C}" type="datetime1">
              <a:rPr lang="en-US" smtClean="0"/>
              <a:t>9/16/2011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69CD15A-75F4-47A9-8005-90D3EC7B902E}" type="slidenum">
              <a:rPr lang="en-US"/>
              <a:pPr>
                <a:defRPr/>
              </a:pPr>
              <a:t>‹#›</a:t>
            </a:fld>
            <a:endParaRPr lang="en-US"/>
          </a:p>
        </p:txBody>
      </p:sp>
    </p:spTree>
    <p:extLst>
      <p:ext uri="{BB962C8B-B14F-4D97-AF65-F5344CB8AC3E}">
        <p14:creationId xmlns:p14="http://schemas.microsoft.com/office/powerpoint/2010/main" val="934431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81292663-A766-4D73-A64F-E67B11F99181}" type="datetime1">
              <a:rPr lang="en-US" smtClean="0"/>
              <a:t>9/16/2011</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C71A747-8967-4C72-93DB-C2D994FA32F7}" type="slidenum">
              <a:rPr lang="en-US"/>
              <a:pPr>
                <a:defRPr/>
              </a:pPr>
              <a:t>‹#›</a:t>
            </a:fld>
            <a:endParaRPr lang="en-US"/>
          </a:p>
        </p:txBody>
      </p:sp>
    </p:spTree>
    <p:extLst>
      <p:ext uri="{BB962C8B-B14F-4D97-AF65-F5344CB8AC3E}">
        <p14:creationId xmlns:p14="http://schemas.microsoft.com/office/powerpoint/2010/main" val="12364356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C647AA5E-F196-41B4-997C-9689A8D5D5E9}" type="datetime1">
              <a:rPr lang="en-US" smtClean="0"/>
              <a:t>9/16/2011</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9445AF7-8C19-4C70-9A66-36719A3C44D2}" type="slidenum">
              <a:rPr lang="en-US"/>
              <a:pPr>
                <a:defRPr/>
              </a:pPr>
              <a:t>‹#›</a:t>
            </a:fld>
            <a:endParaRPr lang="en-US"/>
          </a:p>
        </p:txBody>
      </p:sp>
    </p:spTree>
    <p:extLst>
      <p:ext uri="{BB962C8B-B14F-4D97-AF65-F5344CB8AC3E}">
        <p14:creationId xmlns:p14="http://schemas.microsoft.com/office/powerpoint/2010/main" val="12693678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3BE51E24-AFAB-4606-B166-DF54AEA8FD39}" type="datetime1">
              <a:rPr lang="en-US" smtClean="0"/>
              <a:t>9/16/2011</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CB94510-7C42-42E6-95C0-09A407961FBC}" type="slidenum">
              <a:rPr lang="en-US"/>
              <a:pPr>
                <a:defRPr/>
              </a:pPr>
              <a:t>‹#›</a:t>
            </a:fld>
            <a:endParaRPr lang="en-US"/>
          </a:p>
        </p:txBody>
      </p:sp>
    </p:spTree>
    <p:extLst>
      <p:ext uri="{BB962C8B-B14F-4D97-AF65-F5344CB8AC3E}">
        <p14:creationId xmlns:p14="http://schemas.microsoft.com/office/powerpoint/2010/main" val="36662794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94C16D29-754C-4F53-B9CD-C9BB82ED0C4C}" type="datetime1">
              <a:rPr lang="en-US" smtClean="0"/>
              <a:t>9/16/2011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DE5E9BB-653F-434F-8568-6176198AD31F}" type="slidenum">
              <a:rPr lang="en-US"/>
              <a:pPr>
                <a:defRPr/>
              </a:pPr>
              <a:t>‹#›</a:t>
            </a:fld>
            <a:endParaRPr lang="en-US"/>
          </a:p>
        </p:txBody>
      </p:sp>
    </p:spTree>
    <p:extLst>
      <p:ext uri="{BB962C8B-B14F-4D97-AF65-F5344CB8AC3E}">
        <p14:creationId xmlns:p14="http://schemas.microsoft.com/office/powerpoint/2010/main" val="6995632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31B57A2A-E566-4BB9-854B-E2483A8260F4}" type="datetime1">
              <a:rPr lang="en-US" smtClean="0"/>
              <a:t>9/16/2011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DA2F000-7B76-4F79-BD5B-78AB32218BA3}" type="slidenum">
              <a:rPr lang="en-US"/>
              <a:pPr>
                <a:defRPr/>
              </a:pPr>
              <a:t>‹#›</a:t>
            </a:fld>
            <a:endParaRPr lang="en-US"/>
          </a:p>
        </p:txBody>
      </p:sp>
    </p:spTree>
    <p:extLst>
      <p:ext uri="{BB962C8B-B14F-4D97-AF65-F5344CB8AC3E}">
        <p14:creationId xmlns:p14="http://schemas.microsoft.com/office/powerpoint/2010/main" val="30715196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DB536716-05C3-4356-AC18-3D861B025CAD}" type="datetime1">
              <a:rPr lang="en-US" smtClean="0"/>
              <a:t>9/16/2011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9E0026-7ED3-4BE4-ADB5-302985E8A19A}" type="slidenum">
              <a:rPr lang="en-US"/>
              <a:pPr>
                <a:defRPr/>
              </a:pPr>
              <a:t>‹#›</a:t>
            </a:fld>
            <a:endParaRPr lang="en-US"/>
          </a:p>
        </p:txBody>
      </p:sp>
    </p:spTree>
    <p:extLst>
      <p:ext uri="{BB962C8B-B14F-4D97-AF65-F5344CB8AC3E}">
        <p14:creationId xmlns:p14="http://schemas.microsoft.com/office/powerpoint/2010/main" val="13116435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8950" y="228600"/>
            <a:ext cx="1771650" cy="6019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0" y="228600"/>
            <a:ext cx="5162550" cy="6019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7C32628D-BC76-4953-B4A3-D96B21A2103A}" type="datetime1">
              <a:rPr lang="en-US" smtClean="0"/>
              <a:t>9/16/2011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9DB213-9688-486B-A841-F68405E66D49}" type="slidenum">
              <a:rPr lang="en-US"/>
              <a:pPr>
                <a:defRPr/>
              </a:pPr>
              <a:t>‹#›</a:t>
            </a:fld>
            <a:endParaRPr lang="en-US"/>
          </a:p>
        </p:txBody>
      </p:sp>
    </p:spTree>
    <p:extLst>
      <p:ext uri="{BB962C8B-B14F-4D97-AF65-F5344CB8AC3E}">
        <p14:creationId xmlns:p14="http://schemas.microsoft.com/office/powerpoint/2010/main" val="20028245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524000" y="228600"/>
            <a:ext cx="7086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524000" y="1447800"/>
            <a:ext cx="31623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838700" y="1447800"/>
            <a:ext cx="3162300" cy="48006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fld id="{B9D62E00-6240-4F39-9C1D-2AF14A5603AA}" type="datetime1">
              <a:rPr lang="en-US" smtClean="0"/>
              <a:t>9/16/2011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158E154-A36E-4CF5-9527-56CCEF76AE85}" type="slidenum">
              <a:rPr lang="en-US"/>
              <a:pPr>
                <a:defRPr/>
              </a:pPr>
              <a:t>‹#›</a:t>
            </a:fld>
            <a:endParaRPr lang="en-US"/>
          </a:p>
        </p:txBody>
      </p:sp>
    </p:spTree>
    <p:extLst>
      <p:ext uri="{BB962C8B-B14F-4D97-AF65-F5344CB8AC3E}">
        <p14:creationId xmlns:p14="http://schemas.microsoft.com/office/powerpoint/2010/main" val="6538717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0" y="228600"/>
            <a:ext cx="7086600" cy="601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E3EAB3E0-E388-4701-A918-B9C665CB1FE1}" type="datetime1">
              <a:rPr lang="en-US" smtClean="0"/>
              <a:t>9/16/2011</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95A335D-B923-4C0D-A9EE-665D19DF6067}" type="slidenum">
              <a:rPr lang="en-US"/>
              <a:pPr>
                <a:defRPr/>
              </a:pPr>
              <a:t>‹#›</a:t>
            </a:fld>
            <a:endParaRPr lang="en-US"/>
          </a:p>
        </p:txBody>
      </p:sp>
    </p:spTree>
    <p:extLst>
      <p:ext uri="{BB962C8B-B14F-4D97-AF65-F5344CB8AC3E}">
        <p14:creationId xmlns:p14="http://schemas.microsoft.com/office/powerpoint/2010/main" val="30589387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228600"/>
            <a:ext cx="7086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524000" y="1447800"/>
            <a:ext cx="31623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38700" y="1447800"/>
            <a:ext cx="31623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0328B00D-09BA-4F0C-9D20-5B7402A16C6D}" type="datetime1">
              <a:rPr lang="en-US" smtClean="0"/>
              <a:t>9/16/2011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F371905-690F-4F88-83D4-ED2EA218CD24}" type="slidenum">
              <a:rPr lang="en-US"/>
              <a:pPr>
                <a:defRPr/>
              </a:pPr>
              <a:t>‹#›</a:t>
            </a:fld>
            <a:endParaRPr lang="en-US"/>
          </a:p>
        </p:txBody>
      </p:sp>
    </p:spTree>
    <p:extLst>
      <p:ext uri="{BB962C8B-B14F-4D97-AF65-F5344CB8AC3E}">
        <p14:creationId xmlns:p14="http://schemas.microsoft.com/office/powerpoint/2010/main" val="1432894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wmf"/><Relationship Id="rId3" Type="http://schemas.openxmlformats.org/officeDocument/2006/relationships/slideLayout" Target="../slideLayouts/slideLayout3.xml"/><Relationship Id="rId21" Type="http://schemas.openxmlformats.org/officeDocument/2006/relationships/image" Target="../media/image6.w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wmf"/><Relationship Id="rId20" Type="http://schemas.openxmlformats.org/officeDocument/2006/relationships/image" Target="../media/image5.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23" Type="http://schemas.openxmlformats.org/officeDocument/2006/relationships/image" Target="../media/image8.wmf"/><Relationship Id="rId10" Type="http://schemas.openxmlformats.org/officeDocument/2006/relationships/slideLayout" Target="../slideLayouts/slideLayout10.xml"/><Relationship Id="rId19" Type="http://schemas.openxmlformats.org/officeDocument/2006/relationships/image" Target="../media/image4.w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7.w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image" Target="../media/image3.wmf"/><Relationship Id="rId3" Type="http://schemas.openxmlformats.org/officeDocument/2006/relationships/slideLayout" Target="../slideLayouts/slideLayout17.xml"/><Relationship Id="rId21" Type="http://schemas.openxmlformats.org/officeDocument/2006/relationships/image" Target="../media/image6.wmf"/><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2.png"/><Relationship Id="rId2" Type="http://schemas.openxmlformats.org/officeDocument/2006/relationships/slideLayout" Target="../slideLayouts/slideLayout16.xml"/><Relationship Id="rId16" Type="http://schemas.openxmlformats.org/officeDocument/2006/relationships/image" Target="../media/image1.wmf"/><Relationship Id="rId20" Type="http://schemas.openxmlformats.org/officeDocument/2006/relationships/image" Target="../media/image5.wmf"/><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23" Type="http://schemas.openxmlformats.org/officeDocument/2006/relationships/image" Target="../media/image8.wmf"/><Relationship Id="rId10" Type="http://schemas.openxmlformats.org/officeDocument/2006/relationships/slideLayout" Target="../slideLayouts/slideLayout24.xml"/><Relationship Id="rId19" Type="http://schemas.openxmlformats.org/officeDocument/2006/relationships/image" Target="../media/image4.wmf"/><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image" Target="../media/image7.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24000" y="228600"/>
            <a:ext cx="70866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1524000" y="1447800"/>
            <a:ext cx="64770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364" name="Rectangle 4"/>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lvl1pPr>
          </a:lstStyle>
          <a:p>
            <a:pPr>
              <a:defRPr/>
            </a:pPr>
            <a:fld id="{515ECADF-37DA-4128-AEA6-F3440CC9F519}" type="datetime1">
              <a:rPr lang="en-US" smtClean="0"/>
              <a:t>9/16/2011</a:t>
            </a:fld>
            <a:endParaRPr lang="en-US"/>
          </a:p>
        </p:txBody>
      </p:sp>
      <p:sp>
        <p:nvSpPr>
          <p:cNvPr id="1536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lvl1pPr>
          </a:lstStyle>
          <a:p>
            <a:pPr>
              <a:defRPr/>
            </a:pPr>
            <a:endParaRPr lang="en-US"/>
          </a:p>
        </p:txBody>
      </p:sp>
      <p:sp>
        <p:nvSpPr>
          <p:cNvPr id="15366" name="Rectangle 6"/>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lvl1pPr>
          </a:lstStyle>
          <a:p>
            <a:pPr>
              <a:defRPr/>
            </a:pPr>
            <a:fld id="{FB92D915-EBC3-451C-B25C-258F2C018EDD}" type="slidenum">
              <a:rPr lang="en-US"/>
              <a:pPr>
                <a:defRPr/>
              </a:pPr>
              <a:t>‹#›</a:t>
            </a:fld>
            <a:endParaRPr lang="en-US"/>
          </a:p>
        </p:txBody>
      </p:sp>
      <p:sp>
        <p:nvSpPr>
          <p:cNvPr id="1031" name="Line 7"/>
          <p:cNvSpPr>
            <a:spLocks noChangeShapeType="1"/>
          </p:cNvSpPr>
          <p:nvPr/>
        </p:nvSpPr>
        <p:spPr bwMode="auto">
          <a:xfrm>
            <a:off x="1603375" y="1308100"/>
            <a:ext cx="7543800"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1032" name="Picture 8"/>
          <p:cNvPicPr>
            <a:picLocks noChangeAspect="1" noChangeArrowheads="1"/>
          </p:cNvPicPr>
          <p:nvPr/>
        </p:nvPicPr>
        <p:blipFill>
          <a:blip r:embed="rId16">
            <a:extLst>
              <a:ext uri="{28A0092B-C50C-407E-A947-70E740481C1C}">
                <a14:useLocalDpi xmlns:a14="http://schemas.microsoft.com/office/drawing/2010/main" val="0"/>
              </a:ext>
            </a:extLst>
          </a:blip>
          <a:srcRect l="900" r="900"/>
          <a:stretch>
            <a:fillRect/>
          </a:stretch>
        </p:blipFill>
        <p:spPr bwMode="auto">
          <a:xfrm>
            <a:off x="0" y="6503988"/>
            <a:ext cx="9144000" cy="354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33" name="Picture 9" descr="WIC1"/>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296275" y="5867400"/>
            <a:ext cx="542925" cy="762000"/>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2"/>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435600" y="6572250"/>
            <a:ext cx="2895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35" name="Group 22"/>
          <p:cNvGrpSpPr>
            <a:grpSpLocks/>
          </p:cNvGrpSpPr>
          <p:nvPr/>
        </p:nvGrpSpPr>
        <p:grpSpPr bwMode="auto">
          <a:xfrm>
            <a:off x="304800" y="400050"/>
            <a:ext cx="1066800" cy="719138"/>
            <a:chOff x="192" y="219"/>
            <a:chExt cx="672" cy="453"/>
          </a:xfrm>
        </p:grpSpPr>
        <p:pic>
          <p:nvPicPr>
            <p:cNvPr id="1036" name="Picture 20"/>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515" y="219"/>
              <a:ext cx="113" cy="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73000"/>
                      </a:srgbClr>
                    </a:outerShdw>
                  </a:effectLst>
                </a14:hiddenEffects>
              </a:ext>
            </a:extLst>
          </p:spPr>
        </p:pic>
        <p:pic>
          <p:nvPicPr>
            <p:cNvPr id="1037" name="Picture 15"/>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192" y="309"/>
              <a:ext cx="319" cy="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73000"/>
                      </a:srgbClr>
                    </a:outerShdw>
                  </a:effectLst>
                </a14:hiddenEffects>
              </a:ext>
            </a:extLst>
          </p:spPr>
        </p:pic>
        <p:pic>
          <p:nvPicPr>
            <p:cNvPr id="1038" name="Picture 14"/>
            <p:cNvPicPr>
              <a:picLocks noChangeAspect="1" noChangeArrowheads="1"/>
            </p:cNvPicPr>
            <p:nvPr userDrawn="1"/>
          </p:nvPicPr>
          <p:blipFill>
            <a:blip r:embed="rId21" cstate="print">
              <a:extLst>
                <a:ext uri="{28A0092B-C50C-407E-A947-70E740481C1C}">
                  <a14:useLocalDpi xmlns:a14="http://schemas.microsoft.com/office/drawing/2010/main" val="0"/>
                </a:ext>
              </a:extLst>
            </a:blip>
            <a:srcRect/>
            <a:stretch>
              <a:fillRect/>
            </a:stretch>
          </p:blipFill>
          <p:spPr bwMode="auto">
            <a:xfrm>
              <a:off x="195" y="380"/>
              <a:ext cx="313" cy="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73000"/>
                      </a:srgbClr>
                    </a:outerShdw>
                  </a:effectLst>
                </a14:hiddenEffects>
              </a:ext>
            </a:extLst>
          </p:spPr>
        </p:pic>
        <p:pic>
          <p:nvPicPr>
            <p:cNvPr id="1039" name="Picture 16"/>
            <p:cNvPicPr>
              <a:picLocks noChangeAspect="1" noChangeArrowheads="1"/>
            </p:cNvPicPr>
            <p:nvPr userDrawn="1"/>
          </p:nvPicPr>
          <p:blipFill>
            <a:blip r:embed="rId22" cstate="print">
              <a:extLst>
                <a:ext uri="{28A0092B-C50C-407E-A947-70E740481C1C}">
                  <a14:useLocalDpi xmlns:a14="http://schemas.microsoft.com/office/drawing/2010/main" val="0"/>
                </a:ext>
              </a:extLst>
            </a:blip>
            <a:srcRect/>
            <a:stretch>
              <a:fillRect/>
            </a:stretch>
          </p:blipFill>
          <p:spPr bwMode="auto">
            <a:xfrm>
              <a:off x="192" y="633"/>
              <a:ext cx="672" cy="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73000"/>
                      </a:srgbClr>
                    </a:outerShdw>
                  </a:effectLst>
                </a14:hiddenEffects>
              </a:ext>
            </a:extLst>
          </p:spPr>
        </p:pic>
        <p:sp>
          <p:nvSpPr>
            <p:cNvPr id="1040" name="Oval 18"/>
            <p:cNvSpPr>
              <a:spLocks noChangeArrowheads="1"/>
            </p:cNvSpPr>
            <p:nvPr/>
          </p:nvSpPr>
          <p:spPr bwMode="auto">
            <a:xfrm>
              <a:off x="521" y="277"/>
              <a:ext cx="91" cy="85"/>
            </a:xfrm>
            <a:prstGeom prst="ellipse">
              <a:avLst/>
            </a:prstGeom>
            <a:solidFill>
              <a:srgbClr val="F7574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alpha val="73000"/>
                      </a:srgbClr>
                    </a:outerShdw>
                  </a:effectLst>
                </a14:hiddenEffects>
              </a:ext>
            </a:extLst>
          </p:spPr>
          <p:txBody>
            <a:bodyPr wrap="none" anchor="ctr"/>
            <a:lstStyle/>
            <a:p>
              <a:endParaRPr lang="en-US"/>
            </a:p>
          </p:txBody>
        </p:sp>
        <p:sp>
          <p:nvSpPr>
            <p:cNvPr id="1041" name="Rectangle 19"/>
            <p:cNvSpPr>
              <a:spLocks noChangeArrowheads="1"/>
            </p:cNvSpPr>
            <p:nvPr/>
          </p:nvSpPr>
          <p:spPr bwMode="auto">
            <a:xfrm>
              <a:off x="522" y="381"/>
              <a:ext cx="87" cy="233"/>
            </a:xfrm>
            <a:prstGeom prst="rect">
              <a:avLst/>
            </a:prstGeom>
            <a:solidFill>
              <a:srgbClr val="F7574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73000"/>
                      </a:srgbClr>
                    </a:outerShdw>
                  </a:effectLst>
                </a14:hiddenEffects>
              </a:ext>
            </a:extLst>
          </p:spPr>
          <p:txBody>
            <a:bodyPr wrap="none" anchor="ctr"/>
            <a:lstStyle/>
            <a:p>
              <a:endParaRPr lang="en-US"/>
            </a:p>
          </p:txBody>
        </p:sp>
        <p:pic>
          <p:nvPicPr>
            <p:cNvPr id="1042" name="Picture 21"/>
            <p:cNvPicPr>
              <a:picLocks noChangeAspect="1" noChangeArrowheads="1"/>
            </p:cNvPicPr>
            <p:nvPr userDrawn="1"/>
          </p:nvPicPr>
          <p:blipFill>
            <a:blip r:embed="rId23" cstate="print">
              <a:extLst>
                <a:ext uri="{28A0092B-C50C-407E-A947-70E740481C1C}">
                  <a14:useLocalDpi xmlns:a14="http://schemas.microsoft.com/office/drawing/2010/main" val="0"/>
                </a:ext>
              </a:extLst>
            </a:blip>
            <a:srcRect/>
            <a:stretch>
              <a:fillRect/>
            </a:stretch>
          </p:blipFill>
          <p:spPr bwMode="auto">
            <a:xfrm>
              <a:off x="621" y="372"/>
              <a:ext cx="238"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73000"/>
                      </a:srgbClr>
                    </a:outerShdw>
                  </a:effectLst>
                </a14:hiddenEffects>
              </a:ext>
            </a:extLst>
          </p:spPr>
        </p:pic>
      </p:grpSp>
    </p:spTree>
  </p:cSld>
  <p:clrMap bg1="lt1" tx1="dk1" bg2="lt2" tx2="dk2" accent1="accent1" accent2="accent2" accent3="accent3" accent4="accent4" accent5="accent5" accent6="accent6" hlink="hlink" folHlink="folHlink"/>
  <p:sldLayoutIdLst>
    <p:sldLayoutId id="2147484345" r:id="rId1"/>
    <p:sldLayoutId id="2147484319" r:id="rId2"/>
    <p:sldLayoutId id="2147484320" r:id="rId3"/>
    <p:sldLayoutId id="2147484321" r:id="rId4"/>
    <p:sldLayoutId id="2147484322" r:id="rId5"/>
    <p:sldLayoutId id="2147484323" r:id="rId6"/>
    <p:sldLayoutId id="2147484324" r:id="rId7"/>
    <p:sldLayoutId id="2147484325" r:id="rId8"/>
    <p:sldLayoutId id="2147484326" r:id="rId9"/>
    <p:sldLayoutId id="2147484327" r:id="rId10"/>
    <p:sldLayoutId id="2147484328" r:id="rId11"/>
    <p:sldLayoutId id="2147484329" r:id="rId12"/>
    <p:sldLayoutId id="2147484330" r:id="rId13"/>
    <p:sldLayoutId id="2147484331" r:id="rId14"/>
  </p:sldLayoutIdLst>
  <p:timing>
    <p:tnLst>
      <p:par>
        <p:cTn id="1" dur="indefinite" restart="never" nodeType="tmRoot"/>
      </p:par>
    </p:tnLst>
  </p:timing>
  <p:hf sldNum="0" hdr="0" ftr="0" dt="0"/>
  <p:txStyles>
    <p:titleStyle>
      <a:lvl1pPr algn="l" rtl="0" eaLnBrk="0" fontAlgn="base" hangingPunct="0">
        <a:lnSpc>
          <a:spcPct val="80000"/>
        </a:lnSpc>
        <a:spcBef>
          <a:spcPct val="0"/>
        </a:spcBef>
        <a:spcAft>
          <a:spcPct val="0"/>
        </a:spcAft>
        <a:defRPr sz="3400" b="1">
          <a:solidFill>
            <a:schemeClr val="tx2"/>
          </a:solidFill>
          <a:latin typeface="+mj-lt"/>
          <a:ea typeface="+mj-ea"/>
          <a:cs typeface="+mj-cs"/>
        </a:defRPr>
      </a:lvl1pPr>
      <a:lvl2pPr algn="l" rtl="0" eaLnBrk="0" fontAlgn="base" hangingPunct="0">
        <a:lnSpc>
          <a:spcPct val="80000"/>
        </a:lnSpc>
        <a:spcBef>
          <a:spcPct val="0"/>
        </a:spcBef>
        <a:spcAft>
          <a:spcPct val="0"/>
        </a:spcAft>
        <a:defRPr sz="3400" b="1">
          <a:solidFill>
            <a:schemeClr val="tx2"/>
          </a:solidFill>
          <a:latin typeface="Arial" charset="0"/>
        </a:defRPr>
      </a:lvl2pPr>
      <a:lvl3pPr algn="l" rtl="0" eaLnBrk="0" fontAlgn="base" hangingPunct="0">
        <a:lnSpc>
          <a:spcPct val="80000"/>
        </a:lnSpc>
        <a:spcBef>
          <a:spcPct val="0"/>
        </a:spcBef>
        <a:spcAft>
          <a:spcPct val="0"/>
        </a:spcAft>
        <a:defRPr sz="3400" b="1">
          <a:solidFill>
            <a:schemeClr val="tx2"/>
          </a:solidFill>
          <a:latin typeface="Arial" charset="0"/>
        </a:defRPr>
      </a:lvl3pPr>
      <a:lvl4pPr algn="l" rtl="0" eaLnBrk="0" fontAlgn="base" hangingPunct="0">
        <a:lnSpc>
          <a:spcPct val="80000"/>
        </a:lnSpc>
        <a:spcBef>
          <a:spcPct val="0"/>
        </a:spcBef>
        <a:spcAft>
          <a:spcPct val="0"/>
        </a:spcAft>
        <a:defRPr sz="3400" b="1">
          <a:solidFill>
            <a:schemeClr val="tx2"/>
          </a:solidFill>
          <a:latin typeface="Arial" charset="0"/>
        </a:defRPr>
      </a:lvl4pPr>
      <a:lvl5pPr algn="l" rtl="0" eaLnBrk="0" fontAlgn="base" hangingPunct="0">
        <a:lnSpc>
          <a:spcPct val="80000"/>
        </a:lnSpc>
        <a:spcBef>
          <a:spcPct val="0"/>
        </a:spcBef>
        <a:spcAft>
          <a:spcPct val="0"/>
        </a:spcAft>
        <a:defRPr sz="3400" b="1">
          <a:solidFill>
            <a:schemeClr val="tx2"/>
          </a:solidFill>
          <a:latin typeface="Arial" charset="0"/>
        </a:defRPr>
      </a:lvl5pPr>
      <a:lvl6pPr marL="457200" algn="l" rtl="0" fontAlgn="base">
        <a:lnSpc>
          <a:spcPct val="80000"/>
        </a:lnSpc>
        <a:spcBef>
          <a:spcPct val="0"/>
        </a:spcBef>
        <a:spcAft>
          <a:spcPct val="0"/>
        </a:spcAft>
        <a:defRPr sz="3400" b="1">
          <a:solidFill>
            <a:schemeClr val="tx2"/>
          </a:solidFill>
          <a:latin typeface="Arial" charset="0"/>
        </a:defRPr>
      </a:lvl6pPr>
      <a:lvl7pPr marL="914400" algn="l" rtl="0" fontAlgn="base">
        <a:lnSpc>
          <a:spcPct val="80000"/>
        </a:lnSpc>
        <a:spcBef>
          <a:spcPct val="0"/>
        </a:spcBef>
        <a:spcAft>
          <a:spcPct val="0"/>
        </a:spcAft>
        <a:defRPr sz="3400" b="1">
          <a:solidFill>
            <a:schemeClr val="tx2"/>
          </a:solidFill>
          <a:latin typeface="Arial" charset="0"/>
        </a:defRPr>
      </a:lvl7pPr>
      <a:lvl8pPr marL="1371600" algn="l" rtl="0" fontAlgn="base">
        <a:lnSpc>
          <a:spcPct val="80000"/>
        </a:lnSpc>
        <a:spcBef>
          <a:spcPct val="0"/>
        </a:spcBef>
        <a:spcAft>
          <a:spcPct val="0"/>
        </a:spcAft>
        <a:defRPr sz="3400" b="1">
          <a:solidFill>
            <a:schemeClr val="tx2"/>
          </a:solidFill>
          <a:latin typeface="Arial" charset="0"/>
        </a:defRPr>
      </a:lvl8pPr>
      <a:lvl9pPr marL="1828800" algn="l" rtl="0" fontAlgn="base">
        <a:lnSpc>
          <a:spcPct val="80000"/>
        </a:lnSpc>
        <a:spcBef>
          <a:spcPct val="0"/>
        </a:spcBef>
        <a:spcAft>
          <a:spcPct val="0"/>
        </a:spcAft>
        <a:defRPr sz="3400" b="1">
          <a:solidFill>
            <a:schemeClr val="tx2"/>
          </a:solidFill>
          <a:latin typeface="Arial"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l"/>
        <a:defRPr sz="24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4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0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524000" y="228600"/>
            <a:ext cx="70866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1524000" y="1447800"/>
            <a:ext cx="64770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364" name="Rectangle 4"/>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solidFill>
                  <a:srgbClr val="000000"/>
                </a:solidFill>
              </a:defRPr>
            </a:lvl1pPr>
          </a:lstStyle>
          <a:p>
            <a:pPr>
              <a:defRPr/>
            </a:pPr>
            <a:fld id="{516646D1-CBCF-4AD8-BD66-95522D5C77D5}" type="datetime1">
              <a:rPr lang="en-US" smtClean="0"/>
              <a:t>9/16/2011</a:t>
            </a:fld>
            <a:endParaRPr lang="en-US"/>
          </a:p>
        </p:txBody>
      </p:sp>
      <p:sp>
        <p:nvSpPr>
          <p:cNvPr id="1536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solidFill>
                  <a:srgbClr val="000000"/>
                </a:solidFill>
              </a:defRPr>
            </a:lvl1pPr>
          </a:lstStyle>
          <a:p>
            <a:pPr>
              <a:defRPr/>
            </a:pPr>
            <a:endParaRPr lang="en-US"/>
          </a:p>
        </p:txBody>
      </p:sp>
      <p:sp>
        <p:nvSpPr>
          <p:cNvPr id="15366" name="Rectangle 6"/>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solidFill>
                  <a:srgbClr val="000000"/>
                </a:solidFill>
              </a:defRPr>
            </a:lvl1pPr>
          </a:lstStyle>
          <a:p>
            <a:pPr>
              <a:defRPr/>
            </a:pPr>
            <a:fld id="{F7EA1DD2-EFA8-4C2C-BCE2-A44614C1F01D}" type="slidenum">
              <a:rPr lang="en-US"/>
              <a:pPr>
                <a:defRPr/>
              </a:pPr>
              <a:t>‹#›</a:t>
            </a:fld>
            <a:endParaRPr lang="en-US"/>
          </a:p>
        </p:txBody>
      </p:sp>
      <p:sp>
        <p:nvSpPr>
          <p:cNvPr id="2055" name="Line 7"/>
          <p:cNvSpPr>
            <a:spLocks noChangeShapeType="1"/>
          </p:cNvSpPr>
          <p:nvPr/>
        </p:nvSpPr>
        <p:spPr bwMode="auto">
          <a:xfrm>
            <a:off x="1603375" y="1308100"/>
            <a:ext cx="7543800"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2056" name="Picture 8"/>
          <p:cNvPicPr>
            <a:picLocks noChangeAspect="1" noChangeArrowheads="1"/>
          </p:cNvPicPr>
          <p:nvPr/>
        </p:nvPicPr>
        <p:blipFill>
          <a:blip r:embed="rId16">
            <a:extLst>
              <a:ext uri="{28A0092B-C50C-407E-A947-70E740481C1C}">
                <a14:useLocalDpi xmlns:a14="http://schemas.microsoft.com/office/drawing/2010/main" val="0"/>
              </a:ext>
            </a:extLst>
          </a:blip>
          <a:srcRect l="900" r="900"/>
          <a:stretch>
            <a:fillRect/>
          </a:stretch>
        </p:blipFill>
        <p:spPr bwMode="auto">
          <a:xfrm>
            <a:off x="0" y="6503988"/>
            <a:ext cx="9144000" cy="354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57" name="Picture 9" descr="WIC1"/>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296275" y="5867400"/>
            <a:ext cx="542925" cy="762000"/>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2"/>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435600" y="6572250"/>
            <a:ext cx="2895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059" name="Group 22"/>
          <p:cNvGrpSpPr>
            <a:grpSpLocks/>
          </p:cNvGrpSpPr>
          <p:nvPr/>
        </p:nvGrpSpPr>
        <p:grpSpPr bwMode="auto">
          <a:xfrm>
            <a:off x="304800" y="400050"/>
            <a:ext cx="1066800" cy="719138"/>
            <a:chOff x="192" y="219"/>
            <a:chExt cx="672" cy="453"/>
          </a:xfrm>
        </p:grpSpPr>
        <p:pic>
          <p:nvPicPr>
            <p:cNvPr id="2060" name="Picture 20"/>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515" y="219"/>
              <a:ext cx="113" cy="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73000"/>
                      </a:srgbClr>
                    </a:outerShdw>
                  </a:effectLst>
                </a14:hiddenEffects>
              </a:ext>
            </a:extLst>
          </p:spPr>
        </p:pic>
        <p:pic>
          <p:nvPicPr>
            <p:cNvPr id="2061" name="Picture 15"/>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192" y="309"/>
              <a:ext cx="319" cy="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73000"/>
                      </a:srgbClr>
                    </a:outerShdw>
                  </a:effectLst>
                </a14:hiddenEffects>
              </a:ext>
            </a:extLst>
          </p:spPr>
        </p:pic>
        <p:pic>
          <p:nvPicPr>
            <p:cNvPr id="2062" name="Picture 14"/>
            <p:cNvPicPr>
              <a:picLocks noChangeAspect="1" noChangeArrowheads="1"/>
            </p:cNvPicPr>
            <p:nvPr userDrawn="1"/>
          </p:nvPicPr>
          <p:blipFill>
            <a:blip r:embed="rId21" cstate="print">
              <a:extLst>
                <a:ext uri="{28A0092B-C50C-407E-A947-70E740481C1C}">
                  <a14:useLocalDpi xmlns:a14="http://schemas.microsoft.com/office/drawing/2010/main" val="0"/>
                </a:ext>
              </a:extLst>
            </a:blip>
            <a:srcRect/>
            <a:stretch>
              <a:fillRect/>
            </a:stretch>
          </p:blipFill>
          <p:spPr bwMode="auto">
            <a:xfrm>
              <a:off x="195" y="380"/>
              <a:ext cx="313" cy="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73000"/>
                      </a:srgbClr>
                    </a:outerShdw>
                  </a:effectLst>
                </a14:hiddenEffects>
              </a:ext>
            </a:extLst>
          </p:spPr>
        </p:pic>
        <p:pic>
          <p:nvPicPr>
            <p:cNvPr id="2063" name="Picture 16"/>
            <p:cNvPicPr>
              <a:picLocks noChangeAspect="1" noChangeArrowheads="1"/>
            </p:cNvPicPr>
            <p:nvPr userDrawn="1"/>
          </p:nvPicPr>
          <p:blipFill>
            <a:blip r:embed="rId22" cstate="print">
              <a:extLst>
                <a:ext uri="{28A0092B-C50C-407E-A947-70E740481C1C}">
                  <a14:useLocalDpi xmlns:a14="http://schemas.microsoft.com/office/drawing/2010/main" val="0"/>
                </a:ext>
              </a:extLst>
            </a:blip>
            <a:srcRect/>
            <a:stretch>
              <a:fillRect/>
            </a:stretch>
          </p:blipFill>
          <p:spPr bwMode="auto">
            <a:xfrm>
              <a:off x="192" y="633"/>
              <a:ext cx="672" cy="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73000"/>
                      </a:srgbClr>
                    </a:outerShdw>
                  </a:effectLst>
                </a14:hiddenEffects>
              </a:ext>
            </a:extLst>
          </p:spPr>
        </p:pic>
        <p:sp>
          <p:nvSpPr>
            <p:cNvPr id="2064" name="Oval 18"/>
            <p:cNvSpPr>
              <a:spLocks noChangeArrowheads="1"/>
            </p:cNvSpPr>
            <p:nvPr/>
          </p:nvSpPr>
          <p:spPr bwMode="auto">
            <a:xfrm>
              <a:off x="521" y="277"/>
              <a:ext cx="91" cy="85"/>
            </a:xfrm>
            <a:prstGeom prst="ellipse">
              <a:avLst/>
            </a:prstGeom>
            <a:solidFill>
              <a:srgbClr val="F75744"/>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alpha val="73000"/>
                      </a:srgbClr>
                    </a:outerShdw>
                  </a:effectLst>
                </a14:hiddenEffects>
              </a:ext>
            </a:extLst>
          </p:spPr>
          <p:txBody>
            <a:bodyPr wrap="none" anchor="ctr"/>
            <a:lstStyle/>
            <a:p>
              <a:endParaRPr lang="en-US">
                <a:solidFill>
                  <a:srgbClr val="000000"/>
                </a:solidFill>
              </a:endParaRPr>
            </a:p>
          </p:txBody>
        </p:sp>
        <p:sp>
          <p:nvSpPr>
            <p:cNvPr id="2065" name="Rectangle 19"/>
            <p:cNvSpPr>
              <a:spLocks noChangeArrowheads="1"/>
            </p:cNvSpPr>
            <p:nvPr/>
          </p:nvSpPr>
          <p:spPr bwMode="auto">
            <a:xfrm>
              <a:off x="522" y="381"/>
              <a:ext cx="87" cy="233"/>
            </a:xfrm>
            <a:prstGeom prst="rect">
              <a:avLst/>
            </a:prstGeom>
            <a:solidFill>
              <a:srgbClr val="F7574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73000"/>
                      </a:srgbClr>
                    </a:outerShdw>
                  </a:effectLst>
                </a14:hiddenEffects>
              </a:ext>
            </a:extLst>
          </p:spPr>
          <p:txBody>
            <a:bodyPr wrap="none" anchor="ctr"/>
            <a:lstStyle/>
            <a:p>
              <a:endParaRPr lang="en-US">
                <a:solidFill>
                  <a:srgbClr val="000000"/>
                </a:solidFill>
              </a:endParaRPr>
            </a:p>
          </p:txBody>
        </p:sp>
        <p:pic>
          <p:nvPicPr>
            <p:cNvPr id="2066" name="Picture 21"/>
            <p:cNvPicPr>
              <a:picLocks noChangeAspect="1" noChangeArrowheads="1"/>
            </p:cNvPicPr>
            <p:nvPr userDrawn="1"/>
          </p:nvPicPr>
          <p:blipFill>
            <a:blip r:embed="rId23" cstate="print">
              <a:extLst>
                <a:ext uri="{28A0092B-C50C-407E-A947-70E740481C1C}">
                  <a14:useLocalDpi xmlns:a14="http://schemas.microsoft.com/office/drawing/2010/main" val="0"/>
                </a:ext>
              </a:extLst>
            </a:blip>
            <a:srcRect/>
            <a:stretch>
              <a:fillRect/>
            </a:stretch>
          </p:blipFill>
          <p:spPr bwMode="auto">
            <a:xfrm>
              <a:off x="621" y="372"/>
              <a:ext cx="238" cy="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73000"/>
                      </a:srgbClr>
                    </a:outerShdw>
                  </a:effectLst>
                </a14:hiddenEffects>
              </a:ext>
            </a:extLst>
          </p:spPr>
        </p:pic>
      </p:grpSp>
    </p:spTree>
  </p:cSld>
  <p:clrMap bg1="lt1" tx1="dk1" bg2="lt2" tx2="dk2" accent1="accent1" accent2="accent2" accent3="accent3" accent4="accent4" accent5="accent5" accent6="accent6" hlink="hlink" folHlink="folHlink"/>
  <p:sldLayoutIdLst>
    <p:sldLayoutId id="2147484346" r:id="rId1"/>
    <p:sldLayoutId id="2147484332" r:id="rId2"/>
    <p:sldLayoutId id="2147484333" r:id="rId3"/>
    <p:sldLayoutId id="2147484334" r:id="rId4"/>
    <p:sldLayoutId id="2147484335" r:id="rId5"/>
    <p:sldLayoutId id="2147484336" r:id="rId6"/>
    <p:sldLayoutId id="2147484337" r:id="rId7"/>
    <p:sldLayoutId id="2147484338" r:id="rId8"/>
    <p:sldLayoutId id="2147484339" r:id="rId9"/>
    <p:sldLayoutId id="2147484340" r:id="rId10"/>
    <p:sldLayoutId id="2147484341" r:id="rId11"/>
    <p:sldLayoutId id="2147484342" r:id="rId12"/>
    <p:sldLayoutId id="2147484343" r:id="rId13"/>
    <p:sldLayoutId id="2147484344" r:id="rId14"/>
  </p:sldLayoutIdLst>
  <p:timing>
    <p:tnLst>
      <p:par>
        <p:cTn id="1" dur="indefinite" restart="never" nodeType="tmRoot"/>
      </p:par>
    </p:tnLst>
  </p:timing>
  <p:hf sldNum="0" hdr="0" ftr="0" dt="0"/>
  <p:txStyles>
    <p:titleStyle>
      <a:lvl1pPr algn="l" rtl="0" eaLnBrk="0" fontAlgn="base" hangingPunct="0">
        <a:lnSpc>
          <a:spcPct val="80000"/>
        </a:lnSpc>
        <a:spcBef>
          <a:spcPct val="0"/>
        </a:spcBef>
        <a:spcAft>
          <a:spcPct val="0"/>
        </a:spcAft>
        <a:defRPr sz="3400" b="1">
          <a:solidFill>
            <a:schemeClr val="tx2"/>
          </a:solidFill>
          <a:latin typeface="+mj-lt"/>
          <a:ea typeface="+mj-ea"/>
          <a:cs typeface="+mj-cs"/>
        </a:defRPr>
      </a:lvl1pPr>
      <a:lvl2pPr algn="l" rtl="0" eaLnBrk="0" fontAlgn="base" hangingPunct="0">
        <a:lnSpc>
          <a:spcPct val="80000"/>
        </a:lnSpc>
        <a:spcBef>
          <a:spcPct val="0"/>
        </a:spcBef>
        <a:spcAft>
          <a:spcPct val="0"/>
        </a:spcAft>
        <a:defRPr sz="3400" b="1">
          <a:solidFill>
            <a:schemeClr val="tx2"/>
          </a:solidFill>
          <a:latin typeface="Arial" charset="0"/>
        </a:defRPr>
      </a:lvl2pPr>
      <a:lvl3pPr algn="l" rtl="0" eaLnBrk="0" fontAlgn="base" hangingPunct="0">
        <a:lnSpc>
          <a:spcPct val="80000"/>
        </a:lnSpc>
        <a:spcBef>
          <a:spcPct val="0"/>
        </a:spcBef>
        <a:spcAft>
          <a:spcPct val="0"/>
        </a:spcAft>
        <a:defRPr sz="3400" b="1">
          <a:solidFill>
            <a:schemeClr val="tx2"/>
          </a:solidFill>
          <a:latin typeface="Arial" charset="0"/>
        </a:defRPr>
      </a:lvl3pPr>
      <a:lvl4pPr algn="l" rtl="0" eaLnBrk="0" fontAlgn="base" hangingPunct="0">
        <a:lnSpc>
          <a:spcPct val="80000"/>
        </a:lnSpc>
        <a:spcBef>
          <a:spcPct val="0"/>
        </a:spcBef>
        <a:spcAft>
          <a:spcPct val="0"/>
        </a:spcAft>
        <a:defRPr sz="3400" b="1">
          <a:solidFill>
            <a:schemeClr val="tx2"/>
          </a:solidFill>
          <a:latin typeface="Arial" charset="0"/>
        </a:defRPr>
      </a:lvl4pPr>
      <a:lvl5pPr algn="l" rtl="0" eaLnBrk="0" fontAlgn="base" hangingPunct="0">
        <a:lnSpc>
          <a:spcPct val="80000"/>
        </a:lnSpc>
        <a:spcBef>
          <a:spcPct val="0"/>
        </a:spcBef>
        <a:spcAft>
          <a:spcPct val="0"/>
        </a:spcAft>
        <a:defRPr sz="3400" b="1">
          <a:solidFill>
            <a:schemeClr val="tx2"/>
          </a:solidFill>
          <a:latin typeface="Arial" charset="0"/>
        </a:defRPr>
      </a:lvl5pPr>
      <a:lvl6pPr marL="457200" algn="l" rtl="0" fontAlgn="base">
        <a:lnSpc>
          <a:spcPct val="80000"/>
        </a:lnSpc>
        <a:spcBef>
          <a:spcPct val="0"/>
        </a:spcBef>
        <a:spcAft>
          <a:spcPct val="0"/>
        </a:spcAft>
        <a:defRPr sz="3400" b="1">
          <a:solidFill>
            <a:schemeClr val="tx2"/>
          </a:solidFill>
          <a:latin typeface="Arial" charset="0"/>
        </a:defRPr>
      </a:lvl6pPr>
      <a:lvl7pPr marL="914400" algn="l" rtl="0" fontAlgn="base">
        <a:lnSpc>
          <a:spcPct val="80000"/>
        </a:lnSpc>
        <a:spcBef>
          <a:spcPct val="0"/>
        </a:spcBef>
        <a:spcAft>
          <a:spcPct val="0"/>
        </a:spcAft>
        <a:defRPr sz="3400" b="1">
          <a:solidFill>
            <a:schemeClr val="tx2"/>
          </a:solidFill>
          <a:latin typeface="Arial" charset="0"/>
        </a:defRPr>
      </a:lvl7pPr>
      <a:lvl8pPr marL="1371600" algn="l" rtl="0" fontAlgn="base">
        <a:lnSpc>
          <a:spcPct val="80000"/>
        </a:lnSpc>
        <a:spcBef>
          <a:spcPct val="0"/>
        </a:spcBef>
        <a:spcAft>
          <a:spcPct val="0"/>
        </a:spcAft>
        <a:defRPr sz="3400" b="1">
          <a:solidFill>
            <a:schemeClr val="tx2"/>
          </a:solidFill>
          <a:latin typeface="Arial" charset="0"/>
        </a:defRPr>
      </a:lvl8pPr>
      <a:lvl9pPr marL="1828800" algn="l" rtl="0" fontAlgn="base">
        <a:lnSpc>
          <a:spcPct val="80000"/>
        </a:lnSpc>
        <a:spcBef>
          <a:spcPct val="0"/>
        </a:spcBef>
        <a:spcAft>
          <a:spcPct val="0"/>
        </a:spcAft>
        <a:defRPr sz="3400" b="1">
          <a:solidFill>
            <a:schemeClr val="tx2"/>
          </a:solidFill>
          <a:latin typeface="Arial"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l"/>
        <a:defRPr sz="24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4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0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dph.ca.gov/"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office.microsoft.com/en-us/images/MP900438882.aspx" TargetMode="External"/><Relationship Id="rId7"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image" Target="../media/image22.png"/><Relationship Id="rId7" Type="http://schemas.openxmlformats.org/officeDocument/2006/relationships/image" Target="../media/image26.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3.emf"/><Relationship Id="rId9" Type="http://schemas.openxmlformats.org/officeDocument/2006/relationships/image" Target="../media/image21.emf"/></Relationships>
</file>

<file path=ppt/slides/_rels/slide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slideLayout" Target="../slideLayouts/slideLayout2.xml"/><Relationship Id="rId4" Type="http://schemas.openxmlformats.org/officeDocument/2006/relationships/image" Target="../media/image33.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4.xml"/><Relationship Id="rId1" Type="http://schemas.openxmlformats.org/officeDocument/2006/relationships/vmlDrawing" Target="../drawings/vmlDrawing2.vml"/><Relationship Id="rId5" Type="http://schemas.openxmlformats.org/officeDocument/2006/relationships/image" Target="../media/image37.emf"/><Relationship Id="rId4" Type="http://schemas.openxmlformats.org/officeDocument/2006/relationships/oleObject" Target="../embeddings/oleObject2.bin"/></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a:xfrm>
            <a:off x="1981200" y="228600"/>
            <a:ext cx="6629400" cy="990600"/>
          </a:xfrm>
        </p:spPr>
        <p:txBody>
          <a:bodyPr/>
          <a:lstStyle/>
          <a:p>
            <a:pPr eaLnBrk="1" hangingPunct="1"/>
            <a:r>
              <a:rPr lang="en-US" sz="2600" smtClean="0">
                <a:latin typeface="Tahoma" pitchFamily="34" charset="0"/>
              </a:rPr>
              <a:t>California Department </a:t>
            </a:r>
            <a:br>
              <a:rPr lang="en-US" sz="2600" smtClean="0">
                <a:latin typeface="Tahoma" pitchFamily="34" charset="0"/>
              </a:rPr>
            </a:br>
            <a:r>
              <a:rPr lang="en-US" sz="2600" smtClean="0">
                <a:latin typeface="Tahoma" pitchFamily="34" charset="0"/>
              </a:rPr>
              <a:t>of Public Health</a:t>
            </a:r>
          </a:p>
        </p:txBody>
      </p:sp>
      <p:sp>
        <p:nvSpPr>
          <p:cNvPr id="5125" name="Rectangle 3"/>
          <p:cNvSpPr>
            <a:spLocks noGrp="1" noChangeArrowheads="1"/>
          </p:cNvSpPr>
          <p:nvPr>
            <p:ph type="body" idx="1"/>
          </p:nvPr>
        </p:nvSpPr>
        <p:spPr>
          <a:xfrm>
            <a:off x="228600" y="1447800"/>
            <a:ext cx="8610600" cy="4800600"/>
          </a:xfrm>
        </p:spPr>
        <p:txBody>
          <a:bodyPr/>
          <a:lstStyle/>
          <a:p>
            <a:pPr marL="0" indent="0" algn="ctr" eaLnBrk="1" hangingPunct="1">
              <a:lnSpc>
                <a:spcPct val="105000"/>
              </a:lnSpc>
              <a:buFont typeface="Wingdings" pitchFamily="2" charset="2"/>
              <a:buNone/>
            </a:pPr>
            <a:endParaRPr lang="en-US" sz="2800" b="1" dirty="0" smtClean="0">
              <a:latin typeface="Tahoma" pitchFamily="34" charset="0"/>
            </a:endParaRPr>
          </a:p>
          <a:p>
            <a:pPr marL="0" indent="0" algn="ctr" eaLnBrk="1" hangingPunct="1">
              <a:lnSpc>
                <a:spcPct val="105000"/>
              </a:lnSpc>
              <a:buFont typeface="Wingdings" pitchFamily="2" charset="2"/>
              <a:buNone/>
            </a:pPr>
            <a:endParaRPr lang="en-US" sz="2800" b="1" dirty="0" smtClean="0">
              <a:latin typeface="Tahoma" pitchFamily="34" charset="0"/>
            </a:endParaRPr>
          </a:p>
          <a:p>
            <a:pPr marL="0" indent="0" algn="ctr" eaLnBrk="1" hangingPunct="1">
              <a:lnSpc>
                <a:spcPct val="105000"/>
              </a:lnSpc>
              <a:buFont typeface="Wingdings" pitchFamily="2" charset="2"/>
              <a:buNone/>
            </a:pPr>
            <a:r>
              <a:rPr lang="en-US" sz="3600" b="1" dirty="0" smtClean="0"/>
              <a:t>California Women, Infants, and Children (WIC) Program</a:t>
            </a:r>
          </a:p>
          <a:p>
            <a:pPr marL="0" indent="0" algn="ctr" eaLnBrk="1" hangingPunct="1">
              <a:lnSpc>
                <a:spcPct val="105000"/>
              </a:lnSpc>
              <a:buFont typeface="Wingdings" pitchFamily="2" charset="2"/>
              <a:buNone/>
            </a:pPr>
            <a:r>
              <a:rPr lang="en-US" sz="3600" b="1" dirty="0" smtClean="0"/>
              <a:t> </a:t>
            </a:r>
          </a:p>
          <a:p>
            <a:pPr marL="0" indent="0" algn="ctr" eaLnBrk="1" hangingPunct="1">
              <a:lnSpc>
                <a:spcPct val="105000"/>
              </a:lnSpc>
              <a:buFont typeface="Wingdings" pitchFamily="2" charset="2"/>
              <a:buNone/>
            </a:pPr>
            <a:r>
              <a:rPr lang="en-US" sz="4400" b="1" dirty="0" smtClean="0"/>
              <a:t>Vendor Certification Program</a:t>
            </a:r>
            <a:r>
              <a:rPr lang="en-US" sz="3600" dirty="0" smtClean="0"/>
              <a:t> </a:t>
            </a:r>
          </a:p>
          <a:p>
            <a:pPr marL="0" indent="0" eaLnBrk="1" hangingPunct="1">
              <a:buFont typeface="Wingdings" pitchFamily="2" charset="2"/>
              <a:buNone/>
            </a:pPr>
            <a:endParaRPr lang="en-US" sz="3600" dirty="0" smtClean="0"/>
          </a:p>
        </p:txBody>
      </p:sp>
      <p:pic>
        <p:nvPicPr>
          <p:cNvPr id="5126" name="Picture 4" descr="Link to California Department of Public Health">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0"/>
            <a:ext cx="1443038"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p:txBody>
          <a:bodyPr/>
          <a:lstStyle/>
          <a:p>
            <a:pPr eaLnBrk="1" hangingPunct="1"/>
            <a:r>
              <a:rPr lang="en-US" dirty="0" smtClean="0"/>
              <a:t>Icebreaker</a:t>
            </a:r>
          </a:p>
        </p:txBody>
      </p:sp>
      <p:sp>
        <p:nvSpPr>
          <p:cNvPr id="7173" name="Rectangle 3"/>
          <p:cNvSpPr>
            <a:spLocks noGrp="1" noChangeArrowheads="1"/>
          </p:cNvSpPr>
          <p:nvPr>
            <p:ph type="body" sz="half" idx="1"/>
          </p:nvPr>
        </p:nvSpPr>
        <p:spPr>
          <a:xfrm>
            <a:off x="457200" y="1600200"/>
            <a:ext cx="8153400" cy="4648200"/>
          </a:xfrm>
        </p:spPr>
        <p:txBody>
          <a:bodyPr/>
          <a:lstStyle/>
          <a:p>
            <a:pPr marL="0" indent="0" eaLnBrk="1" hangingPunct="1">
              <a:buFont typeface="Wingdings" pitchFamily="2" charset="2"/>
              <a:buNone/>
            </a:pPr>
            <a:r>
              <a:rPr lang="en-US" sz="3200" b="1" dirty="0" smtClean="0"/>
              <a:t>What are the benefits of being a WIC vendor?</a:t>
            </a:r>
          </a:p>
          <a:p>
            <a:pPr algn="ctr" eaLnBrk="1" hangingPunct="1">
              <a:buFont typeface="Wingdings" pitchFamily="2" charset="2"/>
              <a:buNone/>
            </a:pPr>
            <a:r>
              <a:rPr lang="en-US" sz="2000" b="1" dirty="0" smtClean="0"/>
              <a:t>                                 </a:t>
            </a:r>
            <a:endParaRPr lang="en-US" sz="2000" dirty="0" smtClean="0"/>
          </a:p>
        </p:txBody>
      </p:sp>
      <p:pic>
        <p:nvPicPr>
          <p:cNvPr id="7174" name="Picture 5" descr="040209 WIC 578"/>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286000" y="3200400"/>
            <a:ext cx="4343400" cy="29035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1828800" y="228600"/>
            <a:ext cx="7086600" cy="990600"/>
          </a:xfrm>
        </p:spPr>
        <p:txBody>
          <a:bodyPr/>
          <a:lstStyle/>
          <a:p>
            <a:pPr eaLnBrk="1" hangingPunct="1"/>
            <a:r>
              <a:rPr lang="en-US" sz="3600" dirty="0" smtClean="0"/>
              <a:t>Some basics…..</a:t>
            </a:r>
          </a:p>
        </p:txBody>
      </p:sp>
      <p:sp>
        <p:nvSpPr>
          <p:cNvPr id="475139" name="Rectangle 3"/>
          <p:cNvSpPr>
            <a:spLocks noGrp="1" noChangeArrowheads="1"/>
          </p:cNvSpPr>
          <p:nvPr>
            <p:ph type="body" idx="1"/>
          </p:nvPr>
        </p:nvSpPr>
        <p:spPr>
          <a:xfrm>
            <a:off x="762000" y="1676400"/>
            <a:ext cx="6477000" cy="3733800"/>
          </a:xfrm>
        </p:spPr>
        <p:txBody>
          <a:bodyPr/>
          <a:lstStyle/>
          <a:p>
            <a:pPr marL="0" indent="0" eaLnBrk="1" hangingPunct="1">
              <a:spcBef>
                <a:spcPct val="45000"/>
              </a:spcBef>
              <a:buFont typeface="Wingdings" pitchFamily="2" charset="2"/>
              <a:buNone/>
              <a:defRPr/>
            </a:pPr>
            <a:endParaRPr lang="en-US" sz="2800" b="1" dirty="0" smtClean="0"/>
          </a:p>
          <a:p>
            <a:pPr eaLnBrk="1" hangingPunct="1">
              <a:spcBef>
                <a:spcPct val="45000"/>
              </a:spcBef>
              <a:defRPr/>
            </a:pPr>
            <a:r>
              <a:rPr lang="en-US" sz="3200" b="1" dirty="0" smtClean="0"/>
              <a:t>Purpose of WIC             </a:t>
            </a:r>
          </a:p>
          <a:p>
            <a:pPr eaLnBrk="1" hangingPunct="1">
              <a:spcBef>
                <a:spcPct val="45000"/>
              </a:spcBef>
              <a:defRPr/>
            </a:pPr>
            <a:endParaRPr lang="en-US" sz="3200" b="1" dirty="0" smtClean="0"/>
          </a:p>
          <a:p>
            <a:pPr eaLnBrk="1" hangingPunct="1">
              <a:spcBef>
                <a:spcPct val="45000"/>
              </a:spcBef>
              <a:defRPr/>
            </a:pPr>
            <a:r>
              <a:rPr lang="en-US" sz="3200" b="1" dirty="0" smtClean="0"/>
              <a:t>WIC Goals</a:t>
            </a:r>
          </a:p>
          <a:p>
            <a:pPr eaLnBrk="1" hangingPunct="1">
              <a:spcBef>
                <a:spcPct val="45000"/>
              </a:spcBef>
              <a:buFont typeface="Wingdings" pitchFamily="2" charset="2"/>
              <a:buNone/>
              <a:defRPr/>
            </a:pPr>
            <a:endParaRPr lang="en-US" sz="2800" b="1" dirty="0" smtClean="0"/>
          </a:p>
          <a:p>
            <a:pPr eaLnBrk="1" hangingPunct="1">
              <a:buFont typeface="Wingdings" pitchFamily="2" charset="2"/>
              <a:buNone/>
              <a:defRPr/>
            </a:pPr>
            <a:endParaRPr lang="en-US" sz="2800" b="1" i="1" dirty="0" smtClean="0">
              <a:solidFill>
                <a:srgbClr val="008000"/>
              </a:solidFill>
            </a:endParaRPr>
          </a:p>
          <a:p>
            <a:pPr algn="ctr" eaLnBrk="1" hangingPunct="1">
              <a:buFont typeface="Wingdings" pitchFamily="2" charset="2"/>
              <a:buNone/>
              <a:defRPr/>
            </a:pPr>
            <a:endParaRPr lang="en-US" sz="2800" i="1" dirty="0" smtClean="0">
              <a:solidFill>
                <a:schemeClr val="tx2"/>
              </a:solidFill>
            </a:endParaRPr>
          </a:p>
          <a:p>
            <a:pPr algn="ctr" eaLnBrk="1" hangingPunct="1">
              <a:buFont typeface="Wingdings" pitchFamily="2" charset="2"/>
              <a:buNone/>
              <a:defRPr/>
            </a:pPr>
            <a:endParaRPr lang="en-US" sz="2800" dirty="0" smtClean="0"/>
          </a:p>
          <a:p>
            <a:pPr algn="ctr" eaLnBrk="1" hangingPunct="1">
              <a:buFont typeface="Wingdings" pitchFamily="2" charset="2"/>
              <a:buNone/>
              <a:defRPr/>
            </a:pPr>
            <a:endParaRPr lang="en-US" dirty="0" smtClean="0"/>
          </a:p>
        </p:txBody>
      </p:sp>
      <p:pic>
        <p:nvPicPr>
          <p:cNvPr id="6150" name="Picture 5" descr="0043888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60088" y="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9" descr="_DSC274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1600" y="-16992600"/>
            <a:ext cx="15176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Picture 10" descr="_DSC274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91600" y="-16992600"/>
            <a:ext cx="1873250" cy="282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Picture 12" descr="_DSC274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15000" y="1447800"/>
            <a:ext cx="2481263"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75139">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75139">
                                            <p:txEl>
                                              <p:pRg st="3" end="3"/>
                                            </p:txEl>
                                          </p:spTgt>
                                        </p:tgtEl>
                                        <p:attrNameLst>
                                          <p:attrName>style.visibility</p:attrName>
                                        </p:attrNameLst>
                                      </p:cBhvr>
                                      <p:to>
                                        <p:strVal val="visible"/>
                                      </p:to>
                                    </p:set>
                                  </p:childTnLst>
                                </p:cTn>
                              </p:par>
                              <p:par>
                                <p:cTn id="11" presetID="5" presetClass="emph" presetSubtype="0" nodeType="withEffect">
                                  <p:stCondLst>
                                    <p:cond delay="0"/>
                                  </p:stCondLst>
                                  <p:childTnLst>
                                    <p:set>
                                      <p:cBhvr override="childStyle">
                                        <p:cTn id="12" dur="indefinite"/>
                                        <p:tgtEl>
                                          <p:spTgt spid="475139">
                                            <p:txEl>
                                              <p:pRg st="1" end="1"/>
                                            </p:txEl>
                                          </p:spTgt>
                                        </p:tgtEl>
                                        <p:attrNameLst>
                                          <p:attrName>style.fontStyle</p:attrName>
                                        </p:attrNameLst>
                                      </p:cBhvr>
                                      <p:to>
                                        <p:strVal val="normal"/>
                                      </p:to>
                                    </p:set>
                                    <p:set>
                                      <p:cBhvr override="childStyle">
                                        <p:cTn id="13" dur="indefinite"/>
                                        <p:tgtEl>
                                          <p:spTgt spid="475139">
                                            <p:txEl>
                                              <p:pRg st="1" end="1"/>
                                            </p:txEl>
                                          </p:spTgt>
                                        </p:tgtEl>
                                        <p:attrNameLst>
                                          <p:attrName>style.fontWeight</p:attrName>
                                        </p:attrNameLst>
                                      </p:cBhvr>
                                      <p:to>
                                        <p:strVal val="normal"/>
                                      </p:to>
                                    </p:set>
                                    <p:set>
                                      <p:cBhvr override="childStyle">
                                        <p:cTn id="14" dur="indefinite"/>
                                        <p:tgtEl>
                                          <p:spTgt spid="475139">
                                            <p:txEl>
                                              <p:pRg st="1" end="1"/>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1524000" y="228600"/>
            <a:ext cx="6705600" cy="990600"/>
          </a:xfrm>
        </p:spPr>
        <p:txBody>
          <a:bodyPr/>
          <a:lstStyle/>
          <a:p>
            <a:pPr eaLnBrk="1" hangingPunct="1"/>
            <a:r>
              <a:rPr lang="en-US" sz="2000" b="0" smtClean="0">
                <a:solidFill>
                  <a:schemeClr val="tx1"/>
                </a:solidFill>
              </a:rPr>
              <a:t/>
            </a:r>
            <a:br>
              <a:rPr lang="en-US" sz="2000" b="0" smtClean="0">
                <a:solidFill>
                  <a:schemeClr val="tx1"/>
                </a:solidFill>
              </a:rPr>
            </a:br>
            <a:r>
              <a:rPr lang="en-US" sz="2400" smtClean="0">
                <a:solidFill>
                  <a:schemeClr val="tx1"/>
                </a:solidFill>
              </a:rPr>
              <a:t/>
            </a:r>
            <a:br>
              <a:rPr lang="en-US" sz="2400" smtClean="0">
                <a:solidFill>
                  <a:schemeClr val="tx1"/>
                </a:solidFill>
              </a:rPr>
            </a:br>
            <a:endParaRPr lang="en-US" sz="2000" b="0" i="1" smtClean="0">
              <a:solidFill>
                <a:schemeClr val="tx1"/>
              </a:solidFill>
            </a:endParaRPr>
          </a:p>
        </p:txBody>
      </p:sp>
      <p:sp>
        <p:nvSpPr>
          <p:cNvPr id="503813" name="Rectangle 5"/>
          <p:cNvSpPr>
            <a:spLocks noGrp="1" noChangeArrowheads="1"/>
          </p:cNvSpPr>
          <p:nvPr>
            <p:ph type="body" sz="half" idx="1"/>
          </p:nvPr>
        </p:nvSpPr>
        <p:spPr>
          <a:xfrm flipH="1">
            <a:off x="762000" y="2286000"/>
            <a:ext cx="7391400" cy="4343400"/>
          </a:xfrm>
        </p:spPr>
        <p:txBody>
          <a:bodyPr/>
          <a:lstStyle/>
          <a:p>
            <a:pPr algn="ctr" eaLnBrk="1" hangingPunct="1">
              <a:buFont typeface="Wingdings" pitchFamily="2" charset="2"/>
              <a:buNone/>
            </a:pPr>
            <a:r>
              <a:rPr lang="en-US" sz="3600" b="1" dirty="0" smtClean="0"/>
              <a:t>	</a:t>
            </a:r>
          </a:p>
          <a:p>
            <a:pPr algn="ctr" eaLnBrk="1" hangingPunct="1">
              <a:buFont typeface="Wingdings" pitchFamily="2" charset="2"/>
              <a:buNone/>
            </a:pPr>
            <a:r>
              <a:rPr lang="en-US" sz="4400" b="1" i="1" dirty="0" smtClean="0">
                <a:solidFill>
                  <a:srgbClr val="008000"/>
                </a:solidFill>
              </a:rPr>
              <a:t>What kinds of WIC families come to your store?</a:t>
            </a:r>
          </a:p>
          <a:p>
            <a:pPr algn="ctr" eaLnBrk="1" hangingPunct="1">
              <a:buFont typeface="Wingdings" pitchFamily="2" charset="2"/>
              <a:buNone/>
            </a:pPr>
            <a:endParaRPr lang="en-US" sz="3600" b="1" i="1" dirty="0" smtClean="0">
              <a:solidFill>
                <a:srgbClr val="008000"/>
              </a:solidFill>
            </a:endParaRPr>
          </a:p>
          <a:p>
            <a:pPr algn="ctr" eaLnBrk="1" hangingPunct="1">
              <a:buFont typeface="Wingdings" pitchFamily="2" charset="2"/>
              <a:buNone/>
            </a:pPr>
            <a:endParaRPr lang="en-US" sz="3600" b="1" dirty="0" smtClean="0">
              <a:solidFill>
                <a:srgbClr val="008000"/>
              </a:solidFill>
            </a:endParaRPr>
          </a:p>
          <a:p>
            <a:pPr algn="ctr" eaLnBrk="1" hangingPunct="1">
              <a:buFont typeface="Wingdings" pitchFamily="2" charset="2"/>
              <a:buNone/>
            </a:pPr>
            <a:endParaRPr lang="en-US" sz="1300" b="1" dirty="0" smtClean="0"/>
          </a:p>
          <a:p>
            <a:pPr algn="ctr" eaLnBrk="1" hangingPunct="1">
              <a:buFont typeface="Wingdings" pitchFamily="2" charset="2"/>
              <a:buNone/>
            </a:pPr>
            <a:endParaRPr lang="en-US" sz="1300" b="1" dirty="0" smtClean="0"/>
          </a:p>
          <a:p>
            <a:pPr algn="ctr" eaLnBrk="1" hangingPunct="1">
              <a:buFont typeface="Wingdings" pitchFamily="2" charset="2"/>
              <a:buNone/>
            </a:pPr>
            <a:endParaRPr lang="en-US" sz="1300" b="1" dirty="0" smtClean="0"/>
          </a:p>
          <a:p>
            <a:pPr algn="ctr" eaLnBrk="1" hangingPunct="1">
              <a:buFont typeface="Wingdings" pitchFamily="2" charset="2"/>
              <a:buNone/>
            </a:pPr>
            <a:endParaRPr lang="en-US" sz="1300" b="1" dirty="0" smtClean="0"/>
          </a:p>
          <a:p>
            <a:pPr algn="ctr" eaLnBrk="1" hangingPunct="1">
              <a:buFont typeface="Wingdings" pitchFamily="2" charset="2"/>
              <a:buNone/>
            </a:pPr>
            <a:endParaRPr lang="en-US" sz="1300" b="1" dirty="0" smtClean="0"/>
          </a:p>
          <a:p>
            <a:pPr algn="ctr" eaLnBrk="1" hangingPunct="1">
              <a:buFont typeface="Wingdings" pitchFamily="2" charset="2"/>
              <a:buNone/>
            </a:pPr>
            <a:endParaRPr lang="en-US" sz="1300" b="1" dirty="0" smtClean="0"/>
          </a:p>
          <a:p>
            <a:pPr algn="ctr" eaLnBrk="1" hangingPunct="1">
              <a:buFont typeface="Wingdings" pitchFamily="2" charset="2"/>
              <a:buNone/>
            </a:pPr>
            <a:endParaRPr lang="en-US" sz="1300" b="1" dirty="0" smtClean="0"/>
          </a:p>
          <a:p>
            <a:pPr algn="ctr" eaLnBrk="1" hangingPunct="1">
              <a:buFont typeface="Wingdings" pitchFamily="2" charset="2"/>
              <a:buNone/>
            </a:pPr>
            <a:endParaRPr lang="en-US" sz="1300" b="1" dirty="0" smtClean="0"/>
          </a:p>
          <a:p>
            <a:pPr algn="ctr" eaLnBrk="1" hangingPunct="1">
              <a:buFont typeface="Wingdings" pitchFamily="2" charset="2"/>
              <a:buNone/>
            </a:pPr>
            <a:endParaRPr lang="en-US" sz="1300" b="1" dirty="0" smtClean="0"/>
          </a:p>
        </p:txBody>
      </p:sp>
      <p:sp>
        <p:nvSpPr>
          <p:cNvPr id="8198" name="Text Box 8"/>
          <p:cNvSpPr txBox="1">
            <a:spLocks noChangeArrowheads="1"/>
          </p:cNvSpPr>
          <p:nvPr/>
        </p:nvSpPr>
        <p:spPr bwMode="auto">
          <a:xfrm>
            <a:off x="1447800" y="1371600"/>
            <a:ext cx="6934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endParaRPr lang="en-US" sz="2400">
              <a:solidFill>
                <a:srgbClr val="000000"/>
              </a:solidFill>
            </a:endParaRPr>
          </a:p>
        </p:txBody>
      </p:sp>
      <p:sp>
        <p:nvSpPr>
          <p:cNvPr id="8199" name="Text Box 9"/>
          <p:cNvSpPr txBox="1">
            <a:spLocks noChangeArrowheads="1"/>
          </p:cNvSpPr>
          <p:nvPr/>
        </p:nvSpPr>
        <p:spPr bwMode="auto">
          <a:xfrm>
            <a:off x="1600200" y="609600"/>
            <a:ext cx="65532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pPr algn="ctr"/>
            <a:r>
              <a:rPr lang="en-US" sz="3600" b="1" dirty="0">
                <a:solidFill>
                  <a:srgbClr val="36AD45"/>
                </a:solidFill>
              </a:rPr>
              <a:t>Discussion Question</a:t>
            </a:r>
          </a:p>
        </p:txBody>
      </p:sp>
      <p:pic>
        <p:nvPicPr>
          <p:cNvPr id="12" name="ClipArt Placeholder 11" descr="_DSC1359"/>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3048000" y="1371600"/>
            <a:ext cx="3138488" cy="47259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503813">
                                            <p:txEl>
                                              <p:pRg st="1" end="1"/>
                                            </p:txEl>
                                          </p:spTgt>
                                        </p:tgtEl>
                                      </p:cBhvr>
                                    </p:animEffect>
                                    <p:set>
                                      <p:cBhvr>
                                        <p:cTn id="7" dur="1" fill="hold">
                                          <p:stCondLst>
                                            <p:cond delay="1999"/>
                                          </p:stCondLst>
                                        </p:cTn>
                                        <p:tgtEl>
                                          <p:spTgt spid="503813">
                                            <p:txEl>
                                              <p:pRg st="1" end="1"/>
                                            </p:txEl>
                                          </p:spTgt>
                                        </p:tgtEl>
                                        <p:attrNameLst>
                                          <p:attrName>style.visibility</p:attrName>
                                        </p:attrNameLst>
                                      </p:cBhvr>
                                      <p:to>
                                        <p:strVal val="hidden"/>
                                      </p:to>
                                    </p:set>
                                  </p:childTnLst>
                                </p:cTn>
                              </p:par>
                              <p:par>
                                <p:cTn id="8" presetID="1"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ext Box 3"/>
          <p:cNvSpPr txBox="1">
            <a:spLocks noChangeArrowheads="1"/>
          </p:cNvSpPr>
          <p:nvPr/>
        </p:nvSpPr>
        <p:spPr bwMode="auto">
          <a:xfrm>
            <a:off x="441325" y="3413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pPr eaLnBrk="1" hangingPunct="1"/>
            <a:endParaRPr lang="en-US" sz="1800"/>
          </a:p>
        </p:txBody>
      </p:sp>
      <p:grpSp>
        <p:nvGrpSpPr>
          <p:cNvPr id="9221" name="Group 4"/>
          <p:cNvGrpSpPr>
            <a:grpSpLocks/>
          </p:cNvGrpSpPr>
          <p:nvPr/>
        </p:nvGrpSpPr>
        <p:grpSpPr bwMode="auto">
          <a:xfrm>
            <a:off x="304800" y="401638"/>
            <a:ext cx="1066800" cy="719137"/>
            <a:chOff x="192" y="253"/>
            <a:chExt cx="672" cy="453"/>
          </a:xfrm>
        </p:grpSpPr>
        <p:grpSp>
          <p:nvGrpSpPr>
            <p:cNvPr id="9237" name="Group 5"/>
            <p:cNvGrpSpPr>
              <a:grpSpLocks/>
            </p:cNvGrpSpPr>
            <p:nvPr/>
          </p:nvGrpSpPr>
          <p:grpSpPr bwMode="auto">
            <a:xfrm>
              <a:off x="517" y="253"/>
              <a:ext cx="113" cy="68"/>
              <a:chOff x="517" y="253"/>
              <a:chExt cx="113" cy="68"/>
            </a:xfrm>
          </p:grpSpPr>
          <p:sp>
            <p:nvSpPr>
              <p:cNvPr id="9276" name="Freeform 6"/>
              <p:cNvSpPr>
                <a:spLocks/>
              </p:cNvSpPr>
              <p:nvPr/>
            </p:nvSpPr>
            <p:spPr bwMode="auto">
              <a:xfrm>
                <a:off x="517" y="253"/>
                <a:ext cx="51" cy="68"/>
              </a:xfrm>
              <a:custGeom>
                <a:avLst/>
                <a:gdLst>
                  <a:gd name="T0" fmla="*/ 50 w 51"/>
                  <a:gd name="T1" fmla="*/ 62 h 68"/>
                  <a:gd name="T2" fmla="*/ 48 w 51"/>
                  <a:gd name="T3" fmla="*/ 52 h 68"/>
                  <a:gd name="T4" fmla="*/ 46 w 51"/>
                  <a:gd name="T5" fmla="*/ 44 h 68"/>
                  <a:gd name="T6" fmla="*/ 43 w 51"/>
                  <a:gd name="T7" fmla="*/ 36 h 68"/>
                  <a:gd name="T8" fmla="*/ 40 w 51"/>
                  <a:gd name="T9" fmla="*/ 30 h 68"/>
                  <a:gd name="T10" fmla="*/ 37 w 51"/>
                  <a:gd name="T11" fmla="*/ 25 h 68"/>
                  <a:gd name="T12" fmla="*/ 34 w 51"/>
                  <a:gd name="T13" fmla="*/ 20 h 68"/>
                  <a:gd name="T14" fmla="*/ 30 w 51"/>
                  <a:gd name="T15" fmla="*/ 17 h 68"/>
                  <a:gd name="T16" fmla="*/ 27 w 51"/>
                  <a:gd name="T17" fmla="*/ 14 h 68"/>
                  <a:gd name="T18" fmla="*/ 24 w 51"/>
                  <a:gd name="T19" fmla="*/ 11 h 68"/>
                  <a:gd name="T20" fmla="*/ 19 w 51"/>
                  <a:gd name="T21" fmla="*/ 8 h 68"/>
                  <a:gd name="T22" fmla="*/ 14 w 51"/>
                  <a:gd name="T23" fmla="*/ 5 h 68"/>
                  <a:gd name="T24" fmla="*/ 13 w 51"/>
                  <a:gd name="T25" fmla="*/ 4 h 68"/>
                  <a:gd name="T26" fmla="*/ 12 w 51"/>
                  <a:gd name="T27" fmla="*/ 2 h 68"/>
                  <a:gd name="T28" fmla="*/ 11 w 51"/>
                  <a:gd name="T29" fmla="*/ 1 h 68"/>
                  <a:gd name="T30" fmla="*/ 0 w 51"/>
                  <a:gd name="T31" fmla="*/ 10 h 68"/>
                  <a:gd name="T32" fmla="*/ 4 w 51"/>
                  <a:gd name="T33" fmla="*/ 15 h 68"/>
                  <a:gd name="T34" fmla="*/ 8 w 51"/>
                  <a:gd name="T35" fmla="*/ 14 h 68"/>
                  <a:gd name="T36" fmla="*/ 11 w 51"/>
                  <a:gd name="T37" fmla="*/ 14 h 68"/>
                  <a:gd name="T38" fmla="*/ 14 w 51"/>
                  <a:gd name="T39" fmla="*/ 15 h 68"/>
                  <a:gd name="T40" fmla="*/ 18 w 51"/>
                  <a:gd name="T41" fmla="*/ 16 h 68"/>
                  <a:gd name="T42" fmla="*/ 21 w 51"/>
                  <a:gd name="T43" fmla="*/ 18 h 68"/>
                  <a:gd name="T44" fmla="*/ 24 w 51"/>
                  <a:gd name="T45" fmla="*/ 20 h 68"/>
                  <a:gd name="T46" fmla="*/ 27 w 51"/>
                  <a:gd name="T47" fmla="*/ 23 h 68"/>
                  <a:gd name="T48" fmla="*/ 30 w 51"/>
                  <a:gd name="T49" fmla="*/ 26 h 68"/>
                  <a:gd name="T50" fmla="*/ 33 w 51"/>
                  <a:gd name="T51" fmla="*/ 30 h 68"/>
                  <a:gd name="T52" fmla="*/ 36 w 51"/>
                  <a:gd name="T53" fmla="*/ 35 h 68"/>
                  <a:gd name="T54" fmla="*/ 39 w 51"/>
                  <a:gd name="T55" fmla="*/ 40 h 68"/>
                  <a:gd name="T56" fmla="*/ 41 w 51"/>
                  <a:gd name="T57" fmla="*/ 45 h 68"/>
                  <a:gd name="T58" fmla="*/ 44 w 51"/>
                  <a:gd name="T59" fmla="*/ 51 h 68"/>
                  <a:gd name="T60" fmla="*/ 47 w 51"/>
                  <a:gd name="T61" fmla="*/ 57 h 68"/>
                  <a:gd name="T62" fmla="*/ 50 w 51"/>
                  <a:gd name="T63" fmla="*/ 64 h 68"/>
                  <a:gd name="T64" fmla="*/ 51 w 51"/>
                  <a:gd name="T65" fmla="*/ 68 h 6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1" h="68">
                    <a:moveTo>
                      <a:pt x="51" y="68"/>
                    </a:moveTo>
                    <a:lnTo>
                      <a:pt x="50" y="62"/>
                    </a:lnTo>
                    <a:lnTo>
                      <a:pt x="49" y="57"/>
                    </a:lnTo>
                    <a:lnTo>
                      <a:pt x="48" y="52"/>
                    </a:lnTo>
                    <a:lnTo>
                      <a:pt x="47" y="48"/>
                    </a:lnTo>
                    <a:lnTo>
                      <a:pt x="46" y="44"/>
                    </a:lnTo>
                    <a:lnTo>
                      <a:pt x="45" y="40"/>
                    </a:lnTo>
                    <a:lnTo>
                      <a:pt x="43" y="36"/>
                    </a:lnTo>
                    <a:lnTo>
                      <a:pt x="42" y="33"/>
                    </a:lnTo>
                    <a:lnTo>
                      <a:pt x="40" y="30"/>
                    </a:lnTo>
                    <a:lnTo>
                      <a:pt x="39" y="27"/>
                    </a:lnTo>
                    <a:lnTo>
                      <a:pt x="37" y="25"/>
                    </a:lnTo>
                    <a:lnTo>
                      <a:pt x="35" y="23"/>
                    </a:lnTo>
                    <a:lnTo>
                      <a:pt x="34" y="20"/>
                    </a:lnTo>
                    <a:lnTo>
                      <a:pt x="32" y="19"/>
                    </a:lnTo>
                    <a:lnTo>
                      <a:pt x="30" y="17"/>
                    </a:lnTo>
                    <a:lnTo>
                      <a:pt x="29" y="15"/>
                    </a:lnTo>
                    <a:lnTo>
                      <a:pt x="27" y="14"/>
                    </a:lnTo>
                    <a:lnTo>
                      <a:pt x="25" y="12"/>
                    </a:lnTo>
                    <a:lnTo>
                      <a:pt x="24" y="11"/>
                    </a:lnTo>
                    <a:lnTo>
                      <a:pt x="22" y="10"/>
                    </a:lnTo>
                    <a:lnTo>
                      <a:pt x="19" y="8"/>
                    </a:lnTo>
                    <a:lnTo>
                      <a:pt x="17" y="7"/>
                    </a:lnTo>
                    <a:lnTo>
                      <a:pt x="14" y="5"/>
                    </a:lnTo>
                    <a:lnTo>
                      <a:pt x="14" y="4"/>
                    </a:lnTo>
                    <a:lnTo>
                      <a:pt x="13" y="4"/>
                    </a:lnTo>
                    <a:lnTo>
                      <a:pt x="12" y="3"/>
                    </a:lnTo>
                    <a:lnTo>
                      <a:pt x="12" y="2"/>
                    </a:lnTo>
                    <a:lnTo>
                      <a:pt x="11" y="1"/>
                    </a:lnTo>
                    <a:lnTo>
                      <a:pt x="6" y="0"/>
                    </a:lnTo>
                    <a:lnTo>
                      <a:pt x="0" y="10"/>
                    </a:lnTo>
                    <a:lnTo>
                      <a:pt x="3" y="15"/>
                    </a:lnTo>
                    <a:lnTo>
                      <a:pt x="4" y="15"/>
                    </a:lnTo>
                    <a:lnTo>
                      <a:pt x="6" y="14"/>
                    </a:lnTo>
                    <a:lnTo>
                      <a:pt x="8" y="14"/>
                    </a:lnTo>
                    <a:lnTo>
                      <a:pt x="9" y="14"/>
                    </a:lnTo>
                    <a:lnTo>
                      <a:pt x="11" y="14"/>
                    </a:lnTo>
                    <a:lnTo>
                      <a:pt x="13" y="15"/>
                    </a:lnTo>
                    <a:lnTo>
                      <a:pt x="14" y="15"/>
                    </a:lnTo>
                    <a:lnTo>
                      <a:pt x="16" y="16"/>
                    </a:lnTo>
                    <a:lnTo>
                      <a:pt x="18" y="16"/>
                    </a:lnTo>
                    <a:lnTo>
                      <a:pt x="19" y="17"/>
                    </a:lnTo>
                    <a:lnTo>
                      <a:pt x="21" y="18"/>
                    </a:lnTo>
                    <a:lnTo>
                      <a:pt x="22" y="19"/>
                    </a:lnTo>
                    <a:lnTo>
                      <a:pt x="24" y="20"/>
                    </a:lnTo>
                    <a:lnTo>
                      <a:pt x="25" y="22"/>
                    </a:lnTo>
                    <a:lnTo>
                      <a:pt x="27" y="23"/>
                    </a:lnTo>
                    <a:lnTo>
                      <a:pt x="28" y="25"/>
                    </a:lnTo>
                    <a:lnTo>
                      <a:pt x="30" y="26"/>
                    </a:lnTo>
                    <a:lnTo>
                      <a:pt x="31" y="28"/>
                    </a:lnTo>
                    <a:lnTo>
                      <a:pt x="33" y="30"/>
                    </a:lnTo>
                    <a:lnTo>
                      <a:pt x="34" y="32"/>
                    </a:lnTo>
                    <a:lnTo>
                      <a:pt x="36" y="35"/>
                    </a:lnTo>
                    <a:lnTo>
                      <a:pt x="37" y="37"/>
                    </a:lnTo>
                    <a:lnTo>
                      <a:pt x="39" y="40"/>
                    </a:lnTo>
                    <a:lnTo>
                      <a:pt x="40" y="42"/>
                    </a:lnTo>
                    <a:lnTo>
                      <a:pt x="41" y="45"/>
                    </a:lnTo>
                    <a:lnTo>
                      <a:pt x="43" y="48"/>
                    </a:lnTo>
                    <a:lnTo>
                      <a:pt x="44" y="51"/>
                    </a:lnTo>
                    <a:lnTo>
                      <a:pt x="46" y="54"/>
                    </a:lnTo>
                    <a:lnTo>
                      <a:pt x="47" y="57"/>
                    </a:lnTo>
                    <a:lnTo>
                      <a:pt x="48" y="60"/>
                    </a:lnTo>
                    <a:lnTo>
                      <a:pt x="50" y="64"/>
                    </a:lnTo>
                    <a:lnTo>
                      <a:pt x="51" y="68"/>
                    </a:lnTo>
                    <a:close/>
                  </a:path>
                </a:pathLst>
              </a:custGeom>
              <a:solidFill>
                <a:srgbClr val="54B9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77" name="Freeform 7"/>
              <p:cNvSpPr>
                <a:spLocks/>
              </p:cNvSpPr>
              <p:nvPr/>
            </p:nvSpPr>
            <p:spPr bwMode="auto">
              <a:xfrm>
                <a:off x="558" y="262"/>
                <a:ext cx="72" cy="42"/>
              </a:xfrm>
              <a:custGeom>
                <a:avLst/>
                <a:gdLst>
                  <a:gd name="T0" fmla="*/ 1 w 72"/>
                  <a:gd name="T1" fmla="*/ 27 h 42"/>
                  <a:gd name="T2" fmla="*/ 0 w 72"/>
                  <a:gd name="T3" fmla="*/ 25 h 42"/>
                  <a:gd name="T4" fmla="*/ 0 w 72"/>
                  <a:gd name="T5" fmla="*/ 22 h 42"/>
                  <a:gd name="T6" fmla="*/ 0 w 72"/>
                  <a:gd name="T7" fmla="*/ 20 h 42"/>
                  <a:gd name="T8" fmla="*/ 1 w 72"/>
                  <a:gd name="T9" fmla="*/ 18 h 42"/>
                  <a:gd name="T10" fmla="*/ 1 w 72"/>
                  <a:gd name="T11" fmla="*/ 15 h 42"/>
                  <a:gd name="T12" fmla="*/ 2 w 72"/>
                  <a:gd name="T13" fmla="*/ 13 h 42"/>
                  <a:gd name="T14" fmla="*/ 3 w 72"/>
                  <a:gd name="T15" fmla="*/ 12 h 42"/>
                  <a:gd name="T16" fmla="*/ 4 w 72"/>
                  <a:gd name="T17" fmla="*/ 10 h 42"/>
                  <a:gd name="T18" fmla="*/ 6 w 72"/>
                  <a:gd name="T19" fmla="*/ 8 h 42"/>
                  <a:gd name="T20" fmla="*/ 8 w 72"/>
                  <a:gd name="T21" fmla="*/ 6 h 42"/>
                  <a:gd name="T22" fmla="*/ 10 w 72"/>
                  <a:gd name="T23" fmla="*/ 5 h 42"/>
                  <a:gd name="T24" fmla="*/ 12 w 72"/>
                  <a:gd name="T25" fmla="*/ 4 h 42"/>
                  <a:gd name="T26" fmla="*/ 14 w 72"/>
                  <a:gd name="T27" fmla="*/ 3 h 42"/>
                  <a:gd name="T28" fmla="*/ 17 w 72"/>
                  <a:gd name="T29" fmla="*/ 2 h 42"/>
                  <a:gd name="T30" fmla="*/ 19 w 72"/>
                  <a:gd name="T31" fmla="*/ 1 h 42"/>
                  <a:gd name="T32" fmla="*/ 22 w 72"/>
                  <a:gd name="T33" fmla="*/ 0 h 42"/>
                  <a:gd name="T34" fmla="*/ 26 w 72"/>
                  <a:gd name="T35" fmla="*/ 0 h 42"/>
                  <a:gd name="T36" fmla="*/ 29 w 72"/>
                  <a:gd name="T37" fmla="*/ 0 h 42"/>
                  <a:gd name="T38" fmla="*/ 32 w 72"/>
                  <a:gd name="T39" fmla="*/ 0 h 42"/>
                  <a:gd name="T40" fmla="*/ 35 w 72"/>
                  <a:gd name="T41" fmla="*/ 1 h 42"/>
                  <a:gd name="T42" fmla="*/ 39 w 72"/>
                  <a:gd name="T43" fmla="*/ 2 h 42"/>
                  <a:gd name="T44" fmla="*/ 44 w 72"/>
                  <a:gd name="T45" fmla="*/ 4 h 42"/>
                  <a:gd name="T46" fmla="*/ 50 w 72"/>
                  <a:gd name="T47" fmla="*/ 6 h 42"/>
                  <a:gd name="T48" fmla="*/ 54 w 72"/>
                  <a:gd name="T49" fmla="*/ 7 h 42"/>
                  <a:gd name="T50" fmla="*/ 57 w 72"/>
                  <a:gd name="T51" fmla="*/ 8 h 42"/>
                  <a:gd name="T52" fmla="*/ 60 w 72"/>
                  <a:gd name="T53" fmla="*/ 8 h 42"/>
                  <a:gd name="T54" fmla="*/ 63 w 72"/>
                  <a:gd name="T55" fmla="*/ 8 h 42"/>
                  <a:gd name="T56" fmla="*/ 67 w 72"/>
                  <a:gd name="T57" fmla="*/ 7 h 42"/>
                  <a:gd name="T58" fmla="*/ 70 w 72"/>
                  <a:gd name="T59" fmla="*/ 7 h 42"/>
                  <a:gd name="T60" fmla="*/ 71 w 72"/>
                  <a:gd name="T61" fmla="*/ 7 h 42"/>
                  <a:gd name="T62" fmla="*/ 71 w 72"/>
                  <a:gd name="T63" fmla="*/ 7 h 42"/>
                  <a:gd name="T64" fmla="*/ 72 w 72"/>
                  <a:gd name="T65" fmla="*/ 7 h 42"/>
                  <a:gd name="T66" fmla="*/ 72 w 72"/>
                  <a:gd name="T67" fmla="*/ 8 h 42"/>
                  <a:gd name="T68" fmla="*/ 71 w 72"/>
                  <a:gd name="T69" fmla="*/ 9 h 42"/>
                  <a:gd name="T70" fmla="*/ 70 w 72"/>
                  <a:gd name="T71" fmla="*/ 10 h 42"/>
                  <a:gd name="T72" fmla="*/ 68 w 72"/>
                  <a:gd name="T73" fmla="*/ 13 h 42"/>
                  <a:gd name="T74" fmla="*/ 65 w 72"/>
                  <a:gd name="T75" fmla="*/ 17 h 42"/>
                  <a:gd name="T76" fmla="*/ 58 w 72"/>
                  <a:gd name="T77" fmla="*/ 23 h 42"/>
                  <a:gd name="T78" fmla="*/ 51 w 72"/>
                  <a:gd name="T79" fmla="*/ 29 h 42"/>
                  <a:gd name="T80" fmla="*/ 43 w 72"/>
                  <a:gd name="T81" fmla="*/ 34 h 42"/>
                  <a:gd name="T82" fmla="*/ 39 w 72"/>
                  <a:gd name="T83" fmla="*/ 36 h 42"/>
                  <a:gd name="T84" fmla="*/ 36 w 72"/>
                  <a:gd name="T85" fmla="*/ 38 h 42"/>
                  <a:gd name="T86" fmla="*/ 33 w 72"/>
                  <a:gd name="T87" fmla="*/ 39 h 42"/>
                  <a:gd name="T88" fmla="*/ 28 w 72"/>
                  <a:gd name="T89" fmla="*/ 41 h 42"/>
                  <a:gd name="T90" fmla="*/ 23 w 72"/>
                  <a:gd name="T91" fmla="*/ 42 h 42"/>
                  <a:gd name="T92" fmla="*/ 18 w 72"/>
                  <a:gd name="T93" fmla="*/ 42 h 42"/>
                  <a:gd name="T94" fmla="*/ 16 w 72"/>
                  <a:gd name="T95" fmla="*/ 42 h 42"/>
                  <a:gd name="T96" fmla="*/ 14 w 72"/>
                  <a:gd name="T97" fmla="*/ 41 h 42"/>
                  <a:gd name="T98" fmla="*/ 12 w 72"/>
                  <a:gd name="T99" fmla="*/ 40 h 42"/>
                  <a:gd name="T100" fmla="*/ 10 w 72"/>
                  <a:gd name="T101" fmla="*/ 40 h 42"/>
                  <a:gd name="T102" fmla="*/ 8 w 72"/>
                  <a:gd name="T103" fmla="*/ 38 h 42"/>
                  <a:gd name="T104" fmla="*/ 6 w 72"/>
                  <a:gd name="T105" fmla="*/ 37 h 42"/>
                  <a:gd name="T106" fmla="*/ 5 w 72"/>
                  <a:gd name="T107" fmla="*/ 35 h 42"/>
                  <a:gd name="T108" fmla="*/ 4 w 72"/>
                  <a:gd name="T109" fmla="*/ 34 h 42"/>
                  <a:gd name="T110" fmla="*/ 2 w 72"/>
                  <a:gd name="T111" fmla="*/ 31 h 42"/>
                  <a:gd name="T112" fmla="*/ 1 w 72"/>
                  <a:gd name="T113" fmla="*/ 29 h 4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2" h="42">
                    <a:moveTo>
                      <a:pt x="1" y="29"/>
                    </a:moveTo>
                    <a:lnTo>
                      <a:pt x="1" y="27"/>
                    </a:lnTo>
                    <a:lnTo>
                      <a:pt x="1" y="26"/>
                    </a:lnTo>
                    <a:lnTo>
                      <a:pt x="0" y="25"/>
                    </a:lnTo>
                    <a:lnTo>
                      <a:pt x="0" y="24"/>
                    </a:lnTo>
                    <a:lnTo>
                      <a:pt x="0" y="22"/>
                    </a:lnTo>
                    <a:lnTo>
                      <a:pt x="0" y="21"/>
                    </a:lnTo>
                    <a:lnTo>
                      <a:pt x="0" y="20"/>
                    </a:lnTo>
                    <a:lnTo>
                      <a:pt x="0" y="19"/>
                    </a:lnTo>
                    <a:lnTo>
                      <a:pt x="1" y="18"/>
                    </a:lnTo>
                    <a:lnTo>
                      <a:pt x="1" y="17"/>
                    </a:lnTo>
                    <a:lnTo>
                      <a:pt x="1" y="15"/>
                    </a:lnTo>
                    <a:lnTo>
                      <a:pt x="2" y="15"/>
                    </a:lnTo>
                    <a:lnTo>
                      <a:pt x="2" y="13"/>
                    </a:lnTo>
                    <a:lnTo>
                      <a:pt x="3" y="12"/>
                    </a:lnTo>
                    <a:lnTo>
                      <a:pt x="4" y="11"/>
                    </a:lnTo>
                    <a:lnTo>
                      <a:pt x="4" y="10"/>
                    </a:lnTo>
                    <a:lnTo>
                      <a:pt x="5" y="9"/>
                    </a:lnTo>
                    <a:lnTo>
                      <a:pt x="6" y="8"/>
                    </a:lnTo>
                    <a:lnTo>
                      <a:pt x="7" y="7"/>
                    </a:lnTo>
                    <a:lnTo>
                      <a:pt x="8" y="6"/>
                    </a:lnTo>
                    <a:lnTo>
                      <a:pt x="9" y="6"/>
                    </a:lnTo>
                    <a:lnTo>
                      <a:pt x="10" y="5"/>
                    </a:lnTo>
                    <a:lnTo>
                      <a:pt x="11" y="4"/>
                    </a:lnTo>
                    <a:lnTo>
                      <a:pt x="12" y="4"/>
                    </a:lnTo>
                    <a:lnTo>
                      <a:pt x="13" y="3"/>
                    </a:lnTo>
                    <a:lnTo>
                      <a:pt x="14" y="3"/>
                    </a:lnTo>
                    <a:lnTo>
                      <a:pt x="15" y="2"/>
                    </a:lnTo>
                    <a:lnTo>
                      <a:pt x="17" y="2"/>
                    </a:lnTo>
                    <a:lnTo>
                      <a:pt x="18" y="1"/>
                    </a:lnTo>
                    <a:lnTo>
                      <a:pt x="19" y="1"/>
                    </a:lnTo>
                    <a:lnTo>
                      <a:pt x="21" y="1"/>
                    </a:lnTo>
                    <a:lnTo>
                      <a:pt x="22" y="0"/>
                    </a:lnTo>
                    <a:lnTo>
                      <a:pt x="24" y="0"/>
                    </a:lnTo>
                    <a:lnTo>
                      <a:pt x="26" y="0"/>
                    </a:lnTo>
                    <a:lnTo>
                      <a:pt x="27" y="0"/>
                    </a:lnTo>
                    <a:lnTo>
                      <a:pt x="29" y="0"/>
                    </a:lnTo>
                    <a:lnTo>
                      <a:pt x="30" y="0"/>
                    </a:lnTo>
                    <a:lnTo>
                      <a:pt x="32" y="0"/>
                    </a:lnTo>
                    <a:lnTo>
                      <a:pt x="33" y="1"/>
                    </a:lnTo>
                    <a:lnTo>
                      <a:pt x="35" y="1"/>
                    </a:lnTo>
                    <a:lnTo>
                      <a:pt x="36" y="1"/>
                    </a:lnTo>
                    <a:lnTo>
                      <a:pt x="39" y="2"/>
                    </a:lnTo>
                    <a:lnTo>
                      <a:pt x="42" y="3"/>
                    </a:lnTo>
                    <a:lnTo>
                      <a:pt x="44" y="4"/>
                    </a:lnTo>
                    <a:lnTo>
                      <a:pt x="47" y="5"/>
                    </a:lnTo>
                    <a:lnTo>
                      <a:pt x="50" y="6"/>
                    </a:lnTo>
                    <a:lnTo>
                      <a:pt x="53" y="7"/>
                    </a:lnTo>
                    <a:lnTo>
                      <a:pt x="54" y="7"/>
                    </a:lnTo>
                    <a:lnTo>
                      <a:pt x="56" y="8"/>
                    </a:lnTo>
                    <a:lnTo>
                      <a:pt x="57" y="8"/>
                    </a:lnTo>
                    <a:lnTo>
                      <a:pt x="59" y="8"/>
                    </a:lnTo>
                    <a:lnTo>
                      <a:pt x="60" y="8"/>
                    </a:lnTo>
                    <a:lnTo>
                      <a:pt x="62" y="8"/>
                    </a:lnTo>
                    <a:lnTo>
                      <a:pt x="63" y="8"/>
                    </a:lnTo>
                    <a:lnTo>
                      <a:pt x="65" y="8"/>
                    </a:lnTo>
                    <a:lnTo>
                      <a:pt x="67" y="7"/>
                    </a:lnTo>
                    <a:lnTo>
                      <a:pt x="68" y="7"/>
                    </a:lnTo>
                    <a:lnTo>
                      <a:pt x="70" y="7"/>
                    </a:lnTo>
                    <a:lnTo>
                      <a:pt x="71" y="7"/>
                    </a:lnTo>
                    <a:lnTo>
                      <a:pt x="72" y="7"/>
                    </a:lnTo>
                    <a:lnTo>
                      <a:pt x="72" y="8"/>
                    </a:lnTo>
                    <a:lnTo>
                      <a:pt x="71" y="9"/>
                    </a:lnTo>
                    <a:lnTo>
                      <a:pt x="71" y="10"/>
                    </a:lnTo>
                    <a:lnTo>
                      <a:pt x="70" y="10"/>
                    </a:lnTo>
                    <a:lnTo>
                      <a:pt x="69" y="12"/>
                    </a:lnTo>
                    <a:lnTo>
                      <a:pt x="68" y="13"/>
                    </a:lnTo>
                    <a:lnTo>
                      <a:pt x="67" y="14"/>
                    </a:lnTo>
                    <a:lnTo>
                      <a:pt x="65" y="17"/>
                    </a:lnTo>
                    <a:lnTo>
                      <a:pt x="61" y="20"/>
                    </a:lnTo>
                    <a:lnTo>
                      <a:pt x="58" y="23"/>
                    </a:lnTo>
                    <a:lnTo>
                      <a:pt x="54" y="26"/>
                    </a:lnTo>
                    <a:lnTo>
                      <a:pt x="51" y="29"/>
                    </a:lnTo>
                    <a:lnTo>
                      <a:pt x="47" y="32"/>
                    </a:lnTo>
                    <a:lnTo>
                      <a:pt x="43" y="34"/>
                    </a:lnTo>
                    <a:lnTo>
                      <a:pt x="41" y="35"/>
                    </a:lnTo>
                    <a:lnTo>
                      <a:pt x="39" y="36"/>
                    </a:lnTo>
                    <a:lnTo>
                      <a:pt x="38" y="37"/>
                    </a:lnTo>
                    <a:lnTo>
                      <a:pt x="36" y="38"/>
                    </a:lnTo>
                    <a:lnTo>
                      <a:pt x="35" y="39"/>
                    </a:lnTo>
                    <a:lnTo>
                      <a:pt x="33" y="39"/>
                    </a:lnTo>
                    <a:lnTo>
                      <a:pt x="31" y="40"/>
                    </a:lnTo>
                    <a:lnTo>
                      <a:pt x="28" y="41"/>
                    </a:lnTo>
                    <a:lnTo>
                      <a:pt x="25" y="41"/>
                    </a:lnTo>
                    <a:lnTo>
                      <a:pt x="23" y="42"/>
                    </a:lnTo>
                    <a:lnTo>
                      <a:pt x="20" y="42"/>
                    </a:lnTo>
                    <a:lnTo>
                      <a:pt x="18" y="42"/>
                    </a:lnTo>
                    <a:lnTo>
                      <a:pt x="17" y="42"/>
                    </a:lnTo>
                    <a:lnTo>
                      <a:pt x="16" y="42"/>
                    </a:lnTo>
                    <a:lnTo>
                      <a:pt x="15" y="41"/>
                    </a:lnTo>
                    <a:lnTo>
                      <a:pt x="14" y="41"/>
                    </a:lnTo>
                    <a:lnTo>
                      <a:pt x="13" y="41"/>
                    </a:lnTo>
                    <a:lnTo>
                      <a:pt x="12" y="40"/>
                    </a:lnTo>
                    <a:lnTo>
                      <a:pt x="11" y="40"/>
                    </a:lnTo>
                    <a:lnTo>
                      <a:pt x="10" y="40"/>
                    </a:lnTo>
                    <a:lnTo>
                      <a:pt x="9" y="39"/>
                    </a:lnTo>
                    <a:lnTo>
                      <a:pt x="8" y="38"/>
                    </a:lnTo>
                    <a:lnTo>
                      <a:pt x="7" y="38"/>
                    </a:lnTo>
                    <a:lnTo>
                      <a:pt x="6" y="37"/>
                    </a:lnTo>
                    <a:lnTo>
                      <a:pt x="6" y="36"/>
                    </a:lnTo>
                    <a:lnTo>
                      <a:pt x="5" y="35"/>
                    </a:lnTo>
                    <a:lnTo>
                      <a:pt x="4" y="34"/>
                    </a:lnTo>
                    <a:lnTo>
                      <a:pt x="3" y="32"/>
                    </a:lnTo>
                    <a:lnTo>
                      <a:pt x="2" y="31"/>
                    </a:lnTo>
                    <a:lnTo>
                      <a:pt x="2" y="30"/>
                    </a:lnTo>
                    <a:lnTo>
                      <a:pt x="1" y="29"/>
                    </a:lnTo>
                    <a:close/>
                  </a:path>
                </a:pathLst>
              </a:custGeom>
              <a:solidFill>
                <a:srgbClr val="54B9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9238" name="Group 8"/>
            <p:cNvGrpSpPr>
              <a:grpSpLocks/>
            </p:cNvGrpSpPr>
            <p:nvPr/>
          </p:nvGrpSpPr>
          <p:grpSpPr bwMode="auto">
            <a:xfrm>
              <a:off x="192" y="344"/>
              <a:ext cx="320" cy="46"/>
              <a:chOff x="192" y="344"/>
              <a:chExt cx="320" cy="46"/>
            </a:xfrm>
          </p:grpSpPr>
          <p:sp>
            <p:nvSpPr>
              <p:cNvPr id="9266" name="Freeform 9"/>
              <p:cNvSpPr>
                <a:spLocks/>
              </p:cNvSpPr>
              <p:nvPr/>
            </p:nvSpPr>
            <p:spPr bwMode="auto">
              <a:xfrm>
                <a:off x="192" y="345"/>
                <a:ext cx="36" cy="44"/>
              </a:xfrm>
              <a:custGeom>
                <a:avLst/>
                <a:gdLst>
                  <a:gd name="T0" fmla="*/ 34 w 36"/>
                  <a:gd name="T1" fmla="*/ 9 h 44"/>
                  <a:gd name="T2" fmla="*/ 31 w 36"/>
                  <a:gd name="T3" fmla="*/ 7 h 44"/>
                  <a:gd name="T4" fmla="*/ 28 w 36"/>
                  <a:gd name="T5" fmla="*/ 5 h 44"/>
                  <a:gd name="T6" fmla="*/ 25 w 36"/>
                  <a:gd name="T7" fmla="*/ 5 h 44"/>
                  <a:gd name="T8" fmla="*/ 21 w 36"/>
                  <a:gd name="T9" fmla="*/ 5 h 44"/>
                  <a:gd name="T10" fmla="*/ 17 w 36"/>
                  <a:gd name="T11" fmla="*/ 5 h 44"/>
                  <a:gd name="T12" fmla="*/ 14 w 36"/>
                  <a:gd name="T13" fmla="*/ 7 h 44"/>
                  <a:gd name="T14" fmla="*/ 12 w 36"/>
                  <a:gd name="T15" fmla="*/ 8 h 44"/>
                  <a:gd name="T16" fmla="*/ 9 w 36"/>
                  <a:gd name="T17" fmla="*/ 11 h 44"/>
                  <a:gd name="T18" fmla="*/ 7 w 36"/>
                  <a:gd name="T19" fmla="*/ 14 h 44"/>
                  <a:gd name="T20" fmla="*/ 6 w 36"/>
                  <a:gd name="T21" fmla="*/ 17 h 44"/>
                  <a:gd name="T22" fmla="*/ 5 w 36"/>
                  <a:gd name="T23" fmla="*/ 20 h 44"/>
                  <a:gd name="T24" fmla="*/ 5 w 36"/>
                  <a:gd name="T25" fmla="*/ 24 h 44"/>
                  <a:gd name="T26" fmla="*/ 6 w 36"/>
                  <a:gd name="T27" fmla="*/ 27 h 44"/>
                  <a:gd name="T28" fmla="*/ 7 w 36"/>
                  <a:gd name="T29" fmla="*/ 30 h 44"/>
                  <a:gd name="T30" fmla="*/ 9 w 36"/>
                  <a:gd name="T31" fmla="*/ 33 h 44"/>
                  <a:gd name="T32" fmla="*/ 12 w 36"/>
                  <a:gd name="T33" fmla="*/ 35 h 44"/>
                  <a:gd name="T34" fmla="*/ 14 w 36"/>
                  <a:gd name="T35" fmla="*/ 37 h 44"/>
                  <a:gd name="T36" fmla="*/ 17 w 36"/>
                  <a:gd name="T37" fmla="*/ 38 h 44"/>
                  <a:gd name="T38" fmla="*/ 21 w 36"/>
                  <a:gd name="T39" fmla="*/ 39 h 44"/>
                  <a:gd name="T40" fmla="*/ 25 w 36"/>
                  <a:gd name="T41" fmla="*/ 39 h 44"/>
                  <a:gd name="T42" fmla="*/ 28 w 36"/>
                  <a:gd name="T43" fmla="*/ 38 h 44"/>
                  <a:gd name="T44" fmla="*/ 31 w 36"/>
                  <a:gd name="T45" fmla="*/ 37 h 44"/>
                  <a:gd name="T46" fmla="*/ 34 w 36"/>
                  <a:gd name="T47" fmla="*/ 35 h 44"/>
                  <a:gd name="T48" fmla="*/ 36 w 36"/>
                  <a:gd name="T49" fmla="*/ 39 h 44"/>
                  <a:gd name="T50" fmla="*/ 33 w 36"/>
                  <a:gd name="T51" fmla="*/ 41 h 44"/>
                  <a:gd name="T52" fmla="*/ 30 w 36"/>
                  <a:gd name="T53" fmla="*/ 42 h 44"/>
                  <a:gd name="T54" fmla="*/ 26 w 36"/>
                  <a:gd name="T55" fmla="*/ 43 h 44"/>
                  <a:gd name="T56" fmla="*/ 23 w 36"/>
                  <a:gd name="T57" fmla="*/ 44 h 44"/>
                  <a:gd name="T58" fmla="*/ 18 w 36"/>
                  <a:gd name="T59" fmla="*/ 43 h 44"/>
                  <a:gd name="T60" fmla="*/ 14 w 36"/>
                  <a:gd name="T61" fmla="*/ 42 h 44"/>
                  <a:gd name="T62" fmla="*/ 10 w 36"/>
                  <a:gd name="T63" fmla="*/ 40 h 44"/>
                  <a:gd name="T64" fmla="*/ 7 w 36"/>
                  <a:gd name="T65" fmla="*/ 37 h 44"/>
                  <a:gd name="T66" fmla="*/ 4 w 36"/>
                  <a:gd name="T67" fmla="*/ 34 h 44"/>
                  <a:gd name="T68" fmla="*/ 2 w 36"/>
                  <a:gd name="T69" fmla="*/ 30 h 44"/>
                  <a:gd name="T70" fmla="*/ 1 w 36"/>
                  <a:gd name="T71" fmla="*/ 26 h 44"/>
                  <a:gd name="T72" fmla="*/ 0 w 36"/>
                  <a:gd name="T73" fmla="*/ 22 h 44"/>
                  <a:gd name="T74" fmla="*/ 1 w 36"/>
                  <a:gd name="T75" fmla="*/ 18 h 44"/>
                  <a:gd name="T76" fmla="*/ 2 w 36"/>
                  <a:gd name="T77" fmla="*/ 13 h 44"/>
                  <a:gd name="T78" fmla="*/ 4 w 36"/>
                  <a:gd name="T79" fmla="*/ 10 h 44"/>
                  <a:gd name="T80" fmla="*/ 7 w 36"/>
                  <a:gd name="T81" fmla="*/ 6 h 44"/>
                  <a:gd name="T82" fmla="*/ 10 w 36"/>
                  <a:gd name="T83" fmla="*/ 4 h 44"/>
                  <a:gd name="T84" fmla="*/ 14 w 36"/>
                  <a:gd name="T85" fmla="*/ 2 h 44"/>
                  <a:gd name="T86" fmla="*/ 18 w 36"/>
                  <a:gd name="T87" fmla="*/ 1 h 44"/>
                  <a:gd name="T88" fmla="*/ 23 w 36"/>
                  <a:gd name="T89" fmla="*/ 0 h 44"/>
                  <a:gd name="T90" fmla="*/ 26 w 36"/>
                  <a:gd name="T91" fmla="*/ 0 h 44"/>
                  <a:gd name="T92" fmla="*/ 30 w 36"/>
                  <a:gd name="T93" fmla="*/ 1 h 44"/>
                  <a:gd name="T94" fmla="*/ 33 w 36"/>
                  <a:gd name="T95" fmla="*/ 2 h 44"/>
                  <a:gd name="T96" fmla="*/ 36 w 36"/>
                  <a:gd name="T97" fmla="*/ 4 h 4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 h="44">
                    <a:moveTo>
                      <a:pt x="36" y="10"/>
                    </a:moveTo>
                    <a:lnTo>
                      <a:pt x="34" y="9"/>
                    </a:lnTo>
                    <a:lnTo>
                      <a:pt x="33" y="8"/>
                    </a:lnTo>
                    <a:lnTo>
                      <a:pt x="31" y="7"/>
                    </a:lnTo>
                    <a:lnTo>
                      <a:pt x="30" y="6"/>
                    </a:lnTo>
                    <a:lnTo>
                      <a:pt x="28" y="5"/>
                    </a:lnTo>
                    <a:lnTo>
                      <a:pt x="26" y="5"/>
                    </a:lnTo>
                    <a:lnTo>
                      <a:pt x="25" y="5"/>
                    </a:lnTo>
                    <a:lnTo>
                      <a:pt x="23" y="4"/>
                    </a:lnTo>
                    <a:lnTo>
                      <a:pt x="21" y="5"/>
                    </a:lnTo>
                    <a:lnTo>
                      <a:pt x="19" y="5"/>
                    </a:lnTo>
                    <a:lnTo>
                      <a:pt x="17" y="5"/>
                    </a:lnTo>
                    <a:lnTo>
                      <a:pt x="16" y="6"/>
                    </a:lnTo>
                    <a:lnTo>
                      <a:pt x="14" y="7"/>
                    </a:lnTo>
                    <a:lnTo>
                      <a:pt x="13" y="8"/>
                    </a:lnTo>
                    <a:lnTo>
                      <a:pt x="12" y="8"/>
                    </a:lnTo>
                    <a:lnTo>
                      <a:pt x="10" y="10"/>
                    </a:lnTo>
                    <a:lnTo>
                      <a:pt x="9" y="11"/>
                    </a:lnTo>
                    <a:lnTo>
                      <a:pt x="8" y="12"/>
                    </a:lnTo>
                    <a:lnTo>
                      <a:pt x="7" y="14"/>
                    </a:lnTo>
                    <a:lnTo>
                      <a:pt x="6" y="15"/>
                    </a:lnTo>
                    <a:lnTo>
                      <a:pt x="6" y="17"/>
                    </a:lnTo>
                    <a:lnTo>
                      <a:pt x="5" y="18"/>
                    </a:lnTo>
                    <a:lnTo>
                      <a:pt x="5" y="20"/>
                    </a:lnTo>
                    <a:lnTo>
                      <a:pt x="5" y="22"/>
                    </a:lnTo>
                    <a:lnTo>
                      <a:pt x="5" y="24"/>
                    </a:lnTo>
                    <a:lnTo>
                      <a:pt x="5" y="25"/>
                    </a:lnTo>
                    <a:lnTo>
                      <a:pt x="6" y="27"/>
                    </a:lnTo>
                    <a:lnTo>
                      <a:pt x="7" y="28"/>
                    </a:lnTo>
                    <a:lnTo>
                      <a:pt x="7" y="30"/>
                    </a:lnTo>
                    <a:lnTo>
                      <a:pt x="8" y="31"/>
                    </a:lnTo>
                    <a:lnTo>
                      <a:pt x="9" y="33"/>
                    </a:lnTo>
                    <a:lnTo>
                      <a:pt x="10" y="34"/>
                    </a:lnTo>
                    <a:lnTo>
                      <a:pt x="12" y="35"/>
                    </a:lnTo>
                    <a:lnTo>
                      <a:pt x="13" y="36"/>
                    </a:lnTo>
                    <a:lnTo>
                      <a:pt x="14" y="37"/>
                    </a:lnTo>
                    <a:lnTo>
                      <a:pt x="16" y="38"/>
                    </a:lnTo>
                    <a:lnTo>
                      <a:pt x="17" y="38"/>
                    </a:lnTo>
                    <a:lnTo>
                      <a:pt x="19" y="39"/>
                    </a:lnTo>
                    <a:lnTo>
                      <a:pt x="21" y="39"/>
                    </a:lnTo>
                    <a:lnTo>
                      <a:pt x="23" y="39"/>
                    </a:lnTo>
                    <a:lnTo>
                      <a:pt x="25" y="39"/>
                    </a:lnTo>
                    <a:lnTo>
                      <a:pt x="26" y="39"/>
                    </a:lnTo>
                    <a:lnTo>
                      <a:pt x="28" y="38"/>
                    </a:lnTo>
                    <a:lnTo>
                      <a:pt x="30" y="38"/>
                    </a:lnTo>
                    <a:lnTo>
                      <a:pt x="31" y="37"/>
                    </a:lnTo>
                    <a:lnTo>
                      <a:pt x="33" y="36"/>
                    </a:lnTo>
                    <a:lnTo>
                      <a:pt x="34" y="35"/>
                    </a:lnTo>
                    <a:lnTo>
                      <a:pt x="36" y="34"/>
                    </a:lnTo>
                    <a:lnTo>
                      <a:pt x="36" y="39"/>
                    </a:lnTo>
                    <a:lnTo>
                      <a:pt x="34" y="40"/>
                    </a:lnTo>
                    <a:lnTo>
                      <a:pt x="33" y="41"/>
                    </a:lnTo>
                    <a:lnTo>
                      <a:pt x="31" y="42"/>
                    </a:lnTo>
                    <a:lnTo>
                      <a:pt x="30" y="42"/>
                    </a:lnTo>
                    <a:lnTo>
                      <a:pt x="28" y="43"/>
                    </a:lnTo>
                    <a:lnTo>
                      <a:pt x="26" y="43"/>
                    </a:lnTo>
                    <a:lnTo>
                      <a:pt x="25" y="43"/>
                    </a:lnTo>
                    <a:lnTo>
                      <a:pt x="23" y="44"/>
                    </a:lnTo>
                    <a:lnTo>
                      <a:pt x="21" y="43"/>
                    </a:lnTo>
                    <a:lnTo>
                      <a:pt x="18" y="43"/>
                    </a:lnTo>
                    <a:lnTo>
                      <a:pt x="16" y="42"/>
                    </a:lnTo>
                    <a:lnTo>
                      <a:pt x="14" y="42"/>
                    </a:lnTo>
                    <a:lnTo>
                      <a:pt x="12" y="41"/>
                    </a:lnTo>
                    <a:lnTo>
                      <a:pt x="10" y="40"/>
                    </a:lnTo>
                    <a:lnTo>
                      <a:pt x="9" y="39"/>
                    </a:lnTo>
                    <a:lnTo>
                      <a:pt x="7" y="37"/>
                    </a:lnTo>
                    <a:lnTo>
                      <a:pt x="5" y="36"/>
                    </a:lnTo>
                    <a:lnTo>
                      <a:pt x="4" y="34"/>
                    </a:lnTo>
                    <a:lnTo>
                      <a:pt x="3" y="32"/>
                    </a:lnTo>
                    <a:lnTo>
                      <a:pt x="2" y="30"/>
                    </a:lnTo>
                    <a:lnTo>
                      <a:pt x="1" y="28"/>
                    </a:lnTo>
                    <a:lnTo>
                      <a:pt x="1" y="26"/>
                    </a:lnTo>
                    <a:lnTo>
                      <a:pt x="0" y="24"/>
                    </a:lnTo>
                    <a:lnTo>
                      <a:pt x="0" y="22"/>
                    </a:lnTo>
                    <a:lnTo>
                      <a:pt x="0" y="20"/>
                    </a:lnTo>
                    <a:lnTo>
                      <a:pt x="1" y="18"/>
                    </a:lnTo>
                    <a:lnTo>
                      <a:pt x="1" y="15"/>
                    </a:lnTo>
                    <a:lnTo>
                      <a:pt x="2" y="13"/>
                    </a:lnTo>
                    <a:lnTo>
                      <a:pt x="3" y="12"/>
                    </a:lnTo>
                    <a:lnTo>
                      <a:pt x="4" y="10"/>
                    </a:lnTo>
                    <a:lnTo>
                      <a:pt x="5" y="8"/>
                    </a:lnTo>
                    <a:lnTo>
                      <a:pt x="7" y="6"/>
                    </a:lnTo>
                    <a:lnTo>
                      <a:pt x="8" y="5"/>
                    </a:lnTo>
                    <a:lnTo>
                      <a:pt x="10" y="4"/>
                    </a:lnTo>
                    <a:lnTo>
                      <a:pt x="12" y="3"/>
                    </a:lnTo>
                    <a:lnTo>
                      <a:pt x="14" y="2"/>
                    </a:lnTo>
                    <a:lnTo>
                      <a:pt x="16" y="1"/>
                    </a:lnTo>
                    <a:lnTo>
                      <a:pt x="18" y="1"/>
                    </a:lnTo>
                    <a:lnTo>
                      <a:pt x="21" y="0"/>
                    </a:lnTo>
                    <a:lnTo>
                      <a:pt x="23" y="0"/>
                    </a:lnTo>
                    <a:lnTo>
                      <a:pt x="25" y="0"/>
                    </a:lnTo>
                    <a:lnTo>
                      <a:pt x="26" y="0"/>
                    </a:lnTo>
                    <a:lnTo>
                      <a:pt x="28" y="1"/>
                    </a:lnTo>
                    <a:lnTo>
                      <a:pt x="30" y="1"/>
                    </a:lnTo>
                    <a:lnTo>
                      <a:pt x="31" y="2"/>
                    </a:lnTo>
                    <a:lnTo>
                      <a:pt x="33" y="2"/>
                    </a:lnTo>
                    <a:lnTo>
                      <a:pt x="34" y="3"/>
                    </a:lnTo>
                    <a:lnTo>
                      <a:pt x="36" y="4"/>
                    </a:lnTo>
                    <a:lnTo>
                      <a:pt x="36" y="10"/>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67" name="Freeform 10"/>
              <p:cNvSpPr>
                <a:spLocks/>
              </p:cNvSpPr>
              <p:nvPr/>
            </p:nvSpPr>
            <p:spPr bwMode="auto">
              <a:xfrm>
                <a:off x="230" y="344"/>
                <a:ext cx="40" cy="44"/>
              </a:xfrm>
              <a:custGeom>
                <a:avLst/>
                <a:gdLst>
                  <a:gd name="T0" fmla="*/ 11 w 40"/>
                  <a:gd name="T1" fmla="*/ 32 h 44"/>
                  <a:gd name="T2" fmla="*/ 5 w 40"/>
                  <a:gd name="T3" fmla="*/ 44 h 44"/>
                  <a:gd name="T4" fmla="*/ 0 w 40"/>
                  <a:gd name="T5" fmla="*/ 44 h 44"/>
                  <a:gd name="T6" fmla="*/ 20 w 40"/>
                  <a:gd name="T7" fmla="*/ 0 h 44"/>
                  <a:gd name="T8" fmla="*/ 40 w 40"/>
                  <a:gd name="T9" fmla="*/ 44 h 44"/>
                  <a:gd name="T10" fmla="*/ 34 w 40"/>
                  <a:gd name="T11" fmla="*/ 44 h 44"/>
                  <a:gd name="T12" fmla="*/ 29 w 40"/>
                  <a:gd name="T13" fmla="*/ 32 h 44"/>
                  <a:gd name="T14" fmla="*/ 11 w 40"/>
                  <a:gd name="T15" fmla="*/ 32 h 44"/>
                  <a:gd name="T16" fmla="*/ 20 w 40"/>
                  <a:gd name="T17" fmla="*/ 11 h 44"/>
                  <a:gd name="T18" fmla="*/ 13 w 40"/>
                  <a:gd name="T19" fmla="*/ 27 h 44"/>
                  <a:gd name="T20" fmla="*/ 27 w 40"/>
                  <a:gd name="T21" fmla="*/ 27 h 44"/>
                  <a:gd name="T22" fmla="*/ 20 w 40"/>
                  <a:gd name="T23" fmla="*/ 11 h 44"/>
                  <a:gd name="T24" fmla="*/ 11 w 40"/>
                  <a:gd name="T25" fmla="*/ 32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0" h="44">
                    <a:moveTo>
                      <a:pt x="11" y="32"/>
                    </a:moveTo>
                    <a:lnTo>
                      <a:pt x="5" y="44"/>
                    </a:lnTo>
                    <a:lnTo>
                      <a:pt x="0" y="44"/>
                    </a:lnTo>
                    <a:lnTo>
                      <a:pt x="20" y="0"/>
                    </a:lnTo>
                    <a:lnTo>
                      <a:pt x="40" y="44"/>
                    </a:lnTo>
                    <a:lnTo>
                      <a:pt x="34" y="44"/>
                    </a:lnTo>
                    <a:lnTo>
                      <a:pt x="29" y="32"/>
                    </a:lnTo>
                    <a:lnTo>
                      <a:pt x="11" y="32"/>
                    </a:lnTo>
                    <a:lnTo>
                      <a:pt x="20" y="11"/>
                    </a:lnTo>
                    <a:lnTo>
                      <a:pt x="13" y="27"/>
                    </a:lnTo>
                    <a:lnTo>
                      <a:pt x="27" y="27"/>
                    </a:lnTo>
                    <a:lnTo>
                      <a:pt x="20" y="11"/>
                    </a:lnTo>
                    <a:lnTo>
                      <a:pt x="11" y="32"/>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68" name="Freeform 11"/>
              <p:cNvSpPr>
                <a:spLocks/>
              </p:cNvSpPr>
              <p:nvPr/>
            </p:nvSpPr>
            <p:spPr bwMode="auto">
              <a:xfrm>
                <a:off x="272" y="346"/>
                <a:ext cx="17" cy="42"/>
              </a:xfrm>
              <a:custGeom>
                <a:avLst/>
                <a:gdLst>
                  <a:gd name="T0" fmla="*/ 5 w 17"/>
                  <a:gd name="T1" fmla="*/ 37 h 42"/>
                  <a:gd name="T2" fmla="*/ 17 w 17"/>
                  <a:gd name="T3" fmla="*/ 37 h 42"/>
                  <a:gd name="T4" fmla="*/ 17 w 17"/>
                  <a:gd name="T5" fmla="*/ 42 h 42"/>
                  <a:gd name="T6" fmla="*/ 0 w 17"/>
                  <a:gd name="T7" fmla="*/ 42 h 42"/>
                  <a:gd name="T8" fmla="*/ 0 w 17"/>
                  <a:gd name="T9" fmla="*/ 0 h 42"/>
                  <a:gd name="T10" fmla="*/ 5 w 17"/>
                  <a:gd name="T11" fmla="*/ 0 h 42"/>
                  <a:gd name="T12" fmla="*/ 5 w 17"/>
                  <a:gd name="T13" fmla="*/ 37 h 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42">
                    <a:moveTo>
                      <a:pt x="5" y="37"/>
                    </a:moveTo>
                    <a:lnTo>
                      <a:pt x="17" y="37"/>
                    </a:lnTo>
                    <a:lnTo>
                      <a:pt x="17" y="42"/>
                    </a:lnTo>
                    <a:lnTo>
                      <a:pt x="0" y="42"/>
                    </a:lnTo>
                    <a:lnTo>
                      <a:pt x="0" y="0"/>
                    </a:lnTo>
                    <a:lnTo>
                      <a:pt x="5" y="0"/>
                    </a:lnTo>
                    <a:lnTo>
                      <a:pt x="5" y="37"/>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69" name="Rectangle 12"/>
              <p:cNvSpPr>
                <a:spLocks noChangeArrowheads="1"/>
              </p:cNvSpPr>
              <p:nvPr/>
            </p:nvSpPr>
            <p:spPr bwMode="auto">
              <a:xfrm>
                <a:off x="296" y="346"/>
                <a:ext cx="5" cy="42"/>
              </a:xfrm>
              <a:prstGeom prst="rect">
                <a:avLst/>
              </a:prstGeom>
              <a:solidFill>
                <a:srgbClr val="88459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9270" name="Freeform 13"/>
              <p:cNvSpPr>
                <a:spLocks/>
              </p:cNvSpPr>
              <p:nvPr/>
            </p:nvSpPr>
            <p:spPr bwMode="auto">
              <a:xfrm>
                <a:off x="310" y="346"/>
                <a:ext cx="20" cy="42"/>
              </a:xfrm>
              <a:custGeom>
                <a:avLst/>
                <a:gdLst>
                  <a:gd name="T0" fmla="*/ 5 w 20"/>
                  <a:gd name="T1" fmla="*/ 4 h 42"/>
                  <a:gd name="T2" fmla="*/ 5 w 20"/>
                  <a:gd name="T3" fmla="*/ 17 h 42"/>
                  <a:gd name="T4" fmla="*/ 19 w 20"/>
                  <a:gd name="T5" fmla="*/ 17 h 42"/>
                  <a:gd name="T6" fmla="*/ 19 w 20"/>
                  <a:gd name="T7" fmla="*/ 21 h 42"/>
                  <a:gd name="T8" fmla="*/ 5 w 20"/>
                  <a:gd name="T9" fmla="*/ 21 h 42"/>
                  <a:gd name="T10" fmla="*/ 5 w 20"/>
                  <a:gd name="T11" fmla="*/ 42 h 42"/>
                  <a:gd name="T12" fmla="*/ 0 w 20"/>
                  <a:gd name="T13" fmla="*/ 42 h 42"/>
                  <a:gd name="T14" fmla="*/ 0 w 20"/>
                  <a:gd name="T15" fmla="*/ 0 h 42"/>
                  <a:gd name="T16" fmla="*/ 20 w 20"/>
                  <a:gd name="T17" fmla="*/ 0 h 42"/>
                  <a:gd name="T18" fmla="*/ 20 w 20"/>
                  <a:gd name="T19" fmla="*/ 4 h 42"/>
                  <a:gd name="T20" fmla="*/ 5 w 20"/>
                  <a:gd name="T21" fmla="*/ 4 h 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 h="42">
                    <a:moveTo>
                      <a:pt x="5" y="4"/>
                    </a:moveTo>
                    <a:lnTo>
                      <a:pt x="5" y="17"/>
                    </a:lnTo>
                    <a:lnTo>
                      <a:pt x="19" y="17"/>
                    </a:lnTo>
                    <a:lnTo>
                      <a:pt x="19" y="21"/>
                    </a:lnTo>
                    <a:lnTo>
                      <a:pt x="5" y="21"/>
                    </a:lnTo>
                    <a:lnTo>
                      <a:pt x="5" y="42"/>
                    </a:lnTo>
                    <a:lnTo>
                      <a:pt x="0" y="42"/>
                    </a:lnTo>
                    <a:lnTo>
                      <a:pt x="0" y="0"/>
                    </a:lnTo>
                    <a:lnTo>
                      <a:pt x="20" y="0"/>
                    </a:lnTo>
                    <a:lnTo>
                      <a:pt x="20" y="4"/>
                    </a:lnTo>
                    <a:lnTo>
                      <a:pt x="5" y="4"/>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71" name="Freeform 14"/>
              <p:cNvSpPr>
                <a:spLocks/>
              </p:cNvSpPr>
              <p:nvPr/>
            </p:nvSpPr>
            <p:spPr bwMode="auto">
              <a:xfrm>
                <a:off x="333" y="345"/>
                <a:ext cx="45" cy="44"/>
              </a:xfrm>
              <a:custGeom>
                <a:avLst/>
                <a:gdLst>
                  <a:gd name="T0" fmla="*/ 44 w 45"/>
                  <a:gd name="T1" fmla="*/ 26 h 44"/>
                  <a:gd name="T2" fmla="*/ 42 w 45"/>
                  <a:gd name="T3" fmla="*/ 32 h 44"/>
                  <a:gd name="T4" fmla="*/ 38 w 45"/>
                  <a:gd name="T5" fmla="*/ 37 h 44"/>
                  <a:gd name="T6" fmla="*/ 33 w 45"/>
                  <a:gd name="T7" fmla="*/ 41 h 44"/>
                  <a:gd name="T8" fmla="*/ 27 w 45"/>
                  <a:gd name="T9" fmla="*/ 43 h 44"/>
                  <a:gd name="T10" fmla="*/ 20 w 45"/>
                  <a:gd name="T11" fmla="*/ 43 h 44"/>
                  <a:gd name="T12" fmla="*/ 13 w 45"/>
                  <a:gd name="T13" fmla="*/ 42 h 44"/>
                  <a:gd name="T14" fmla="*/ 8 w 45"/>
                  <a:gd name="T15" fmla="*/ 39 h 44"/>
                  <a:gd name="T16" fmla="*/ 3 w 45"/>
                  <a:gd name="T17" fmla="*/ 34 h 44"/>
                  <a:gd name="T18" fmla="*/ 1 w 45"/>
                  <a:gd name="T19" fmla="*/ 28 h 44"/>
                  <a:gd name="T20" fmla="*/ 0 w 45"/>
                  <a:gd name="T21" fmla="*/ 22 h 44"/>
                  <a:gd name="T22" fmla="*/ 1 w 45"/>
                  <a:gd name="T23" fmla="*/ 15 h 44"/>
                  <a:gd name="T24" fmla="*/ 3 w 45"/>
                  <a:gd name="T25" fmla="*/ 10 h 44"/>
                  <a:gd name="T26" fmla="*/ 8 w 45"/>
                  <a:gd name="T27" fmla="*/ 5 h 44"/>
                  <a:gd name="T28" fmla="*/ 13 w 45"/>
                  <a:gd name="T29" fmla="*/ 2 h 44"/>
                  <a:gd name="T30" fmla="*/ 20 w 45"/>
                  <a:gd name="T31" fmla="*/ 0 h 44"/>
                  <a:gd name="T32" fmla="*/ 27 w 45"/>
                  <a:gd name="T33" fmla="*/ 1 h 44"/>
                  <a:gd name="T34" fmla="*/ 33 w 45"/>
                  <a:gd name="T35" fmla="*/ 3 h 44"/>
                  <a:gd name="T36" fmla="*/ 38 w 45"/>
                  <a:gd name="T37" fmla="*/ 6 h 44"/>
                  <a:gd name="T38" fmla="*/ 42 w 45"/>
                  <a:gd name="T39" fmla="*/ 11 h 44"/>
                  <a:gd name="T40" fmla="*/ 44 w 45"/>
                  <a:gd name="T41" fmla="*/ 17 h 44"/>
                  <a:gd name="T42" fmla="*/ 45 w 45"/>
                  <a:gd name="T43" fmla="*/ 22 h 44"/>
                  <a:gd name="T44" fmla="*/ 5 w 45"/>
                  <a:gd name="T45" fmla="*/ 25 h 44"/>
                  <a:gd name="T46" fmla="*/ 7 w 45"/>
                  <a:gd name="T47" fmla="*/ 30 h 44"/>
                  <a:gd name="T48" fmla="*/ 10 w 45"/>
                  <a:gd name="T49" fmla="*/ 34 h 44"/>
                  <a:gd name="T50" fmla="*/ 14 w 45"/>
                  <a:gd name="T51" fmla="*/ 37 h 44"/>
                  <a:gd name="T52" fmla="*/ 19 w 45"/>
                  <a:gd name="T53" fmla="*/ 39 h 44"/>
                  <a:gd name="T54" fmla="*/ 24 w 45"/>
                  <a:gd name="T55" fmla="*/ 39 h 44"/>
                  <a:gd name="T56" fmla="*/ 29 w 45"/>
                  <a:gd name="T57" fmla="*/ 38 h 44"/>
                  <a:gd name="T58" fmla="*/ 34 w 45"/>
                  <a:gd name="T59" fmla="*/ 35 h 44"/>
                  <a:gd name="T60" fmla="*/ 37 w 45"/>
                  <a:gd name="T61" fmla="*/ 31 h 44"/>
                  <a:gd name="T62" fmla="*/ 39 w 45"/>
                  <a:gd name="T63" fmla="*/ 27 h 44"/>
                  <a:gd name="T64" fmla="*/ 40 w 45"/>
                  <a:gd name="T65" fmla="*/ 22 h 44"/>
                  <a:gd name="T66" fmla="*/ 39 w 45"/>
                  <a:gd name="T67" fmla="*/ 17 h 44"/>
                  <a:gd name="T68" fmla="*/ 37 w 45"/>
                  <a:gd name="T69" fmla="*/ 12 h 44"/>
                  <a:gd name="T70" fmla="*/ 34 w 45"/>
                  <a:gd name="T71" fmla="*/ 8 h 44"/>
                  <a:gd name="T72" fmla="*/ 29 w 45"/>
                  <a:gd name="T73" fmla="*/ 6 h 44"/>
                  <a:gd name="T74" fmla="*/ 24 w 45"/>
                  <a:gd name="T75" fmla="*/ 5 h 44"/>
                  <a:gd name="T76" fmla="*/ 19 w 45"/>
                  <a:gd name="T77" fmla="*/ 5 h 44"/>
                  <a:gd name="T78" fmla="*/ 14 w 45"/>
                  <a:gd name="T79" fmla="*/ 7 h 44"/>
                  <a:gd name="T80" fmla="*/ 10 w 45"/>
                  <a:gd name="T81" fmla="*/ 10 h 44"/>
                  <a:gd name="T82" fmla="*/ 7 w 45"/>
                  <a:gd name="T83" fmla="*/ 14 h 44"/>
                  <a:gd name="T84" fmla="*/ 5 w 45"/>
                  <a:gd name="T85" fmla="*/ 18 h 44"/>
                  <a:gd name="T86" fmla="*/ 45 w 45"/>
                  <a:gd name="T87" fmla="*/ 22 h 4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5" h="44">
                    <a:moveTo>
                      <a:pt x="45" y="22"/>
                    </a:moveTo>
                    <a:lnTo>
                      <a:pt x="45" y="24"/>
                    </a:lnTo>
                    <a:lnTo>
                      <a:pt x="44" y="26"/>
                    </a:lnTo>
                    <a:lnTo>
                      <a:pt x="44" y="28"/>
                    </a:lnTo>
                    <a:lnTo>
                      <a:pt x="43" y="30"/>
                    </a:lnTo>
                    <a:lnTo>
                      <a:pt x="42" y="32"/>
                    </a:lnTo>
                    <a:lnTo>
                      <a:pt x="41" y="34"/>
                    </a:lnTo>
                    <a:lnTo>
                      <a:pt x="40" y="36"/>
                    </a:lnTo>
                    <a:lnTo>
                      <a:pt x="38" y="37"/>
                    </a:lnTo>
                    <a:lnTo>
                      <a:pt x="37" y="39"/>
                    </a:lnTo>
                    <a:lnTo>
                      <a:pt x="35" y="40"/>
                    </a:lnTo>
                    <a:lnTo>
                      <a:pt x="33" y="41"/>
                    </a:lnTo>
                    <a:lnTo>
                      <a:pt x="31" y="42"/>
                    </a:lnTo>
                    <a:lnTo>
                      <a:pt x="29" y="42"/>
                    </a:lnTo>
                    <a:lnTo>
                      <a:pt x="27" y="43"/>
                    </a:lnTo>
                    <a:lnTo>
                      <a:pt x="25" y="43"/>
                    </a:lnTo>
                    <a:lnTo>
                      <a:pt x="22" y="44"/>
                    </a:lnTo>
                    <a:lnTo>
                      <a:pt x="20" y="43"/>
                    </a:lnTo>
                    <a:lnTo>
                      <a:pt x="18" y="43"/>
                    </a:lnTo>
                    <a:lnTo>
                      <a:pt x="16" y="42"/>
                    </a:lnTo>
                    <a:lnTo>
                      <a:pt x="13" y="42"/>
                    </a:lnTo>
                    <a:lnTo>
                      <a:pt x="12" y="41"/>
                    </a:lnTo>
                    <a:lnTo>
                      <a:pt x="10" y="40"/>
                    </a:lnTo>
                    <a:lnTo>
                      <a:pt x="8" y="39"/>
                    </a:lnTo>
                    <a:lnTo>
                      <a:pt x="6" y="37"/>
                    </a:lnTo>
                    <a:lnTo>
                      <a:pt x="5" y="36"/>
                    </a:lnTo>
                    <a:lnTo>
                      <a:pt x="3" y="34"/>
                    </a:lnTo>
                    <a:lnTo>
                      <a:pt x="2" y="32"/>
                    </a:lnTo>
                    <a:lnTo>
                      <a:pt x="1" y="30"/>
                    </a:lnTo>
                    <a:lnTo>
                      <a:pt x="1" y="28"/>
                    </a:lnTo>
                    <a:lnTo>
                      <a:pt x="0" y="26"/>
                    </a:lnTo>
                    <a:lnTo>
                      <a:pt x="0" y="24"/>
                    </a:lnTo>
                    <a:lnTo>
                      <a:pt x="0" y="22"/>
                    </a:lnTo>
                    <a:lnTo>
                      <a:pt x="0" y="20"/>
                    </a:lnTo>
                    <a:lnTo>
                      <a:pt x="0" y="17"/>
                    </a:lnTo>
                    <a:lnTo>
                      <a:pt x="1" y="15"/>
                    </a:lnTo>
                    <a:lnTo>
                      <a:pt x="1" y="13"/>
                    </a:lnTo>
                    <a:lnTo>
                      <a:pt x="2" y="11"/>
                    </a:lnTo>
                    <a:lnTo>
                      <a:pt x="3" y="10"/>
                    </a:lnTo>
                    <a:lnTo>
                      <a:pt x="5" y="8"/>
                    </a:lnTo>
                    <a:lnTo>
                      <a:pt x="6" y="6"/>
                    </a:lnTo>
                    <a:lnTo>
                      <a:pt x="8" y="5"/>
                    </a:lnTo>
                    <a:lnTo>
                      <a:pt x="10" y="4"/>
                    </a:lnTo>
                    <a:lnTo>
                      <a:pt x="12" y="3"/>
                    </a:lnTo>
                    <a:lnTo>
                      <a:pt x="13" y="2"/>
                    </a:lnTo>
                    <a:lnTo>
                      <a:pt x="16" y="1"/>
                    </a:lnTo>
                    <a:lnTo>
                      <a:pt x="18" y="1"/>
                    </a:lnTo>
                    <a:lnTo>
                      <a:pt x="20" y="0"/>
                    </a:lnTo>
                    <a:lnTo>
                      <a:pt x="22" y="0"/>
                    </a:lnTo>
                    <a:lnTo>
                      <a:pt x="25" y="0"/>
                    </a:lnTo>
                    <a:lnTo>
                      <a:pt x="27" y="1"/>
                    </a:lnTo>
                    <a:lnTo>
                      <a:pt x="29" y="1"/>
                    </a:lnTo>
                    <a:lnTo>
                      <a:pt x="31" y="2"/>
                    </a:lnTo>
                    <a:lnTo>
                      <a:pt x="33" y="3"/>
                    </a:lnTo>
                    <a:lnTo>
                      <a:pt x="35" y="4"/>
                    </a:lnTo>
                    <a:lnTo>
                      <a:pt x="37" y="5"/>
                    </a:lnTo>
                    <a:lnTo>
                      <a:pt x="38" y="6"/>
                    </a:lnTo>
                    <a:lnTo>
                      <a:pt x="40" y="8"/>
                    </a:lnTo>
                    <a:lnTo>
                      <a:pt x="41" y="10"/>
                    </a:lnTo>
                    <a:lnTo>
                      <a:pt x="42" y="11"/>
                    </a:lnTo>
                    <a:lnTo>
                      <a:pt x="43" y="13"/>
                    </a:lnTo>
                    <a:lnTo>
                      <a:pt x="44" y="15"/>
                    </a:lnTo>
                    <a:lnTo>
                      <a:pt x="44" y="17"/>
                    </a:lnTo>
                    <a:lnTo>
                      <a:pt x="45" y="20"/>
                    </a:lnTo>
                    <a:lnTo>
                      <a:pt x="45" y="22"/>
                    </a:lnTo>
                    <a:lnTo>
                      <a:pt x="4" y="22"/>
                    </a:lnTo>
                    <a:lnTo>
                      <a:pt x="4" y="24"/>
                    </a:lnTo>
                    <a:lnTo>
                      <a:pt x="5" y="25"/>
                    </a:lnTo>
                    <a:lnTo>
                      <a:pt x="5" y="27"/>
                    </a:lnTo>
                    <a:lnTo>
                      <a:pt x="6" y="28"/>
                    </a:lnTo>
                    <a:lnTo>
                      <a:pt x="7" y="30"/>
                    </a:lnTo>
                    <a:lnTo>
                      <a:pt x="7" y="31"/>
                    </a:lnTo>
                    <a:lnTo>
                      <a:pt x="8" y="33"/>
                    </a:lnTo>
                    <a:lnTo>
                      <a:pt x="10" y="34"/>
                    </a:lnTo>
                    <a:lnTo>
                      <a:pt x="11" y="35"/>
                    </a:lnTo>
                    <a:lnTo>
                      <a:pt x="12" y="36"/>
                    </a:lnTo>
                    <a:lnTo>
                      <a:pt x="14" y="37"/>
                    </a:lnTo>
                    <a:lnTo>
                      <a:pt x="15" y="38"/>
                    </a:lnTo>
                    <a:lnTo>
                      <a:pt x="17" y="38"/>
                    </a:lnTo>
                    <a:lnTo>
                      <a:pt x="19" y="39"/>
                    </a:lnTo>
                    <a:lnTo>
                      <a:pt x="20" y="39"/>
                    </a:lnTo>
                    <a:lnTo>
                      <a:pt x="22" y="39"/>
                    </a:lnTo>
                    <a:lnTo>
                      <a:pt x="24" y="39"/>
                    </a:lnTo>
                    <a:lnTo>
                      <a:pt x="26" y="39"/>
                    </a:lnTo>
                    <a:lnTo>
                      <a:pt x="28" y="38"/>
                    </a:lnTo>
                    <a:lnTo>
                      <a:pt x="29" y="38"/>
                    </a:lnTo>
                    <a:lnTo>
                      <a:pt x="31" y="37"/>
                    </a:lnTo>
                    <a:lnTo>
                      <a:pt x="32" y="36"/>
                    </a:lnTo>
                    <a:lnTo>
                      <a:pt x="34" y="35"/>
                    </a:lnTo>
                    <a:lnTo>
                      <a:pt x="35" y="34"/>
                    </a:lnTo>
                    <a:lnTo>
                      <a:pt x="36" y="33"/>
                    </a:lnTo>
                    <a:lnTo>
                      <a:pt x="37" y="31"/>
                    </a:lnTo>
                    <a:lnTo>
                      <a:pt x="38" y="30"/>
                    </a:lnTo>
                    <a:lnTo>
                      <a:pt x="39" y="28"/>
                    </a:lnTo>
                    <a:lnTo>
                      <a:pt x="39" y="27"/>
                    </a:lnTo>
                    <a:lnTo>
                      <a:pt x="40" y="25"/>
                    </a:lnTo>
                    <a:lnTo>
                      <a:pt x="40" y="24"/>
                    </a:lnTo>
                    <a:lnTo>
                      <a:pt x="40" y="22"/>
                    </a:lnTo>
                    <a:lnTo>
                      <a:pt x="40" y="20"/>
                    </a:lnTo>
                    <a:lnTo>
                      <a:pt x="40" y="18"/>
                    </a:lnTo>
                    <a:lnTo>
                      <a:pt x="39" y="17"/>
                    </a:lnTo>
                    <a:lnTo>
                      <a:pt x="39" y="15"/>
                    </a:lnTo>
                    <a:lnTo>
                      <a:pt x="38" y="14"/>
                    </a:lnTo>
                    <a:lnTo>
                      <a:pt x="37" y="12"/>
                    </a:lnTo>
                    <a:lnTo>
                      <a:pt x="36" y="11"/>
                    </a:lnTo>
                    <a:lnTo>
                      <a:pt x="35" y="10"/>
                    </a:lnTo>
                    <a:lnTo>
                      <a:pt x="34" y="8"/>
                    </a:lnTo>
                    <a:lnTo>
                      <a:pt x="32" y="7"/>
                    </a:lnTo>
                    <a:lnTo>
                      <a:pt x="31" y="7"/>
                    </a:lnTo>
                    <a:lnTo>
                      <a:pt x="29" y="6"/>
                    </a:lnTo>
                    <a:lnTo>
                      <a:pt x="28" y="5"/>
                    </a:lnTo>
                    <a:lnTo>
                      <a:pt x="26" y="5"/>
                    </a:lnTo>
                    <a:lnTo>
                      <a:pt x="24" y="5"/>
                    </a:lnTo>
                    <a:lnTo>
                      <a:pt x="22" y="4"/>
                    </a:lnTo>
                    <a:lnTo>
                      <a:pt x="20" y="5"/>
                    </a:lnTo>
                    <a:lnTo>
                      <a:pt x="19" y="5"/>
                    </a:lnTo>
                    <a:lnTo>
                      <a:pt x="17" y="5"/>
                    </a:lnTo>
                    <a:lnTo>
                      <a:pt x="15" y="6"/>
                    </a:lnTo>
                    <a:lnTo>
                      <a:pt x="14" y="7"/>
                    </a:lnTo>
                    <a:lnTo>
                      <a:pt x="12" y="7"/>
                    </a:lnTo>
                    <a:lnTo>
                      <a:pt x="11" y="8"/>
                    </a:lnTo>
                    <a:lnTo>
                      <a:pt x="10" y="10"/>
                    </a:lnTo>
                    <a:lnTo>
                      <a:pt x="8" y="11"/>
                    </a:lnTo>
                    <a:lnTo>
                      <a:pt x="7" y="12"/>
                    </a:lnTo>
                    <a:lnTo>
                      <a:pt x="7" y="14"/>
                    </a:lnTo>
                    <a:lnTo>
                      <a:pt x="6" y="15"/>
                    </a:lnTo>
                    <a:lnTo>
                      <a:pt x="5" y="17"/>
                    </a:lnTo>
                    <a:lnTo>
                      <a:pt x="5" y="18"/>
                    </a:lnTo>
                    <a:lnTo>
                      <a:pt x="4" y="20"/>
                    </a:lnTo>
                    <a:lnTo>
                      <a:pt x="4" y="22"/>
                    </a:lnTo>
                    <a:lnTo>
                      <a:pt x="45" y="22"/>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72" name="Freeform 15"/>
              <p:cNvSpPr>
                <a:spLocks/>
              </p:cNvSpPr>
              <p:nvPr/>
            </p:nvSpPr>
            <p:spPr bwMode="auto">
              <a:xfrm>
                <a:off x="384" y="346"/>
                <a:ext cx="26" cy="42"/>
              </a:xfrm>
              <a:custGeom>
                <a:avLst/>
                <a:gdLst>
                  <a:gd name="T0" fmla="*/ 5 w 26"/>
                  <a:gd name="T1" fmla="*/ 42 h 42"/>
                  <a:gd name="T2" fmla="*/ 0 w 26"/>
                  <a:gd name="T3" fmla="*/ 42 h 42"/>
                  <a:gd name="T4" fmla="*/ 0 w 26"/>
                  <a:gd name="T5" fmla="*/ 0 h 42"/>
                  <a:gd name="T6" fmla="*/ 7 w 26"/>
                  <a:gd name="T7" fmla="*/ 0 h 42"/>
                  <a:gd name="T8" fmla="*/ 10 w 26"/>
                  <a:gd name="T9" fmla="*/ 0 h 42"/>
                  <a:gd name="T10" fmla="*/ 13 w 26"/>
                  <a:gd name="T11" fmla="*/ 0 h 42"/>
                  <a:gd name="T12" fmla="*/ 15 w 26"/>
                  <a:gd name="T13" fmla="*/ 1 h 42"/>
                  <a:gd name="T14" fmla="*/ 17 w 26"/>
                  <a:gd name="T15" fmla="*/ 1 h 42"/>
                  <a:gd name="T16" fmla="*/ 18 w 26"/>
                  <a:gd name="T17" fmla="*/ 2 h 42"/>
                  <a:gd name="T18" fmla="*/ 19 w 26"/>
                  <a:gd name="T19" fmla="*/ 3 h 42"/>
                  <a:gd name="T20" fmla="*/ 20 w 26"/>
                  <a:gd name="T21" fmla="*/ 4 h 42"/>
                  <a:gd name="T22" fmla="*/ 21 w 26"/>
                  <a:gd name="T23" fmla="*/ 5 h 42"/>
                  <a:gd name="T24" fmla="*/ 21 w 26"/>
                  <a:gd name="T25" fmla="*/ 6 h 42"/>
                  <a:gd name="T26" fmla="*/ 22 w 26"/>
                  <a:gd name="T27" fmla="*/ 7 h 42"/>
                  <a:gd name="T28" fmla="*/ 22 w 26"/>
                  <a:gd name="T29" fmla="*/ 8 h 42"/>
                  <a:gd name="T30" fmla="*/ 22 w 26"/>
                  <a:gd name="T31" fmla="*/ 10 h 42"/>
                  <a:gd name="T32" fmla="*/ 22 w 26"/>
                  <a:gd name="T33" fmla="*/ 11 h 42"/>
                  <a:gd name="T34" fmla="*/ 22 w 26"/>
                  <a:gd name="T35" fmla="*/ 14 h 42"/>
                  <a:gd name="T36" fmla="*/ 22 w 26"/>
                  <a:gd name="T37" fmla="*/ 16 h 42"/>
                  <a:gd name="T38" fmla="*/ 21 w 26"/>
                  <a:gd name="T39" fmla="*/ 18 h 42"/>
                  <a:gd name="T40" fmla="*/ 20 w 26"/>
                  <a:gd name="T41" fmla="*/ 19 h 42"/>
                  <a:gd name="T42" fmla="*/ 18 w 26"/>
                  <a:gd name="T43" fmla="*/ 21 h 42"/>
                  <a:gd name="T44" fmla="*/ 16 w 26"/>
                  <a:gd name="T45" fmla="*/ 22 h 42"/>
                  <a:gd name="T46" fmla="*/ 14 w 26"/>
                  <a:gd name="T47" fmla="*/ 23 h 42"/>
                  <a:gd name="T48" fmla="*/ 12 w 26"/>
                  <a:gd name="T49" fmla="*/ 23 h 42"/>
                  <a:gd name="T50" fmla="*/ 26 w 26"/>
                  <a:gd name="T51" fmla="*/ 42 h 42"/>
                  <a:gd name="T52" fmla="*/ 20 w 26"/>
                  <a:gd name="T53" fmla="*/ 42 h 42"/>
                  <a:gd name="T54" fmla="*/ 6 w 26"/>
                  <a:gd name="T55" fmla="*/ 23 h 42"/>
                  <a:gd name="T56" fmla="*/ 5 w 26"/>
                  <a:gd name="T57" fmla="*/ 23 h 42"/>
                  <a:gd name="T58" fmla="*/ 5 w 26"/>
                  <a:gd name="T59" fmla="*/ 42 h 42"/>
                  <a:gd name="T60" fmla="*/ 5 w 26"/>
                  <a:gd name="T61" fmla="*/ 19 h 42"/>
                  <a:gd name="T62" fmla="*/ 7 w 26"/>
                  <a:gd name="T63" fmla="*/ 19 h 42"/>
                  <a:gd name="T64" fmla="*/ 9 w 26"/>
                  <a:gd name="T65" fmla="*/ 19 h 42"/>
                  <a:gd name="T66" fmla="*/ 11 w 26"/>
                  <a:gd name="T67" fmla="*/ 19 h 42"/>
                  <a:gd name="T68" fmla="*/ 13 w 26"/>
                  <a:gd name="T69" fmla="*/ 19 h 42"/>
                  <a:gd name="T70" fmla="*/ 14 w 26"/>
                  <a:gd name="T71" fmla="*/ 18 h 42"/>
                  <a:gd name="T72" fmla="*/ 16 w 26"/>
                  <a:gd name="T73" fmla="*/ 17 h 42"/>
                  <a:gd name="T74" fmla="*/ 16 w 26"/>
                  <a:gd name="T75" fmla="*/ 16 h 42"/>
                  <a:gd name="T76" fmla="*/ 17 w 26"/>
                  <a:gd name="T77" fmla="*/ 16 h 42"/>
                  <a:gd name="T78" fmla="*/ 17 w 26"/>
                  <a:gd name="T79" fmla="*/ 15 h 42"/>
                  <a:gd name="T80" fmla="*/ 18 w 26"/>
                  <a:gd name="T81" fmla="*/ 14 h 42"/>
                  <a:gd name="T82" fmla="*/ 18 w 26"/>
                  <a:gd name="T83" fmla="*/ 13 h 42"/>
                  <a:gd name="T84" fmla="*/ 18 w 26"/>
                  <a:gd name="T85" fmla="*/ 12 h 42"/>
                  <a:gd name="T86" fmla="*/ 18 w 26"/>
                  <a:gd name="T87" fmla="*/ 11 h 42"/>
                  <a:gd name="T88" fmla="*/ 18 w 26"/>
                  <a:gd name="T89" fmla="*/ 9 h 42"/>
                  <a:gd name="T90" fmla="*/ 17 w 26"/>
                  <a:gd name="T91" fmla="*/ 8 h 42"/>
                  <a:gd name="T92" fmla="*/ 17 w 26"/>
                  <a:gd name="T93" fmla="*/ 8 h 42"/>
                  <a:gd name="T94" fmla="*/ 16 w 26"/>
                  <a:gd name="T95" fmla="*/ 7 h 42"/>
                  <a:gd name="T96" fmla="*/ 16 w 26"/>
                  <a:gd name="T97" fmla="*/ 6 h 42"/>
                  <a:gd name="T98" fmla="*/ 15 w 26"/>
                  <a:gd name="T99" fmla="*/ 6 h 42"/>
                  <a:gd name="T100" fmla="*/ 14 w 26"/>
                  <a:gd name="T101" fmla="*/ 5 h 42"/>
                  <a:gd name="T102" fmla="*/ 13 w 26"/>
                  <a:gd name="T103" fmla="*/ 5 h 42"/>
                  <a:gd name="T104" fmla="*/ 11 w 26"/>
                  <a:gd name="T105" fmla="*/ 4 h 42"/>
                  <a:gd name="T106" fmla="*/ 9 w 26"/>
                  <a:gd name="T107" fmla="*/ 4 h 42"/>
                  <a:gd name="T108" fmla="*/ 7 w 26"/>
                  <a:gd name="T109" fmla="*/ 4 h 42"/>
                  <a:gd name="T110" fmla="*/ 5 w 26"/>
                  <a:gd name="T111" fmla="*/ 4 h 42"/>
                  <a:gd name="T112" fmla="*/ 5 w 26"/>
                  <a:gd name="T113" fmla="*/ 19 h 42"/>
                  <a:gd name="T114" fmla="*/ 5 w 26"/>
                  <a:gd name="T115" fmla="*/ 42 h 4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6" h="42">
                    <a:moveTo>
                      <a:pt x="5" y="42"/>
                    </a:moveTo>
                    <a:lnTo>
                      <a:pt x="0" y="42"/>
                    </a:lnTo>
                    <a:lnTo>
                      <a:pt x="0" y="0"/>
                    </a:lnTo>
                    <a:lnTo>
                      <a:pt x="7" y="0"/>
                    </a:lnTo>
                    <a:lnTo>
                      <a:pt x="10" y="0"/>
                    </a:lnTo>
                    <a:lnTo>
                      <a:pt x="13" y="0"/>
                    </a:lnTo>
                    <a:lnTo>
                      <a:pt x="15" y="1"/>
                    </a:lnTo>
                    <a:lnTo>
                      <a:pt x="17" y="1"/>
                    </a:lnTo>
                    <a:lnTo>
                      <a:pt x="18" y="2"/>
                    </a:lnTo>
                    <a:lnTo>
                      <a:pt x="19" y="3"/>
                    </a:lnTo>
                    <a:lnTo>
                      <a:pt x="20" y="4"/>
                    </a:lnTo>
                    <a:lnTo>
                      <a:pt x="21" y="5"/>
                    </a:lnTo>
                    <a:lnTo>
                      <a:pt x="21" y="6"/>
                    </a:lnTo>
                    <a:lnTo>
                      <a:pt x="22" y="7"/>
                    </a:lnTo>
                    <a:lnTo>
                      <a:pt x="22" y="8"/>
                    </a:lnTo>
                    <a:lnTo>
                      <a:pt x="22" y="10"/>
                    </a:lnTo>
                    <a:lnTo>
                      <a:pt x="22" y="11"/>
                    </a:lnTo>
                    <a:lnTo>
                      <a:pt x="22" y="14"/>
                    </a:lnTo>
                    <a:lnTo>
                      <a:pt x="22" y="16"/>
                    </a:lnTo>
                    <a:lnTo>
                      <a:pt x="21" y="18"/>
                    </a:lnTo>
                    <a:lnTo>
                      <a:pt x="20" y="19"/>
                    </a:lnTo>
                    <a:lnTo>
                      <a:pt x="18" y="21"/>
                    </a:lnTo>
                    <a:lnTo>
                      <a:pt x="16" y="22"/>
                    </a:lnTo>
                    <a:lnTo>
                      <a:pt x="14" y="23"/>
                    </a:lnTo>
                    <a:lnTo>
                      <a:pt x="12" y="23"/>
                    </a:lnTo>
                    <a:lnTo>
                      <a:pt x="26" y="42"/>
                    </a:lnTo>
                    <a:lnTo>
                      <a:pt x="20" y="42"/>
                    </a:lnTo>
                    <a:lnTo>
                      <a:pt x="6" y="23"/>
                    </a:lnTo>
                    <a:lnTo>
                      <a:pt x="5" y="23"/>
                    </a:lnTo>
                    <a:lnTo>
                      <a:pt x="5" y="42"/>
                    </a:lnTo>
                    <a:lnTo>
                      <a:pt x="5" y="19"/>
                    </a:lnTo>
                    <a:lnTo>
                      <a:pt x="7" y="19"/>
                    </a:lnTo>
                    <a:lnTo>
                      <a:pt x="9" y="19"/>
                    </a:lnTo>
                    <a:lnTo>
                      <a:pt x="11" y="19"/>
                    </a:lnTo>
                    <a:lnTo>
                      <a:pt x="13" y="19"/>
                    </a:lnTo>
                    <a:lnTo>
                      <a:pt x="14" y="18"/>
                    </a:lnTo>
                    <a:lnTo>
                      <a:pt x="16" y="17"/>
                    </a:lnTo>
                    <a:lnTo>
                      <a:pt x="16" y="16"/>
                    </a:lnTo>
                    <a:lnTo>
                      <a:pt x="17" y="16"/>
                    </a:lnTo>
                    <a:lnTo>
                      <a:pt x="17" y="15"/>
                    </a:lnTo>
                    <a:lnTo>
                      <a:pt x="18" y="14"/>
                    </a:lnTo>
                    <a:lnTo>
                      <a:pt x="18" y="13"/>
                    </a:lnTo>
                    <a:lnTo>
                      <a:pt x="18" y="12"/>
                    </a:lnTo>
                    <a:lnTo>
                      <a:pt x="18" y="11"/>
                    </a:lnTo>
                    <a:lnTo>
                      <a:pt x="18" y="9"/>
                    </a:lnTo>
                    <a:lnTo>
                      <a:pt x="17" y="8"/>
                    </a:lnTo>
                    <a:lnTo>
                      <a:pt x="16" y="7"/>
                    </a:lnTo>
                    <a:lnTo>
                      <a:pt x="16" y="6"/>
                    </a:lnTo>
                    <a:lnTo>
                      <a:pt x="15" y="6"/>
                    </a:lnTo>
                    <a:lnTo>
                      <a:pt x="14" y="5"/>
                    </a:lnTo>
                    <a:lnTo>
                      <a:pt x="13" y="5"/>
                    </a:lnTo>
                    <a:lnTo>
                      <a:pt x="11" y="4"/>
                    </a:lnTo>
                    <a:lnTo>
                      <a:pt x="9" y="4"/>
                    </a:lnTo>
                    <a:lnTo>
                      <a:pt x="7" y="4"/>
                    </a:lnTo>
                    <a:lnTo>
                      <a:pt x="5" y="4"/>
                    </a:lnTo>
                    <a:lnTo>
                      <a:pt x="5" y="19"/>
                    </a:lnTo>
                    <a:lnTo>
                      <a:pt x="5" y="42"/>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73" name="Freeform 16"/>
              <p:cNvSpPr>
                <a:spLocks/>
              </p:cNvSpPr>
              <p:nvPr/>
            </p:nvSpPr>
            <p:spPr bwMode="auto">
              <a:xfrm>
                <a:off x="416" y="344"/>
                <a:ext cx="38" cy="46"/>
              </a:xfrm>
              <a:custGeom>
                <a:avLst/>
                <a:gdLst>
                  <a:gd name="T0" fmla="*/ 0 w 38"/>
                  <a:gd name="T1" fmla="*/ 0 h 46"/>
                  <a:gd name="T2" fmla="*/ 34 w 38"/>
                  <a:gd name="T3" fmla="*/ 34 h 46"/>
                  <a:gd name="T4" fmla="*/ 34 w 38"/>
                  <a:gd name="T5" fmla="*/ 2 h 46"/>
                  <a:gd name="T6" fmla="*/ 38 w 38"/>
                  <a:gd name="T7" fmla="*/ 2 h 46"/>
                  <a:gd name="T8" fmla="*/ 38 w 38"/>
                  <a:gd name="T9" fmla="*/ 46 h 46"/>
                  <a:gd name="T10" fmla="*/ 5 w 38"/>
                  <a:gd name="T11" fmla="*/ 11 h 46"/>
                  <a:gd name="T12" fmla="*/ 5 w 38"/>
                  <a:gd name="T13" fmla="*/ 44 h 46"/>
                  <a:gd name="T14" fmla="*/ 0 w 38"/>
                  <a:gd name="T15" fmla="*/ 44 h 46"/>
                  <a:gd name="T16" fmla="*/ 0 w 38"/>
                  <a:gd name="T17" fmla="*/ 0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8" h="46">
                    <a:moveTo>
                      <a:pt x="0" y="0"/>
                    </a:moveTo>
                    <a:lnTo>
                      <a:pt x="34" y="34"/>
                    </a:lnTo>
                    <a:lnTo>
                      <a:pt x="34" y="2"/>
                    </a:lnTo>
                    <a:lnTo>
                      <a:pt x="38" y="2"/>
                    </a:lnTo>
                    <a:lnTo>
                      <a:pt x="38" y="46"/>
                    </a:lnTo>
                    <a:lnTo>
                      <a:pt x="5" y="11"/>
                    </a:lnTo>
                    <a:lnTo>
                      <a:pt x="5" y="44"/>
                    </a:lnTo>
                    <a:lnTo>
                      <a:pt x="0" y="44"/>
                    </a:lnTo>
                    <a:lnTo>
                      <a:pt x="0" y="0"/>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74" name="Rectangle 17"/>
              <p:cNvSpPr>
                <a:spLocks noChangeArrowheads="1"/>
              </p:cNvSpPr>
              <p:nvPr/>
            </p:nvSpPr>
            <p:spPr bwMode="auto">
              <a:xfrm>
                <a:off x="464" y="346"/>
                <a:ext cx="4" cy="42"/>
              </a:xfrm>
              <a:prstGeom prst="rect">
                <a:avLst/>
              </a:prstGeom>
              <a:solidFill>
                <a:srgbClr val="88459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9275" name="Freeform 18"/>
              <p:cNvSpPr>
                <a:spLocks/>
              </p:cNvSpPr>
              <p:nvPr/>
            </p:nvSpPr>
            <p:spPr bwMode="auto">
              <a:xfrm>
                <a:off x="473" y="344"/>
                <a:ext cx="39" cy="44"/>
              </a:xfrm>
              <a:custGeom>
                <a:avLst/>
                <a:gdLst>
                  <a:gd name="T0" fmla="*/ 11 w 39"/>
                  <a:gd name="T1" fmla="*/ 32 h 44"/>
                  <a:gd name="T2" fmla="*/ 6 w 39"/>
                  <a:gd name="T3" fmla="*/ 44 h 44"/>
                  <a:gd name="T4" fmla="*/ 0 w 39"/>
                  <a:gd name="T5" fmla="*/ 44 h 44"/>
                  <a:gd name="T6" fmla="*/ 20 w 39"/>
                  <a:gd name="T7" fmla="*/ 0 h 44"/>
                  <a:gd name="T8" fmla="*/ 39 w 39"/>
                  <a:gd name="T9" fmla="*/ 44 h 44"/>
                  <a:gd name="T10" fmla="*/ 34 w 39"/>
                  <a:gd name="T11" fmla="*/ 44 h 44"/>
                  <a:gd name="T12" fmla="*/ 29 w 39"/>
                  <a:gd name="T13" fmla="*/ 32 h 44"/>
                  <a:gd name="T14" fmla="*/ 11 w 39"/>
                  <a:gd name="T15" fmla="*/ 32 h 44"/>
                  <a:gd name="T16" fmla="*/ 20 w 39"/>
                  <a:gd name="T17" fmla="*/ 11 h 44"/>
                  <a:gd name="T18" fmla="*/ 13 w 39"/>
                  <a:gd name="T19" fmla="*/ 27 h 44"/>
                  <a:gd name="T20" fmla="*/ 27 w 39"/>
                  <a:gd name="T21" fmla="*/ 27 h 44"/>
                  <a:gd name="T22" fmla="*/ 20 w 39"/>
                  <a:gd name="T23" fmla="*/ 11 h 44"/>
                  <a:gd name="T24" fmla="*/ 11 w 39"/>
                  <a:gd name="T25" fmla="*/ 32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9" h="44">
                    <a:moveTo>
                      <a:pt x="11" y="32"/>
                    </a:moveTo>
                    <a:lnTo>
                      <a:pt x="6" y="44"/>
                    </a:lnTo>
                    <a:lnTo>
                      <a:pt x="0" y="44"/>
                    </a:lnTo>
                    <a:lnTo>
                      <a:pt x="20" y="0"/>
                    </a:lnTo>
                    <a:lnTo>
                      <a:pt x="39" y="44"/>
                    </a:lnTo>
                    <a:lnTo>
                      <a:pt x="34" y="44"/>
                    </a:lnTo>
                    <a:lnTo>
                      <a:pt x="29" y="32"/>
                    </a:lnTo>
                    <a:lnTo>
                      <a:pt x="11" y="32"/>
                    </a:lnTo>
                    <a:lnTo>
                      <a:pt x="20" y="11"/>
                    </a:lnTo>
                    <a:lnTo>
                      <a:pt x="13" y="27"/>
                    </a:lnTo>
                    <a:lnTo>
                      <a:pt x="27" y="27"/>
                    </a:lnTo>
                    <a:lnTo>
                      <a:pt x="20" y="11"/>
                    </a:lnTo>
                    <a:lnTo>
                      <a:pt x="11" y="32"/>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9239" name="Freeform 19"/>
            <p:cNvSpPr>
              <a:spLocks/>
            </p:cNvSpPr>
            <p:nvPr/>
          </p:nvSpPr>
          <p:spPr bwMode="auto">
            <a:xfrm>
              <a:off x="196" y="415"/>
              <a:ext cx="313" cy="230"/>
            </a:xfrm>
            <a:custGeom>
              <a:avLst/>
              <a:gdLst>
                <a:gd name="T0" fmla="*/ 86 w 313"/>
                <a:gd name="T1" fmla="*/ 122 h 230"/>
                <a:gd name="T2" fmla="*/ 87 w 313"/>
                <a:gd name="T3" fmla="*/ 136 h 230"/>
                <a:gd name="T4" fmla="*/ 89 w 313"/>
                <a:gd name="T5" fmla="*/ 141 h 230"/>
                <a:gd name="T6" fmla="*/ 92 w 313"/>
                <a:gd name="T7" fmla="*/ 145 h 230"/>
                <a:gd name="T8" fmla="*/ 96 w 313"/>
                <a:gd name="T9" fmla="*/ 146 h 230"/>
                <a:gd name="T10" fmla="*/ 101 w 313"/>
                <a:gd name="T11" fmla="*/ 147 h 230"/>
                <a:gd name="T12" fmla="*/ 106 w 313"/>
                <a:gd name="T13" fmla="*/ 145 h 230"/>
                <a:gd name="T14" fmla="*/ 109 w 313"/>
                <a:gd name="T15" fmla="*/ 142 h 230"/>
                <a:gd name="T16" fmla="*/ 112 w 313"/>
                <a:gd name="T17" fmla="*/ 137 h 230"/>
                <a:gd name="T18" fmla="*/ 114 w 313"/>
                <a:gd name="T19" fmla="*/ 128 h 230"/>
                <a:gd name="T20" fmla="*/ 199 w 313"/>
                <a:gd name="T21" fmla="*/ 0 h 230"/>
                <a:gd name="T22" fmla="*/ 200 w 313"/>
                <a:gd name="T23" fmla="*/ 134 h 230"/>
                <a:gd name="T24" fmla="*/ 202 w 313"/>
                <a:gd name="T25" fmla="*/ 140 h 230"/>
                <a:gd name="T26" fmla="*/ 204 w 313"/>
                <a:gd name="T27" fmla="*/ 144 h 230"/>
                <a:gd name="T28" fmla="*/ 208 w 313"/>
                <a:gd name="T29" fmla="*/ 146 h 230"/>
                <a:gd name="T30" fmla="*/ 213 w 313"/>
                <a:gd name="T31" fmla="*/ 147 h 230"/>
                <a:gd name="T32" fmla="*/ 218 w 313"/>
                <a:gd name="T33" fmla="*/ 146 h 230"/>
                <a:gd name="T34" fmla="*/ 222 w 313"/>
                <a:gd name="T35" fmla="*/ 143 h 230"/>
                <a:gd name="T36" fmla="*/ 225 w 313"/>
                <a:gd name="T37" fmla="*/ 139 h 230"/>
                <a:gd name="T38" fmla="*/ 226 w 313"/>
                <a:gd name="T39" fmla="*/ 133 h 230"/>
                <a:gd name="T40" fmla="*/ 227 w 313"/>
                <a:gd name="T41" fmla="*/ 0 h 230"/>
                <a:gd name="T42" fmla="*/ 313 w 313"/>
                <a:gd name="T43" fmla="*/ 144 h 230"/>
                <a:gd name="T44" fmla="*/ 311 w 313"/>
                <a:gd name="T45" fmla="*/ 157 h 230"/>
                <a:gd name="T46" fmla="*/ 308 w 313"/>
                <a:gd name="T47" fmla="*/ 170 h 230"/>
                <a:gd name="T48" fmla="*/ 303 w 313"/>
                <a:gd name="T49" fmla="*/ 182 h 230"/>
                <a:gd name="T50" fmla="*/ 296 w 313"/>
                <a:gd name="T51" fmla="*/ 193 h 230"/>
                <a:gd name="T52" fmla="*/ 287 w 313"/>
                <a:gd name="T53" fmla="*/ 204 h 230"/>
                <a:gd name="T54" fmla="*/ 277 w 313"/>
                <a:gd name="T55" fmla="*/ 213 h 230"/>
                <a:gd name="T56" fmla="*/ 266 w 313"/>
                <a:gd name="T57" fmla="*/ 220 h 230"/>
                <a:gd name="T58" fmla="*/ 255 w 313"/>
                <a:gd name="T59" fmla="*/ 225 h 230"/>
                <a:gd name="T60" fmla="*/ 242 w 313"/>
                <a:gd name="T61" fmla="*/ 228 h 230"/>
                <a:gd name="T62" fmla="*/ 229 w 313"/>
                <a:gd name="T63" fmla="*/ 230 h 230"/>
                <a:gd name="T64" fmla="*/ 215 w 313"/>
                <a:gd name="T65" fmla="*/ 229 h 230"/>
                <a:gd name="T66" fmla="*/ 202 w 313"/>
                <a:gd name="T67" fmla="*/ 227 h 230"/>
                <a:gd name="T68" fmla="*/ 188 w 313"/>
                <a:gd name="T69" fmla="*/ 222 h 230"/>
                <a:gd name="T70" fmla="*/ 176 w 313"/>
                <a:gd name="T71" fmla="*/ 215 h 230"/>
                <a:gd name="T72" fmla="*/ 164 w 313"/>
                <a:gd name="T73" fmla="*/ 206 h 230"/>
                <a:gd name="T74" fmla="*/ 152 w 313"/>
                <a:gd name="T75" fmla="*/ 202 h 230"/>
                <a:gd name="T76" fmla="*/ 140 w 313"/>
                <a:gd name="T77" fmla="*/ 212 h 230"/>
                <a:gd name="T78" fmla="*/ 127 w 313"/>
                <a:gd name="T79" fmla="*/ 220 h 230"/>
                <a:gd name="T80" fmla="*/ 115 w 313"/>
                <a:gd name="T81" fmla="*/ 226 h 230"/>
                <a:gd name="T82" fmla="*/ 102 w 313"/>
                <a:gd name="T83" fmla="*/ 229 h 230"/>
                <a:gd name="T84" fmla="*/ 89 w 313"/>
                <a:gd name="T85" fmla="*/ 230 h 230"/>
                <a:gd name="T86" fmla="*/ 74 w 313"/>
                <a:gd name="T87" fmla="*/ 229 h 230"/>
                <a:gd name="T88" fmla="*/ 60 w 313"/>
                <a:gd name="T89" fmla="*/ 226 h 230"/>
                <a:gd name="T90" fmla="*/ 46 w 313"/>
                <a:gd name="T91" fmla="*/ 220 h 230"/>
                <a:gd name="T92" fmla="*/ 34 w 313"/>
                <a:gd name="T93" fmla="*/ 213 h 230"/>
                <a:gd name="T94" fmla="*/ 24 w 313"/>
                <a:gd name="T95" fmla="*/ 203 h 230"/>
                <a:gd name="T96" fmla="*/ 16 w 313"/>
                <a:gd name="T97" fmla="*/ 193 h 230"/>
                <a:gd name="T98" fmla="*/ 10 w 313"/>
                <a:gd name="T99" fmla="*/ 182 h 230"/>
                <a:gd name="T100" fmla="*/ 5 w 313"/>
                <a:gd name="T101" fmla="*/ 170 h 230"/>
                <a:gd name="T102" fmla="*/ 2 w 313"/>
                <a:gd name="T103" fmla="*/ 156 h 230"/>
                <a:gd name="T104" fmla="*/ 1 w 313"/>
                <a:gd name="T105" fmla="*/ 141 h 230"/>
                <a:gd name="T106" fmla="*/ 0 w 313"/>
                <a:gd name="T107" fmla="*/ 0 h 23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13" h="230">
                  <a:moveTo>
                    <a:pt x="0" y="0"/>
                  </a:moveTo>
                  <a:lnTo>
                    <a:pt x="86" y="0"/>
                  </a:lnTo>
                  <a:lnTo>
                    <a:pt x="86" y="122"/>
                  </a:lnTo>
                  <a:lnTo>
                    <a:pt x="86" y="128"/>
                  </a:lnTo>
                  <a:lnTo>
                    <a:pt x="87" y="134"/>
                  </a:lnTo>
                  <a:lnTo>
                    <a:pt x="87" y="136"/>
                  </a:lnTo>
                  <a:lnTo>
                    <a:pt x="87" y="138"/>
                  </a:lnTo>
                  <a:lnTo>
                    <a:pt x="88" y="140"/>
                  </a:lnTo>
                  <a:lnTo>
                    <a:pt x="89" y="141"/>
                  </a:lnTo>
                  <a:lnTo>
                    <a:pt x="90" y="143"/>
                  </a:lnTo>
                  <a:lnTo>
                    <a:pt x="91" y="144"/>
                  </a:lnTo>
                  <a:lnTo>
                    <a:pt x="92" y="145"/>
                  </a:lnTo>
                  <a:lnTo>
                    <a:pt x="93" y="146"/>
                  </a:lnTo>
                  <a:lnTo>
                    <a:pt x="94" y="146"/>
                  </a:lnTo>
                  <a:lnTo>
                    <a:pt x="96" y="146"/>
                  </a:lnTo>
                  <a:lnTo>
                    <a:pt x="98" y="147"/>
                  </a:lnTo>
                  <a:lnTo>
                    <a:pt x="100" y="147"/>
                  </a:lnTo>
                  <a:lnTo>
                    <a:pt x="101" y="147"/>
                  </a:lnTo>
                  <a:lnTo>
                    <a:pt x="103" y="146"/>
                  </a:lnTo>
                  <a:lnTo>
                    <a:pt x="104" y="146"/>
                  </a:lnTo>
                  <a:lnTo>
                    <a:pt x="106" y="145"/>
                  </a:lnTo>
                  <a:lnTo>
                    <a:pt x="107" y="144"/>
                  </a:lnTo>
                  <a:lnTo>
                    <a:pt x="108" y="143"/>
                  </a:lnTo>
                  <a:lnTo>
                    <a:pt x="109" y="142"/>
                  </a:lnTo>
                  <a:lnTo>
                    <a:pt x="110" y="141"/>
                  </a:lnTo>
                  <a:lnTo>
                    <a:pt x="111" y="139"/>
                  </a:lnTo>
                  <a:lnTo>
                    <a:pt x="112" y="137"/>
                  </a:lnTo>
                  <a:lnTo>
                    <a:pt x="112" y="135"/>
                  </a:lnTo>
                  <a:lnTo>
                    <a:pt x="113" y="133"/>
                  </a:lnTo>
                  <a:lnTo>
                    <a:pt x="114" y="128"/>
                  </a:lnTo>
                  <a:lnTo>
                    <a:pt x="114" y="122"/>
                  </a:lnTo>
                  <a:lnTo>
                    <a:pt x="114" y="0"/>
                  </a:lnTo>
                  <a:lnTo>
                    <a:pt x="199" y="0"/>
                  </a:lnTo>
                  <a:lnTo>
                    <a:pt x="199" y="122"/>
                  </a:lnTo>
                  <a:lnTo>
                    <a:pt x="200" y="128"/>
                  </a:lnTo>
                  <a:lnTo>
                    <a:pt x="200" y="134"/>
                  </a:lnTo>
                  <a:lnTo>
                    <a:pt x="201" y="136"/>
                  </a:lnTo>
                  <a:lnTo>
                    <a:pt x="201" y="138"/>
                  </a:lnTo>
                  <a:lnTo>
                    <a:pt x="202" y="140"/>
                  </a:lnTo>
                  <a:lnTo>
                    <a:pt x="203" y="141"/>
                  </a:lnTo>
                  <a:lnTo>
                    <a:pt x="203" y="143"/>
                  </a:lnTo>
                  <a:lnTo>
                    <a:pt x="204" y="144"/>
                  </a:lnTo>
                  <a:lnTo>
                    <a:pt x="206" y="145"/>
                  </a:lnTo>
                  <a:lnTo>
                    <a:pt x="207" y="146"/>
                  </a:lnTo>
                  <a:lnTo>
                    <a:pt x="208" y="146"/>
                  </a:lnTo>
                  <a:lnTo>
                    <a:pt x="210" y="146"/>
                  </a:lnTo>
                  <a:lnTo>
                    <a:pt x="211" y="147"/>
                  </a:lnTo>
                  <a:lnTo>
                    <a:pt x="213" y="147"/>
                  </a:lnTo>
                  <a:lnTo>
                    <a:pt x="215" y="147"/>
                  </a:lnTo>
                  <a:lnTo>
                    <a:pt x="217" y="146"/>
                  </a:lnTo>
                  <a:lnTo>
                    <a:pt x="218" y="146"/>
                  </a:lnTo>
                  <a:lnTo>
                    <a:pt x="219" y="145"/>
                  </a:lnTo>
                  <a:lnTo>
                    <a:pt x="221" y="144"/>
                  </a:lnTo>
                  <a:lnTo>
                    <a:pt x="222" y="143"/>
                  </a:lnTo>
                  <a:lnTo>
                    <a:pt x="223" y="142"/>
                  </a:lnTo>
                  <a:lnTo>
                    <a:pt x="224" y="141"/>
                  </a:lnTo>
                  <a:lnTo>
                    <a:pt x="225" y="139"/>
                  </a:lnTo>
                  <a:lnTo>
                    <a:pt x="225" y="137"/>
                  </a:lnTo>
                  <a:lnTo>
                    <a:pt x="226" y="135"/>
                  </a:lnTo>
                  <a:lnTo>
                    <a:pt x="226" y="133"/>
                  </a:lnTo>
                  <a:lnTo>
                    <a:pt x="227" y="128"/>
                  </a:lnTo>
                  <a:lnTo>
                    <a:pt x="227" y="122"/>
                  </a:lnTo>
                  <a:lnTo>
                    <a:pt x="227" y="0"/>
                  </a:lnTo>
                  <a:lnTo>
                    <a:pt x="313" y="0"/>
                  </a:lnTo>
                  <a:lnTo>
                    <a:pt x="313" y="139"/>
                  </a:lnTo>
                  <a:lnTo>
                    <a:pt x="313" y="144"/>
                  </a:lnTo>
                  <a:lnTo>
                    <a:pt x="312" y="148"/>
                  </a:lnTo>
                  <a:lnTo>
                    <a:pt x="312" y="153"/>
                  </a:lnTo>
                  <a:lnTo>
                    <a:pt x="311" y="157"/>
                  </a:lnTo>
                  <a:lnTo>
                    <a:pt x="310" y="162"/>
                  </a:lnTo>
                  <a:lnTo>
                    <a:pt x="309" y="166"/>
                  </a:lnTo>
                  <a:lnTo>
                    <a:pt x="308" y="170"/>
                  </a:lnTo>
                  <a:lnTo>
                    <a:pt x="306" y="174"/>
                  </a:lnTo>
                  <a:lnTo>
                    <a:pt x="305" y="178"/>
                  </a:lnTo>
                  <a:lnTo>
                    <a:pt x="303" y="182"/>
                  </a:lnTo>
                  <a:lnTo>
                    <a:pt x="301" y="186"/>
                  </a:lnTo>
                  <a:lnTo>
                    <a:pt x="299" y="190"/>
                  </a:lnTo>
                  <a:lnTo>
                    <a:pt x="296" y="193"/>
                  </a:lnTo>
                  <a:lnTo>
                    <a:pt x="293" y="197"/>
                  </a:lnTo>
                  <a:lnTo>
                    <a:pt x="290" y="200"/>
                  </a:lnTo>
                  <a:lnTo>
                    <a:pt x="287" y="204"/>
                  </a:lnTo>
                  <a:lnTo>
                    <a:pt x="284" y="207"/>
                  </a:lnTo>
                  <a:lnTo>
                    <a:pt x="281" y="210"/>
                  </a:lnTo>
                  <a:lnTo>
                    <a:pt x="277" y="213"/>
                  </a:lnTo>
                  <a:lnTo>
                    <a:pt x="274" y="215"/>
                  </a:lnTo>
                  <a:lnTo>
                    <a:pt x="270" y="217"/>
                  </a:lnTo>
                  <a:lnTo>
                    <a:pt x="266" y="220"/>
                  </a:lnTo>
                  <a:lnTo>
                    <a:pt x="262" y="222"/>
                  </a:lnTo>
                  <a:lnTo>
                    <a:pt x="259" y="223"/>
                  </a:lnTo>
                  <a:lnTo>
                    <a:pt x="255" y="225"/>
                  </a:lnTo>
                  <a:lnTo>
                    <a:pt x="251" y="226"/>
                  </a:lnTo>
                  <a:lnTo>
                    <a:pt x="246" y="227"/>
                  </a:lnTo>
                  <a:lnTo>
                    <a:pt x="242" y="228"/>
                  </a:lnTo>
                  <a:lnTo>
                    <a:pt x="238" y="229"/>
                  </a:lnTo>
                  <a:lnTo>
                    <a:pt x="233" y="230"/>
                  </a:lnTo>
                  <a:lnTo>
                    <a:pt x="229" y="230"/>
                  </a:lnTo>
                  <a:lnTo>
                    <a:pt x="225" y="230"/>
                  </a:lnTo>
                  <a:lnTo>
                    <a:pt x="220" y="230"/>
                  </a:lnTo>
                  <a:lnTo>
                    <a:pt x="215" y="229"/>
                  </a:lnTo>
                  <a:lnTo>
                    <a:pt x="211" y="229"/>
                  </a:lnTo>
                  <a:lnTo>
                    <a:pt x="206" y="228"/>
                  </a:lnTo>
                  <a:lnTo>
                    <a:pt x="202" y="227"/>
                  </a:lnTo>
                  <a:lnTo>
                    <a:pt x="197" y="226"/>
                  </a:lnTo>
                  <a:lnTo>
                    <a:pt x="193" y="224"/>
                  </a:lnTo>
                  <a:lnTo>
                    <a:pt x="188" y="222"/>
                  </a:lnTo>
                  <a:lnTo>
                    <a:pt x="184" y="220"/>
                  </a:lnTo>
                  <a:lnTo>
                    <a:pt x="180" y="218"/>
                  </a:lnTo>
                  <a:lnTo>
                    <a:pt x="176" y="215"/>
                  </a:lnTo>
                  <a:lnTo>
                    <a:pt x="172" y="212"/>
                  </a:lnTo>
                  <a:lnTo>
                    <a:pt x="168" y="209"/>
                  </a:lnTo>
                  <a:lnTo>
                    <a:pt x="164" y="206"/>
                  </a:lnTo>
                  <a:lnTo>
                    <a:pt x="160" y="202"/>
                  </a:lnTo>
                  <a:lnTo>
                    <a:pt x="156" y="199"/>
                  </a:lnTo>
                  <a:lnTo>
                    <a:pt x="152" y="202"/>
                  </a:lnTo>
                  <a:lnTo>
                    <a:pt x="148" y="206"/>
                  </a:lnTo>
                  <a:lnTo>
                    <a:pt x="144" y="209"/>
                  </a:lnTo>
                  <a:lnTo>
                    <a:pt x="140" y="212"/>
                  </a:lnTo>
                  <a:lnTo>
                    <a:pt x="135" y="215"/>
                  </a:lnTo>
                  <a:lnTo>
                    <a:pt x="131" y="218"/>
                  </a:lnTo>
                  <a:lnTo>
                    <a:pt x="127" y="220"/>
                  </a:lnTo>
                  <a:lnTo>
                    <a:pt x="123" y="222"/>
                  </a:lnTo>
                  <a:lnTo>
                    <a:pt x="119" y="224"/>
                  </a:lnTo>
                  <a:lnTo>
                    <a:pt x="115" y="226"/>
                  </a:lnTo>
                  <a:lnTo>
                    <a:pt x="110" y="227"/>
                  </a:lnTo>
                  <a:lnTo>
                    <a:pt x="106" y="228"/>
                  </a:lnTo>
                  <a:lnTo>
                    <a:pt x="102" y="229"/>
                  </a:lnTo>
                  <a:lnTo>
                    <a:pt x="98" y="229"/>
                  </a:lnTo>
                  <a:lnTo>
                    <a:pt x="93" y="230"/>
                  </a:lnTo>
                  <a:lnTo>
                    <a:pt x="89" y="230"/>
                  </a:lnTo>
                  <a:lnTo>
                    <a:pt x="84" y="230"/>
                  </a:lnTo>
                  <a:lnTo>
                    <a:pt x="79" y="229"/>
                  </a:lnTo>
                  <a:lnTo>
                    <a:pt x="74" y="229"/>
                  </a:lnTo>
                  <a:lnTo>
                    <a:pt x="69" y="228"/>
                  </a:lnTo>
                  <a:lnTo>
                    <a:pt x="64" y="227"/>
                  </a:lnTo>
                  <a:lnTo>
                    <a:pt x="60" y="226"/>
                  </a:lnTo>
                  <a:lnTo>
                    <a:pt x="55" y="224"/>
                  </a:lnTo>
                  <a:lnTo>
                    <a:pt x="51" y="222"/>
                  </a:lnTo>
                  <a:lnTo>
                    <a:pt x="46" y="220"/>
                  </a:lnTo>
                  <a:lnTo>
                    <a:pt x="42" y="218"/>
                  </a:lnTo>
                  <a:lnTo>
                    <a:pt x="38" y="215"/>
                  </a:lnTo>
                  <a:lnTo>
                    <a:pt x="34" y="213"/>
                  </a:lnTo>
                  <a:lnTo>
                    <a:pt x="31" y="210"/>
                  </a:lnTo>
                  <a:lnTo>
                    <a:pt x="27" y="206"/>
                  </a:lnTo>
                  <a:lnTo>
                    <a:pt x="24" y="203"/>
                  </a:lnTo>
                  <a:lnTo>
                    <a:pt x="21" y="199"/>
                  </a:lnTo>
                  <a:lnTo>
                    <a:pt x="18" y="196"/>
                  </a:lnTo>
                  <a:lnTo>
                    <a:pt x="16" y="193"/>
                  </a:lnTo>
                  <a:lnTo>
                    <a:pt x="14" y="189"/>
                  </a:lnTo>
                  <a:lnTo>
                    <a:pt x="12" y="186"/>
                  </a:lnTo>
                  <a:lnTo>
                    <a:pt x="10" y="182"/>
                  </a:lnTo>
                  <a:lnTo>
                    <a:pt x="8" y="178"/>
                  </a:lnTo>
                  <a:lnTo>
                    <a:pt x="7" y="174"/>
                  </a:lnTo>
                  <a:lnTo>
                    <a:pt x="5" y="170"/>
                  </a:lnTo>
                  <a:lnTo>
                    <a:pt x="4" y="165"/>
                  </a:lnTo>
                  <a:lnTo>
                    <a:pt x="3" y="161"/>
                  </a:lnTo>
                  <a:lnTo>
                    <a:pt x="2" y="156"/>
                  </a:lnTo>
                  <a:lnTo>
                    <a:pt x="2" y="151"/>
                  </a:lnTo>
                  <a:lnTo>
                    <a:pt x="1" y="146"/>
                  </a:lnTo>
                  <a:lnTo>
                    <a:pt x="1" y="141"/>
                  </a:lnTo>
                  <a:lnTo>
                    <a:pt x="0" y="135"/>
                  </a:lnTo>
                  <a:lnTo>
                    <a:pt x="0" y="130"/>
                  </a:lnTo>
                  <a:lnTo>
                    <a:pt x="0" y="0"/>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9240" name="Group 20"/>
            <p:cNvGrpSpPr>
              <a:grpSpLocks/>
            </p:cNvGrpSpPr>
            <p:nvPr/>
          </p:nvGrpSpPr>
          <p:grpSpPr bwMode="auto">
            <a:xfrm>
              <a:off x="192" y="666"/>
              <a:ext cx="672" cy="40"/>
              <a:chOff x="192" y="666"/>
              <a:chExt cx="672" cy="40"/>
            </a:xfrm>
          </p:grpSpPr>
          <p:sp>
            <p:nvSpPr>
              <p:cNvPr id="9244" name="Freeform 21"/>
              <p:cNvSpPr>
                <a:spLocks/>
              </p:cNvSpPr>
              <p:nvPr/>
            </p:nvSpPr>
            <p:spPr bwMode="auto">
              <a:xfrm>
                <a:off x="192" y="667"/>
                <a:ext cx="44" cy="34"/>
              </a:xfrm>
              <a:custGeom>
                <a:avLst/>
                <a:gdLst>
                  <a:gd name="T0" fmla="*/ 12 w 44"/>
                  <a:gd name="T1" fmla="*/ 24 h 34"/>
                  <a:gd name="T2" fmla="*/ 22 w 44"/>
                  <a:gd name="T3" fmla="*/ 0 h 34"/>
                  <a:gd name="T4" fmla="*/ 32 w 44"/>
                  <a:gd name="T5" fmla="*/ 24 h 34"/>
                  <a:gd name="T6" fmla="*/ 40 w 44"/>
                  <a:gd name="T7" fmla="*/ 1 h 34"/>
                  <a:gd name="T8" fmla="*/ 44 w 44"/>
                  <a:gd name="T9" fmla="*/ 1 h 34"/>
                  <a:gd name="T10" fmla="*/ 32 w 44"/>
                  <a:gd name="T11" fmla="*/ 34 h 34"/>
                  <a:gd name="T12" fmla="*/ 22 w 44"/>
                  <a:gd name="T13" fmla="*/ 8 h 34"/>
                  <a:gd name="T14" fmla="*/ 12 w 44"/>
                  <a:gd name="T15" fmla="*/ 34 h 34"/>
                  <a:gd name="T16" fmla="*/ 0 w 44"/>
                  <a:gd name="T17" fmla="*/ 1 h 34"/>
                  <a:gd name="T18" fmla="*/ 4 w 44"/>
                  <a:gd name="T19" fmla="*/ 1 h 34"/>
                  <a:gd name="T20" fmla="*/ 12 w 44"/>
                  <a:gd name="T21" fmla="*/ 2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4" h="34">
                    <a:moveTo>
                      <a:pt x="12" y="24"/>
                    </a:moveTo>
                    <a:lnTo>
                      <a:pt x="22" y="0"/>
                    </a:lnTo>
                    <a:lnTo>
                      <a:pt x="32" y="24"/>
                    </a:lnTo>
                    <a:lnTo>
                      <a:pt x="40" y="1"/>
                    </a:lnTo>
                    <a:lnTo>
                      <a:pt x="44" y="1"/>
                    </a:lnTo>
                    <a:lnTo>
                      <a:pt x="32" y="34"/>
                    </a:lnTo>
                    <a:lnTo>
                      <a:pt x="22" y="8"/>
                    </a:lnTo>
                    <a:lnTo>
                      <a:pt x="12" y="34"/>
                    </a:lnTo>
                    <a:lnTo>
                      <a:pt x="0" y="1"/>
                    </a:lnTo>
                    <a:lnTo>
                      <a:pt x="4" y="1"/>
                    </a:lnTo>
                    <a:lnTo>
                      <a:pt x="12" y="24"/>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45" name="Freeform 22"/>
              <p:cNvSpPr>
                <a:spLocks/>
              </p:cNvSpPr>
              <p:nvPr/>
            </p:nvSpPr>
            <p:spPr bwMode="auto">
              <a:xfrm>
                <a:off x="241" y="668"/>
                <a:ext cx="32" cy="32"/>
              </a:xfrm>
              <a:custGeom>
                <a:avLst/>
                <a:gdLst>
                  <a:gd name="T0" fmla="*/ 32 w 32"/>
                  <a:gd name="T1" fmla="*/ 17 h 32"/>
                  <a:gd name="T2" fmla="*/ 31 w 32"/>
                  <a:gd name="T3" fmla="*/ 20 h 32"/>
                  <a:gd name="T4" fmla="*/ 30 w 32"/>
                  <a:gd name="T5" fmla="*/ 23 h 32"/>
                  <a:gd name="T6" fmla="*/ 28 w 32"/>
                  <a:gd name="T7" fmla="*/ 26 h 32"/>
                  <a:gd name="T8" fmla="*/ 26 w 32"/>
                  <a:gd name="T9" fmla="*/ 28 h 32"/>
                  <a:gd name="T10" fmla="*/ 23 w 32"/>
                  <a:gd name="T11" fmla="*/ 30 h 32"/>
                  <a:gd name="T12" fmla="*/ 20 w 32"/>
                  <a:gd name="T13" fmla="*/ 31 h 32"/>
                  <a:gd name="T14" fmla="*/ 17 w 32"/>
                  <a:gd name="T15" fmla="*/ 32 h 32"/>
                  <a:gd name="T16" fmla="*/ 14 w 32"/>
                  <a:gd name="T17" fmla="*/ 32 h 32"/>
                  <a:gd name="T18" fmla="*/ 11 w 32"/>
                  <a:gd name="T19" fmla="*/ 31 h 32"/>
                  <a:gd name="T20" fmla="*/ 8 w 32"/>
                  <a:gd name="T21" fmla="*/ 30 h 32"/>
                  <a:gd name="T22" fmla="*/ 6 w 32"/>
                  <a:gd name="T23" fmla="*/ 28 h 32"/>
                  <a:gd name="T24" fmla="*/ 3 w 32"/>
                  <a:gd name="T25" fmla="*/ 26 h 32"/>
                  <a:gd name="T26" fmla="*/ 2 w 32"/>
                  <a:gd name="T27" fmla="*/ 23 h 32"/>
                  <a:gd name="T28" fmla="*/ 0 w 32"/>
                  <a:gd name="T29" fmla="*/ 20 h 32"/>
                  <a:gd name="T30" fmla="*/ 0 w 32"/>
                  <a:gd name="T31" fmla="*/ 17 h 32"/>
                  <a:gd name="T32" fmla="*/ 0 w 32"/>
                  <a:gd name="T33" fmla="*/ 14 h 32"/>
                  <a:gd name="T34" fmla="*/ 0 w 32"/>
                  <a:gd name="T35" fmla="*/ 11 h 32"/>
                  <a:gd name="T36" fmla="*/ 2 w 32"/>
                  <a:gd name="T37" fmla="*/ 8 h 32"/>
                  <a:gd name="T38" fmla="*/ 3 w 32"/>
                  <a:gd name="T39" fmla="*/ 5 h 32"/>
                  <a:gd name="T40" fmla="*/ 6 w 32"/>
                  <a:gd name="T41" fmla="*/ 3 h 32"/>
                  <a:gd name="T42" fmla="*/ 8 w 32"/>
                  <a:gd name="T43" fmla="*/ 1 h 32"/>
                  <a:gd name="T44" fmla="*/ 11 w 32"/>
                  <a:gd name="T45" fmla="*/ 0 h 32"/>
                  <a:gd name="T46" fmla="*/ 14 w 32"/>
                  <a:gd name="T47" fmla="*/ 0 h 32"/>
                  <a:gd name="T48" fmla="*/ 17 w 32"/>
                  <a:gd name="T49" fmla="*/ 0 h 32"/>
                  <a:gd name="T50" fmla="*/ 20 w 32"/>
                  <a:gd name="T51" fmla="*/ 0 h 32"/>
                  <a:gd name="T52" fmla="*/ 23 w 32"/>
                  <a:gd name="T53" fmla="*/ 1 h 32"/>
                  <a:gd name="T54" fmla="*/ 26 w 32"/>
                  <a:gd name="T55" fmla="*/ 3 h 32"/>
                  <a:gd name="T56" fmla="*/ 28 w 32"/>
                  <a:gd name="T57" fmla="*/ 5 h 32"/>
                  <a:gd name="T58" fmla="*/ 30 w 32"/>
                  <a:gd name="T59" fmla="*/ 8 h 32"/>
                  <a:gd name="T60" fmla="*/ 31 w 32"/>
                  <a:gd name="T61" fmla="*/ 11 h 32"/>
                  <a:gd name="T62" fmla="*/ 32 w 32"/>
                  <a:gd name="T63" fmla="*/ 14 h 32"/>
                  <a:gd name="T64" fmla="*/ 32 w 32"/>
                  <a:gd name="T65" fmla="*/ 15 h 32"/>
                  <a:gd name="T66" fmla="*/ 3 w 32"/>
                  <a:gd name="T67" fmla="*/ 18 h 32"/>
                  <a:gd name="T68" fmla="*/ 5 w 32"/>
                  <a:gd name="T69" fmla="*/ 23 h 32"/>
                  <a:gd name="T70" fmla="*/ 9 w 32"/>
                  <a:gd name="T71" fmla="*/ 26 h 32"/>
                  <a:gd name="T72" fmla="*/ 13 w 32"/>
                  <a:gd name="T73" fmla="*/ 28 h 32"/>
                  <a:gd name="T74" fmla="*/ 16 w 32"/>
                  <a:gd name="T75" fmla="*/ 28 h 32"/>
                  <a:gd name="T76" fmla="*/ 18 w 32"/>
                  <a:gd name="T77" fmla="*/ 28 h 32"/>
                  <a:gd name="T78" fmla="*/ 23 w 32"/>
                  <a:gd name="T79" fmla="*/ 26 h 32"/>
                  <a:gd name="T80" fmla="*/ 26 w 32"/>
                  <a:gd name="T81" fmla="*/ 23 h 32"/>
                  <a:gd name="T82" fmla="*/ 28 w 32"/>
                  <a:gd name="T83" fmla="*/ 18 h 32"/>
                  <a:gd name="T84" fmla="*/ 28 w 32"/>
                  <a:gd name="T85" fmla="*/ 13 h 32"/>
                  <a:gd name="T86" fmla="*/ 26 w 32"/>
                  <a:gd name="T87" fmla="*/ 8 h 32"/>
                  <a:gd name="T88" fmla="*/ 23 w 32"/>
                  <a:gd name="T89" fmla="*/ 5 h 32"/>
                  <a:gd name="T90" fmla="*/ 18 w 32"/>
                  <a:gd name="T91" fmla="*/ 3 h 32"/>
                  <a:gd name="T92" fmla="*/ 13 w 32"/>
                  <a:gd name="T93" fmla="*/ 3 h 32"/>
                  <a:gd name="T94" fmla="*/ 9 w 32"/>
                  <a:gd name="T95" fmla="*/ 5 h 32"/>
                  <a:gd name="T96" fmla="*/ 5 w 32"/>
                  <a:gd name="T97" fmla="*/ 8 h 32"/>
                  <a:gd name="T98" fmla="*/ 3 w 32"/>
                  <a:gd name="T99" fmla="*/ 13 h 32"/>
                  <a:gd name="T100" fmla="*/ 32 w 32"/>
                  <a:gd name="T101" fmla="*/ 15 h 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 h="32">
                    <a:moveTo>
                      <a:pt x="32" y="15"/>
                    </a:moveTo>
                    <a:lnTo>
                      <a:pt x="32" y="17"/>
                    </a:lnTo>
                    <a:lnTo>
                      <a:pt x="31" y="19"/>
                    </a:lnTo>
                    <a:lnTo>
                      <a:pt x="31" y="20"/>
                    </a:lnTo>
                    <a:lnTo>
                      <a:pt x="30" y="22"/>
                    </a:lnTo>
                    <a:lnTo>
                      <a:pt x="30" y="23"/>
                    </a:lnTo>
                    <a:lnTo>
                      <a:pt x="29" y="24"/>
                    </a:lnTo>
                    <a:lnTo>
                      <a:pt x="28" y="26"/>
                    </a:lnTo>
                    <a:lnTo>
                      <a:pt x="27" y="27"/>
                    </a:lnTo>
                    <a:lnTo>
                      <a:pt x="26" y="28"/>
                    </a:lnTo>
                    <a:lnTo>
                      <a:pt x="25" y="29"/>
                    </a:lnTo>
                    <a:lnTo>
                      <a:pt x="23" y="30"/>
                    </a:lnTo>
                    <a:lnTo>
                      <a:pt x="22" y="30"/>
                    </a:lnTo>
                    <a:lnTo>
                      <a:pt x="20" y="31"/>
                    </a:lnTo>
                    <a:lnTo>
                      <a:pt x="19" y="31"/>
                    </a:lnTo>
                    <a:lnTo>
                      <a:pt x="17" y="32"/>
                    </a:lnTo>
                    <a:lnTo>
                      <a:pt x="16" y="32"/>
                    </a:lnTo>
                    <a:lnTo>
                      <a:pt x="14" y="32"/>
                    </a:lnTo>
                    <a:lnTo>
                      <a:pt x="12" y="31"/>
                    </a:lnTo>
                    <a:lnTo>
                      <a:pt x="11" y="31"/>
                    </a:lnTo>
                    <a:lnTo>
                      <a:pt x="10" y="30"/>
                    </a:lnTo>
                    <a:lnTo>
                      <a:pt x="8" y="30"/>
                    </a:lnTo>
                    <a:lnTo>
                      <a:pt x="7" y="29"/>
                    </a:lnTo>
                    <a:lnTo>
                      <a:pt x="6" y="28"/>
                    </a:lnTo>
                    <a:lnTo>
                      <a:pt x="4" y="27"/>
                    </a:lnTo>
                    <a:lnTo>
                      <a:pt x="3" y="26"/>
                    </a:lnTo>
                    <a:lnTo>
                      <a:pt x="2" y="24"/>
                    </a:lnTo>
                    <a:lnTo>
                      <a:pt x="2" y="23"/>
                    </a:lnTo>
                    <a:lnTo>
                      <a:pt x="1" y="22"/>
                    </a:lnTo>
                    <a:lnTo>
                      <a:pt x="0" y="20"/>
                    </a:lnTo>
                    <a:lnTo>
                      <a:pt x="0" y="19"/>
                    </a:lnTo>
                    <a:lnTo>
                      <a:pt x="0" y="17"/>
                    </a:lnTo>
                    <a:lnTo>
                      <a:pt x="0" y="15"/>
                    </a:lnTo>
                    <a:lnTo>
                      <a:pt x="0" y="14"/>
                    </a:lnTo>
                    <a:lnTo>
                      <a:pt x="0" y="12"/>
                    </a:lnTo>
                    <a:lnTo>
                      <a:pt x="0" y="11"/>
                    </a:lnTo>
                    <a:lnTo>
                      <a:pt x="1" y="9"/>
                    </a:lnTo>
                    <a:lnTo>
                      <a:pt x="2" y="8"/>
                    </a:lnTo>
                    <a:lnTo>
                      <a:pt x="2" y="6"/>
                    </a:lnTo>
                    <a:lnTo>
                      <a:pt x="3" y="5"/>
                    </a:lnTo>
                    <a:lnTo>
                      <a:pt x="4" y="4"/>
                    </a:lnTo>
                    <a:lnTo>
                      <a:pt x="6" y="3"/>
                    </a:lnTo>
                    <a:lnTo>
                      <a:pt x="7" y="2"/>
                    </a:lnTo>
                    <a:lnTo>
                      <a:pt x="8" y="1"/>
                    </a:lnTo>
                    <a:lnTo>
                      <a:pt x="10" y="1"/>
                    </a:lnTo>
                    <a:lnTo>
                      <a:pt x="11" y="0"/>
                    </a:lnTo>
                    <a:lnTo>
                      <a:pt x="12" y="0"/>
                    </a:lnTo>
                    <a:lnTo>
                      <a:pt x="14" y="0"/>
                    </a:lnTo>
                    <a:lnTo>
                      <a:pt x="16" y="0"/>
                    </a:lnTo>
                    <a:lnTo>
                      <a:pt x="17" y="0"/>
                    </a:lnTo>
                    <a:lnTo>
                      <a:pt x="19" y="0"/>
                    </a:lnTo>
                    <a:lnTo>
                      <a:pt x="20" y="0"/>
                    </a:lnTo>
                    <a:lnTo>
                      <a:pt x="22" y="1"/>
                    </a:lnTo>
                    <a:lnTo>
                      <a:pt x="23" y="1"/>
                    </a:lnTo>
                    <a:lnTo>
                      <a:pt x="25" y="2"/>
                    </a:lnTo>
                    <a:lnTo>
                      <a:pt x="26" y="3"/>
                    </a:lnTo>
                    <a:lnTo>
                      <a:pt x="27" y="4"/>
                    </a:lnTo>
                    <a:lnTo>
                      <a:pt x="28" y="5"/>
                    </a:lnTo>
                    <a:lnTo>
                      <a:pt x="29" y="6"/>
                    </a:lnTo>
                    <a:lnTo>
                      <a:pt x="30" y="8"/>
                    </a:lnTo>
                    <a:lnTo>
                      <a:pt x="30" y="9"/>
                    </a:lnTo>
                    <a:lnTo>
                      <a:pt x="31" y="11"/>
                    </a:lnTo>
                    <a:lnTo>
                      <a:pt x="31" y="12"/>
                    </a:lnTo>
                    <a:lnTo>
                      <a:pt x="32" y="14"/>
                    </a:lnTo>
                    <a:lnTo>
                      <a:pt x="32" y="15"/>
                    </a:lnTo>
                    <a:lnTo>
                      <a:pt x="3" y="15"/>
                    </a:lnTo>
                    <a:lnTo>
                      <a:pt x="3" y="18"/>
                    </a:lnTo>
                    <a:lnTo>
                      <a:pt x="4" y="20"/>
                    </a:lnTo>
                    <a:lnTo>
                      <a:pt x="5" y="23"/>
                    </a:lnTo>
                    <a:lnTo>
                      <a:pt x="7" y="24"/>
                    </a:lnTo>
                    <a:lnTo>
                      <a:pt x="9" y="26"/>
                    </a:lnTo>
                    <a:lnTo>
                      <a:pt x="11" y="27"/>
                    </a:lnTo>
                    <a:lnTo>
                      <a:pt x="13" y="28"/>
                    </a:lnTo>
                    <a:lnTo>
                      <a:pt x="14" y="28"/>
                    </a:lnTo>
                    <a:lnTo>
                      <a:pt x="16" y="28"/>
                    </a:lnTo>
                    <a:lnTo>
                      <a:pt x="17" y="28"/>
                    </a:lnTo>
                    <a:lnTo>
                      <a:pt x="18" y="28"/>
                    </a:lnTo>
                    <a:lnTo>
                      <a:pt x="21" y="27"/>
                    </a:lnTo>
                    <a:lnTo>
                      <a:pt x="23" y="26"/>
                    </a:lnTo>
                    <a:lnTo>
                      <a:pt x="25" y="24"/>
                    </a:lnTo>
                    <a:lnTo>
                      <a:pt x="26" y="23"/>
                    </a:lnTo>
                    <a:lnTo>
                      <a:pt x="27" y="20"/>
                    </a:lnTo>
                    <a:lnTo>
                      <a:pt x="28" y="18"/>
                    </a:lnTo>
                    <a:lnTo>
                      <a:pt x="28" y="15"/>
                    </a:lnTo>
                    <a:lnTo>
                      <a:pt x="28" y="13"/>
                    </a:lnTo>
                    <a:lnTo>
                      <a:pt x="27" y="10"/>
                    </a:lnTo>
                    <a:lnTo>
                      <a:pt x="26" y="8"/>
                    </a:lnTo>
                    <a:lnTo>
                      <a:pt x="25" y="6"/>
                    </a:lnTo>
                    <a:lnTo>
                      <a:pt x="23" y="5"/>
                    </a:lnTo>
                    <a:lnTo>
                      <a:pt x="21" y="3"/>
                    </a:lnTo>
                    <a:lnTo>
                      <a:pt x="18" y="3"/>
                    </a:lnTo>
                    <a:lnTo>
                      <a:pt x="16" y="3"/>
                    </a:lnTo>
                    <a:lnTo>
                      <a:pt x="13" y="3"/>
                    </a:lnTo>
                    <a:lnTo>
                      <a:pt x="11" y="3"/>
                    </a:lnTo>
                    <a:lnTo>
                      <a:pt x="9" y="5"/>
                    </a:lnTo>
                    <a:lnTo>
                      <a:pt x="7" y="6"/>
                    </a:lnTo>
                    <a:lnTo>
                      <a:pt x="5" y="8"/>
                    </a:lnTo>
                    <a:lnTo>
                      <a:pt x="4" y="10"/>
                    </a:lnTo>
                    <a:lnTo>
                      <a:pt x="3" y="13"/>
                    </a:lnTo>
                    <a:lnTo>
                      <a:pt x="3" y="15"/>
                    </a:lnTo>
                    <a:lnTo>
                      <a:pt x="32" y="15"/>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46" name="Freeform 23"/>
              <p:cNvSpPr>
                <a:spLocks/>
              </p:cNvSpPr>
              <p:nvPr/>
            </p:nvSpPr>
            <p:spPr bwMode="auto">
              <a:xfrm>
                <a:off x="278" y="666"/>
                <a:ext cx="35" cy="34"/>
              </a:xfrm>
              <a:custGeom>
                <a:avLst/>
                <a:gdLst>
                  <a:gd name="T0" fmla="*/ 6 w 35"/>
                  <a:gd name="T1" fmla="*/ 0 h 34"/>
                  <a:gd name="T2" fmla="*/ 18 w 35"/>
                  <a:gd name="T3" fmla="*/ 26 h 34"/>
                  <a:gd name="T4" fmla="*/ 29 w 35"/>
                  <a:gd name="T5" fmla="*/ 0 h 34"/>
                  <a:gd name="T6" fmla="*/ 35 w 35"/>
                  <a:gd name="T7" fmla="*/ 33 h 34"/>
                  <a:gd name="T8" fmla="*/ 31 w 35"/>
                  <a:gd name="T9" fmla="*/ 33 h 34"/>
                  <a:gd name="T10" fmla="*/ 27 w 35"/>
                  <a:gd name="T11" fmla="*/ 12 h 34"/>
                  <a:gd name="T12" fmla="*/ 18 w 35"/>
                  <a:gd name="T13" fmla="*/ 34 h 34"/>
                  <a:gd name="T14" fmla="*/ 8 w 35"/>
                  <a:gd name="T15" fmla="*/ 12 h 34"/>
                  <a:gd name="T16" fmla="*/ 8 w 35"/>
                  <a:gd name="T17" fmla="*/ 12 h 34"/>
                  <a:gd name="T18" fmla="*/ 4 w 35"/>
                  <a:gd name="T19" fmla="*/ 33 h 34"/>
                  <a:gd name="T20" fmla="*/ 0 w 35"/>
                  <a:gd name="T21" fmla="*/ 33 h 34"/>
                  <a:gd name="T22" fmla="*/ 6 w 35"/>
                  <a:gd name="T23" fmla="*/ 0 h 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5" h="34">
                    <a:moveTo>
                      <a:pt x="6" y="0"/>
                    </a:moveTo>
                    <a:lnTo>
                      <a:pt x="18" y="26"/>
                    </a:lnTo>
                    <a:lnTo>
                      <a:pt x="29" y="0"/>
                    </a:lnTo>
                    <a:lnTo>
                      <a:pt x="35" y="33"/>
                    </a:lnTo>
                    <a:lnTo>
                      <a:pt x="31" y="33"/>
                    </a:lnTo>
                    <a:lnTo>
                      <a:pt x="27" y="12"/>
                    </a:lnTo>
                    <a:lnTo>
                      <a:pt x="18" y="34"/>
                    </a:lnTo>
                    <a:lnTo>
                      <a:pt x="8" y="12"/>
                    </a:lnTo>
                    <a:lnTo>
                      <a:pt x="4" y="33"/>
                    </a:lnTo>
                    <a:lnTo>
                      <a:pt x="0" y="33"/>
                    </a:lnTo>
                    <a:lnTo>
                      <a:pt x="6" y="0"/>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47" name="Freeform 24"/>
              <p:cNvSpPr>
                <a:spLocks/>
              </p:cNvSpPr>
              <p:nvPr/>
            </p:nvSpPr>
            <p:spPr bwMode="auto">
              <a:xfrm>
                <a:off x="320" y="668"/>
                <a:ext cx="16" cy="31"/>
              </a:xfrm>
              <a:custGeom>
                <a:avLst/>
                <a:gdLst>
                  <a:gd name="T0" fmla="*/ 0 w 16"/>
                  <a:gd name="T1" fmla="*/ 0 h 31"/>
                  <a:gd name="T2" fmla="*/ 16 w 16"/>
                  <a:gd name="T3" fmla="*/ 0 h 31"/>
                  <a:gd name="T4" fmla="*/ 16 w 16"/>
                  <a:gd name="T5" fmla="*/ 3 h 31"/>
                  <a:gd name="T6" fmla="*/ 3 w 16"/>
                  <a:gd name="T7" fmla="*/ 3 h 31"/>
                  <a:gd name="T8" fmla="*/ 3 w 16"/>
                  <a:gd name="T9" fmla="*/ 12 h 31"/>
                  <a:gd name="T10" fmla="*/ 15 w 16"/>
                  <a:gd name="T11" fmla="*/ 12 h 31"/>
                  <a:gd name="T12" fmla="*/ 15 w 16"/>
                  <a:gd name="T13" fmla="*/ 16 h 31"/>
                  <a:gd name="T14" fmla="*/ 3 w 16"/>
                  <a:gd name="T15" fmla="*/ 16 h 31"/>
                  <a:gd name="T16" fmla="*/ 3 w 16"/>
                  <a:gd name="T17" fmla="*/ 28 h 31"/>
                  <a:gd name="T18" fmla="*/ 16 w 16"/>
                  <a:gd name="T19" fmla="*/ 28 h 31"/>
                  <a:gd name="T20" fmla="*/ 16 w 16"/>
                  <a:gd name="T21" fmla="*/ 31 h 31"/>
                  <a:gd name="T22" fmla="*/ 0 w 16"/>
                  <a:gd name="T23" fmla="*/ 31 h 31"/>
                  <a:gd name="T24" fmla="*/ 0 w 16"/>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 h="31">
                    <a:moveTo>
                      <a:pt x="0" y="0"/>
                    </a:moveTo>
                    <a:lnTo>
                      <a:pt x="16" y="0"/>
                    </a:lnTo>
                    <a:lnTo>
                      <a:pt x="16" y="3"/>
                    </a:lnTo>
                    <a:lnTo>
                      <a:pt x="3" y="3"/>
                    </a:lnTo>
                    <a:lnTo>
                      <a:pt x="3" y="12"/>
                    </a:lnTo>
                    <a:lnTo>
                      <a:pt x="15" y="12"/>
                    </a:lnTo>
                    <a:lnTo>
                      <a:pt x="15" y="16"/>
                    </a:lnTo>
                    <a:lnTo>
                      <a:pt x="3" y="16"/>
                    </a:lnTo>
                    <a:lnTo>
                      <a:pt x="3" y="28"/>
                    </a:lnTo>
                    <a:lnTo>
                      <a:pt x="16" y="28"/>
                    </a:lnTo>
                    <a:lnTo>
                      <a:pt x="16" y="31"/>
                    </a:lnTo>
                    <a:lnTo>
                      <a:pt x="0" y="31"/>
                    </a:lnTo>
                    <a:lnTo>
                      <a:pt x="0" y="0"/>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48" name="Freeform 25"/>
              <p:cNvSpPr>
                <a:spLocks/>
              </p:cNvSpPr>
              <p:nvPr/>
            </p:nvSpPr>
            <p:spPr bwMode="auto">
              <a:xfrm>
                <a:off x="345" y="667"/>
                <a:ext cx="27" cy="33"/>
              </a:xfrm>
              <a:custGeom>
                <a:avLst/>
                <a:gdLst>
                  <a:gd name="T0" fmla="*/ 0 w 27"/>
                  <a:gd name="T1" fmla="*/ 0 h 33"/>
                  <a:gd name="T2" fmla="*/ 24 w 27"/>
                  <a:gd name="T3" fmla="*/ 25 h 33"/>
                  <a:gd name="T4" fmla="*/ 24 w 27"/>
                  <a:gd name="T5" fmla="*/ 1 h 33"/>
                  <a:gd name="T6" fmla="*/ 27 w 27"/>
                  <a:gd name="T7" fmla="*/ 1 h 33"/>
                  <a:gd name="T8" fmla="*/ 27 w 27"/>
                  <a:gd name="T9" fmla="*/ 33 h 33"/>
                  <a:gd name="T10" fmla="*/ 3 w 27"/>
                  <a:gd name="T11" fmla="*/ 8 h 33"/>
                  <a:gd name="T12" fmla="*/ 3 w 27"/>
                  <a:gd name="T13" fmla="*/ 32 h 33"/>
                  <a:gd name="T14" fmla="*/ 0 w 27"/>
                  <a:gd name="T15" fmla="*/ 32 h 33"/>
                  <a:gd name="T16" fmla="*/ 0 w 27"/>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 h="33">
                    <a:moveTo>
                      <a:pt x="0" y="0"/>
                    </a:moveTo>
                    <a:lnTo>
                      <a:pt x="24" y="25"/>
                    </a:lnTo>
                    <a:lnTo>
                      <a:pt x="24" y="1"/>
                    </a:lnTo>
                    <a:lnTo>
                      <a:pt x="27" y="1"/>
                    </a:lnTo>
                    <a:lnTo>
                      <a:pt x="27" y="33"/>
                    </a:lnTo>
                    <a:lnTo>
                      <a:pt x="3" y="8"/>
                    </a:lnTo>
                    <a:lnTo>
                      <a:pt x="3" y="32"/>
                    </a:lnTo>
                    <a:lnTo>
                      <a:pt x="0" y="32"/>
                    </a:lnTo>
                    <a:lnTo>
                      <a:pt x="0" y="0"/>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49" name="Freeform 26"/>
              <p:cNvSpPr>
                <a:spLocks/>
              </p:cNvSpPr>
              <p:nvPr/>
            </p:nvSpPr>
            <p:spPr bwMode="auto">
              <a:xfrm>
                <a:off x="381" y="694"/>
                <a:ext cx="7" cy="12"/>
              </a:xfrm>
              <a:custGeom>
                <a:avLst/>
                <a:gdLst>
                  <a:gd name="T0" fmla="*/ 7 w 7"/>
                  <a:gd name="T1" fmla="*/ 2 h 12"/>
                  <a:gd name="T2" fmla="*/ 2 w 7"/>
                  <a:gd name="T3" fmla="*/ 12 h 12"/>
                  <a:gd name="T4" fmla="*/ 0 w 7"/>
                  <a:gd name="T5" fmla="*/ 11 h 12"/>
                  <a:gd name="T6" fmla="*/ 4 w 7"/>
                  <a:gd name="T7" fmla="*/ 0 h 12"/>
                  <a:gd name="T8" fmla="*/ 7 w 7"/>
                  <a:gd name="T9" fmla="*/ 2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2">
                    <a:moveTo>
                      <a:pt x="7" y="2"/>
                    </a:moveTo>
                    <a:lnTo>
                      <a:pt x="2" y="12"/>
                    </a:lnTo>
                    <a:lnTo>
                      <a:pt x="0" y="11"/>
                    </a:lnTo>
                    <a:lnTo>
                      <a:pt x="4" y="0"/>
                    </a:lnTo>
                    <a:lnTo>
                      <a:pt x="7" y="2"/>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50" name="Rectangle 27"/>
              <p:cNvSpPr>
                <a:spLocks noChangeArrowheads="1"/>
              </p:cNvSpPr>
              <p:nvPr/>
            </p:nvSpPr>
            <p:spPr bwMode="auto">
              <a:xfrm>
                <a:off x="410" y="668"/>
                <a:ext cx="4" cy="31"/>
              </a:xfrm>
              <a:prstGeom prst="rect">
                <a:avLst/>
              </a:prstGeom>
              <a:solidFill>
                <a:srgbClr val="88459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9251" name="Freeform 28"/>
              <p:cNvSpPr>
                <a:spLocks/>
              </p:cNvSpPr>
              <p:nvPr/>
            </p:nvSpPr>
            <p:spPr bwMode="auto">
              <a:xfrm>
                <a:off x="423" y="667"/>
                <a:ext cx="28" cy="33"/>
              </a:xfrm>
              <a:custGeom>
                <a:avLst/>
                <a:gdLst>
                  <a:gd name="T0" fmla="*/ 0 w 28"/>
                  <a:gd name="T1" fmla="*/ 0 h 33"/>
                  <a:gd name="T2" fmla="*/ 24 w 28"/>
                  <a:gd name="T3" fmla="*/ 25 h 33"/>
                  <a:gd name="T4" fmla="*/ 24 w 28"/>
                  <a:gd name="T5" fmla="*/ 1 h 33"/>
                  <a:gd name="T6" fmla="*/ 28 w 28"/>
                  <a:gd name="T7" fmla="*/ 1 h 33"/>
                  <a:gd name="T8" fmla="*/ 28 w 28"/>
                  <a:gd name="T9" fmla="*/ 33 h 33"/>
                  <a:gd name="T10" fmla="*/ 4 w 28"/>
                  <a:gd name="T11" fmla="*/ 8 h 33"/>
                  <a:gd name="T12" fmla="*/ 4 w 28"/>
                  <a:gd name="T13" fmla="*/ 32 h 33"/>
                  <a:gd name="T14" fmla="*/ 0 w 28"/>
                  <a:gd name="T15" fmla="*/ 32 h 33"/>
                  <a:gd name="T16" fmla="*/ 0 w 28"/>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 h="33">
                    <a:moveTo>
                      <a:pt x="0" y="0"/>
                    </a:moveTo>
                    <a:lnTo>
                      <a:pt x="24" y="25"/>
                    </a:lnTo>
                    <a:lnTo>
                      <a:pt x="24" y="1"/>
                    </a:lnTo>
                    <a:lnTo>
                      <a:pt x="28" y="1"/>
                    </a:lnTo>
                    <a:lnTo>
                      <a:pt x="28" y="33"/>
                    </a:lnTo>
                    <a:lnTo>
                      <a:pt x="4" y="8"/>
                    </a:lnTo>
                    <a:lnTo>
                      <a:pt x="4" y="32"/>
                    </a:lnTo>
                    <a:lnTo>
                      <a:pt x="0" y="32"/>
                    </a:lnTo>
                    <a:lnTo>
                      <a:pt x="0" y="0"/>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52" name="Freeform 29"/>
              <p:cNvSpPr>
                <a:spLocks/>
              </p:cNvSpPr>
              <p:nvPr/>
            </p:nvSpPr>
            <p:spPr bwMode="auto">
              <a:xfrm>
                <a:off x="460" y="668"/>
                <a:ext cx="14" cy="31"/>
              </a:xfrm>
              <a:custGeom>
                <a:avLst/>
                <a:gdLst>
                  <a:gd name="T0" fmla="*/ 3 w 14"/>
                  <a:gd name="T1" fmla="*/ 3 h 31"/>
                  <a:gd name="T2" fmla="*/ 3 w 14"/>
                  <a:gd name="T3" fmla="*/ 12 h 31"/>
                  <a:gd name="T4" fmla="*/ 14 w 14"/>
                  <a:gd name="T5" fmla="*/ 12 h 31"/>
                  <a:gd name="T6" fmla="*/ 14 w 14"/>
                  <a:gd name="T7" fmla="*/ 16 h 31"/>
                  <a:gd name="T8" fmla="*/ 3 w 14"/>
                  <a:gd name="T9" fmla="*/ 16 h 31"/>
                  <a:gd name="T10" fmla="*/ 3 w 14"/>
                  <a:gd name="T11" fmla="*/ 31 h 31"/>
                  <a:gd name="T12" fmla="*/ 0 w 14"/>
                  <a:gd name="T13" fmla="*/ 31 h 31"/>
                  <a:gd name="T14" fmla="*/ 0 w 14"/>
                  <a:gd name="T15" fmla="*/ 0 h 31"/>
                  <a:gd name="T16" fmla="*/ 14 w 14"/>
                  <a:gd name="T17" fmla="*/ 0 h 31"/>
                  <a:gd name="T18" fmla="*/ 14 w 14"/>
                  <a:gd name="T19" fmla="*/ 3 h 31"/>
                  <a:gd name="T20" fmla="*/ 3 w 14"/>
                  <a:gd name="T21" fmla="*/ 3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 h="31">
                    <a:moveTo>
                      <a:pt x="3" y="3"/>
                    </a:moveTo>
                    <a:lnTo>
                      <a:pt x="3" y="12"/>
                    </a:lnTo>
                    <a:lnTo>
                      <a:pt x="14" y="12"/>
                    </a:lnTo>
                    <a:lnTo>
                      <a:pt x="14" y="16"/>
                    </a:lnTo>
                    <a:lnTo>
                      <a:pt x="3" y="16"/>
                    </a:lnTo>
                    <a:lnTo>
                      <a:pt x="3" y="31"/>
                    </a:lnTo>
                    <a:lnTo>
                      <a:pt x="0" y="31"/>
                    </a:lnTo>
                    <a:lnTo>
                      <a:pt x="0" y="0"/>
                    </a:lnTo>
                    <a:lnTo>
                      <a:pt x="14" y="0"/>
                    </a:lnTo>
                    <a:lnTo>
                      <a:pt x="14" y="3"/>
                    </a:lnTo>
                    <a:lnTo>
                      <a:pt x="3" y="3"/>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53" name="Freeform 30"/>
              <p:cNvSpPr>
                <a:spLocks/>
              </p:cNvSpPr>
              <p:nvPr/>
            </p:nvSpPr>
            <p:spPr bwMode="auto">
              <a:xfrm>
                <a:off x="476" y="667"/>
                <a:ext cx="28" cy="32"/>
              </a:xfrm>
              <a:custGeom>
                <a:avLst/>
                <a:gdLst>
                  <a:gd name="T0" fmla="*/ 8 w 28"/>
                  <a:gd name="T1" fmla="*/ 23 h 32"/>
                  <a:gd name="T2" fmla="*/ 4 w 28"/>
                  <a:gd name="T3" fmla="*/ 32 h 32"/>
                  <a:gd name="T4" fmla="*/ 0 w 28"/>
                  <a:gd name="T5" fmla="*/ 32 h 32"/>
                  <a:gd name="T6" fmla="*/ 15 w 28"/>
                  <a:gd name="T7" fmla="*/ 0 h 32"/>
                  <a:gd name="T8" fmla="*/ 28 w 28"/>
                  <a:gd name="T9" fmla="*/ 32 h 32"/>
                  <a:gd name="T10" fmla="*/ 24 w 28"/>
                  <a:gd name="T11" fmla="*/ 32 h 32"/>
                  <a:gd name="T12" fmla="*/ 21 w 28"/>
                  <a:gd name="T13" fmla="*/ 23 h 32"/>
                  <a:gd name="T14" fmla="*/ 8 w 28"/>
                  <a:gd name="T15" fmla="*/ 23 h 32"/>
                  <a:gd name="T16" fmla="*/ 15 w 28"/>
                  <a:gd name="T17" fmla="*/ 7 h 32"/>
                  <a:gd name="T18" fmla="*/ 9 w 28"/>
                  <a:gd name="T19" fmla="*/ 20 h 32"/>
                  <a:gd name="T20" fmla="*/ 20 w 28"/>
                  <a:gd name="T21" fmla="*/ 20 h 32"/>
                  <a:gd name="T22" fmla="*/ 15 w 28"/>
                  <a:gd name="T23" fmla="*/ 7 h 32"/>
                  <a:gd name="T24" fmla="*/ 8 w 28"/>
                  <a:gd name="T25" fmla="*/ 23 h 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 h="32">
                    <a:moveTo>
                      <a:pt x="8" y="23"/>
                    </a:moveTo>
                    <a:lnTo>
                      <a:pt x="4" y="32"/>
                    </a:lnTo>
                    <a:lnTo>
                      <a:pt x="0" y="32"/>
                    </a:lnTo>
                    <a:lnTo>
                      <a:pt x="15" y="0"/>
                    </a:lnTo>
                    <a:lnTo>
                      <a:pt x="28" y="32"/>
                    </a:lnTo>
                    <a:lnTo>
                      <a:pt x="24" y="32"/>
                    </a:lnTo>
                    <a:lnTo>
                      <a:pt x="21" y="23"/>
                    </a:lnTo>
                    <a:lnTo>
                      <a:pt x="8" y="23"/>
                    </a:lnTo>
                    <a:lnTo>
                      <a:pt x="15" y="7"/>
                    </a:lnTo>
                    <a:lnTo>
                      <a:pt x="9" y="20"/>
                    </a:lnTo>
                    <a:lnTo>
                      <a:pt x="20" y="20"/>
                    </a:lnTo>
                    <a:lnTo>
                      <a:pt x="15" y="7"/>
                    </a:lnTo>
                    <a:lnTo>
                      <a:pt x="8" y="23"/>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54" name="Freeform 31"/>
              <p:cNvSpPr>
                <a:spLocks/>
              </p:cNvSpPr>
              <p:nvPr/>
            </p:nvSpPr>
            <p:spPr bwMode="auto">
              <a:xfrm>
                <a:off x="511" y="667"/>
                <a:ext cx="27" cy="33"/>
              </a:xfrm>
              <a:custGeom>
                <a:avLst/>
                <a:gdLst>
                  <a:gd name="T0" fmla="*/ 0 w 27"/>
                  <a:gd name="T1" fmla="*/ 0 h 33"/>
                  <a:gd name="T2" fmla="*/ 24 w 27"/>
                  <a:gd name="T3" fmla="*/ 25 h 33"/>
                  <a:gd name="T4" fmla="*/ 24 w 27"/>
                  <a:gd name="T5" fmla="*/ 1 h 33"/>
                  <a:gd name="T6" fmla="*/ 27 w 27"/>
                  <a:gd name="T7" fmla="*/ 1 h 33"/>
                  <a:gd name="T8" fmla="*/ 27 w 27"/>
                  <a:gd name="T9" fmla="*/ 33 h 33"/>
                  <a:gd name="T10" fmla="*/ 3 w 27"/>
                  <a:gd name="T11" fmla="*/ 8 h 33"/>
                  <a:gd name="T12" fmla="*/ 3 w 27"/>
                  <a:gd name="T13" fmla="*/ 32 h 33"/>
                  <a:gd name="T14" fmla="*/ 0 w 27"/>
                  <a:gd name="T15" fmla="*/ 32 h 33"/>
                  <a:gd name="T16" fmla="*/ 0 w 27"/>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 h="33">
                    <a:moveTo>
                      <a:pt x="0" y="0"/>
                    </a:moveTo>
                    <a:lnTo>
                      <a:pt x="24" y="25"/>
                    </a:lnTo>
                    <a:lnTo>
                      <a:pt x="24" y="1"/>
                    </a:lnTo>
                    <a:lnTo>
                      <a:pt x="27" y="1"/>
                    </a:lnTo>
                    <a:lnTo>
                      <a:pt x="27" y="33"/>
                    </a:lnTo>
                    <a:lnTo>
                      <a:pt x="3" y="8"/>
                    </a:lnTo>
                    <a:lnTo>
                      <a:pt x="3" y="32"/>
                    </a:lnTo>
                    <a:lnTo>
                      <a:pt x="0" y="32"/>
                    </a:lnTo>
                    <a:lnTo>
                      <a:pt x="0" y="0"/>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55" name="Freeform 32"/>
              <p:cNvSpPr>
                <a:spLocks/>
              </p:cNvSpPr>
              <p:nvPr/>
            </p:nvSpPr>
            <p:spPr bwMode="auto">
              <a:xfrm>
                <a:off x="545" y="668"/>
                <a:ext cx="18" cy="31"/>
              </a:xfrm>
              <a:custGeom>
                <a:avLst/>
                <a:gdLst>
                  <a:gd name="T0" fmla="*/ 11 w 18"/>
                  <a:gd name="T1" fmla="*/ 31 h 31"/>
                  <a:gd name="T2" fmla="*/ 7 w 18"/>
                  <a:gd name="T3" fmla="*/ 31 h 31"/>
                  <a:gd name="T4" fmla="*/ 7 w 18"/>
                  <a:gd name="T5" fmla="*/ 3 h 31"/>
                  <a:gd name="T6" fmla="*/ 0 w 18"/>
                  <a:gd name="T7" fmla="*/ 3 h 31"/>
                  <a:gd name="T8" fmla="*/ 0 w 18"/>
                  <a:gd name="T9" fmla="*/ 0 h 31"/>
                  <a:gd name="T10" fmla="*/ 18 w 18"/>
                  <a:gd name="T11" fmla="*/ 0 h 31"/>
                  <a:gd name="T12" fmla="*/ 18 w 18"/>
                  <a:gd name="T13" fmla="*/ 3 h 31"/>
                  <a:gd name="T14" fmla="*/ 11 w 18"/>
                  <a:gd name="T15" fmla="*/ 3 h 31"/>
                  <a:gd name="T16" fmla="*/ 11 w 18"/>
                  <a:gd name="T17" fmla="*/ 31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 h="31">
                    <a:moveTo>
                      <a:pt x="11" y="31"/>
                    </a:moveTo>
                    <a:lnTo>
                      <a:pt x="7" y="31"/>
                    </a:lnTo>
                    <a:lnTo>
                      <a:pt x="7" y="3"/>
                    </a:lnTo>
                    <a:lnTo>
                      <a:pt x="0" y="3"/>
                    </a:lnTo>
                    <a:lnTo>
                      <a:pt x="0" y="0"/>
                    </a:lnTo>
                    <a:lnTo>
                      <a:pt x="18" y="0"/>
                    </a:lnTo>
                    <a:lnTo>
                      <a:pt x="18" y="3"/>
                    </a:lnTo>
                    <a:lnTo>
                      <a:pt x="11" y="3"/>
                    </a:lnTo>
                    <a:lnTo>
                      <a:pt x="11" y="31"/>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56" name="Freeform 33"/>
              <p:cNvSpPr>
                <a:spLocks/>
              </p:cNvSpPr>
              <p:nvPr/>
            </p:nvSpPr>
            <p:spPr bwMode="auto">
              <a:xfrm>
                <a:off x="568" y="668"/>
                <a:ext cx="19" cy="32"/>
              </a:xfrm>
              <a:custGeom>
                <a:avLst/>
                <a:gdLst>
                  <a:gd name="T0" fmla="*/ 15 w 19"/>
                  <a:gd name="T1" fmla="*/ 5 h 32"/>
                  <a:gd name="T2" fmla="*/ 12 w 19"/>
                  <a:gd name="T3" fmla="*/ 3 h 32"/>
                  <a:gd name="T4" fmla="*/ 9 w 19"/>
                  <a:gd name="T5" fmla="*/ 3 h 32"/>
                  <a:gd name="T6" fmla="*/ 7 w 19"/>
                  <a:gd name="T7" fmla="*/ 3 h 32"/>
                  <a:gd name="T8" fmla="*/ 6 w 19"/>
                  <a:gd name="T9" fmla="*/ 5 h 32"/>
                  <a:gd name="T10" fmla="*/ 5 w 19"/>
                  <a:gd name="T11" fmla="*/ 6 h 32"/>
                  <a:gd name="T12" fmla="*/ 5 w 19"/>
                  <a:gd name="T13" fmla="*/ 8 h 32"/>
                  <a:gd name="T14" fmla="*/ 6 w 19"/>
                  <a:gd name="T15" fmla="*/ 10 h 32"/>
                  <a:gd name="T16" fmla="*/ 8 w 19"/>
                  <a:gd name="T17" fmla="*/ 11 h 32"/>
                  <a:gd name="T18" fmla="*/ 12 w 19"/>
                  <a:gd name="T19" fmla="*/ 13 h 32"/>
                  <a:gd name="T20" fmla="*/ 16 w 19"/>
                  <a:gd name="T21" fmla="*/ 15 h 32"/>
                  <a:gd name="T22" fmla="*/ 18 w 19"/>
                  <a:gd name="T23" fmla="*/ 17 h 32"/>
                  <a:gd name="T24" fmla="*/ 19 w 19"/>
                  <a:gd name="T25" fmla="*/ 20 h 32"/>
                  <a:gd name="T26" fmla="*/ 19 w 19"/>
                  <a:gd name="T27" fmla="*/ 24 h 32"/>
                  <a:gd name="T28" fmla="*/ 18 w 19"/>
                  <a:gd name="T29" fmla="*/ 27 h 32"/>
                  <a:gd name="T30" fmla="*/ 15 w 19"/>
                  <a:gd name="T31" fmla="*/ 30 h 32"/>
                  <a:gd name="T32" fmla="*/ 11 w 19"/>
                  <a:gd name="T33" fmla="*/ 31 h 32"/>
                  <a:gd name="T34" fmla="*/ 8 w 19"/>
                  <a:gd name="T35" fmla="*/ 32 h 32"/>
                  <a:gd name="T36" fmla="*/ 5 w 19"/>
                  <a:gd name="T37" fmla="*/ 30 h 32"/>
                  <a:gd name="T38" fmla="*/ 2 w 19"/>
                  <a:gd name="T39" fmla="*/ 28 h 32"/>
                  <a:gd name="T40" fmla="*/ 0 w 19"/>
                  <a:gd name="T41" fmla="*/ 25 h 32"/>
                  <a:gd name="T42" fmla="*/ 3 w 19"/>
                  <a:gd name="T43" fmla="*/ 22 h 32"/>
                  <a:gd name="T44" fmla="*/ 4 w 19"/>
                  <a:gd name="T45" fmla="*/ 25 h 32"/>
                  <a:gd name="T46" fmla="*/ 5 w 19"/>
                  <a:gd name="T47" fmla="*/ 27 h 32"/>
                  <a:gd name="T48" fmla="*/ 7 w 19"/>
                  <a:gd name="T49" fmla="*/ 28 h 32"/>
                  <a:gd name="T50" fmla="*/ 10 w 19"/>
                  <a:gd name="T51" fmla="*/ 28 h 32"/>
                  <a:gd name="T52" fmla="*/ 12 w 19"/>
                  <a:gd name="T53" fmla="*/ 28 h 32"/>
                  <a:gd name="T54" fmla="*/ 14 w 19"/>
                  <a:gd name="T55" fmla="*/ 27 h 32"/>
                  <a:gd name="T56" fmla="*/ 15 w 19"/>
                  <a:gd name="T57" fmla="*/ 25 h 32"/>
                  <a:gd name="T58" fmla="*/ 16 w 19"/>
                  <a:gd name="T59" fmla="*/ 22 h 32"/>
                  <a:gd name="T60" fmla="*/ 15 w 19"/>
                  <a:gd name="T61" fmla="*/ 20 h 32"/>
                  <a:gd name="T62" fmla="*/ 14 w 19"/>
                  <a:gd name="T63" fmla="*/ 18 h 32"/>
                  <a:gd name="T64" fmla="*/ 12 w 19"/>
                  <a:gd name="T65" fmla="*/ 17 h 32"/>
                  <a:gd name="T66" fmla="*/ 8 w 19"/>
                  <a:gd name="T67" fmla="*/ 15 h 32"/>
                  <a:gd name="T68" fmla="*/ 5 w 19"/>
                  <a:gd name="T69" fmla="*/ 13 h 32"/>
                  <a:gd name="T70" fmla="*/ 3 w 19"/>
                  <a:gd name="T71" fmla="*/ 11 h 32"/>
                  <a:gd name="T72" fmla="*/ 2 w 19"/>
                  <a:gd name="T73" fmla="*/ 9 h 32"/>
                  <a:gd name="T74" fmla="*/ 2 w 19"/>
                  <a:gd name="T75" fmla="*/ 5 h 32"/>
                  <a:gd name="T76" fmla="*/ 3 w 19"/>
                  <a:gd name="T77" fmla="*/ 3 h 32"/>
                  <a:gd name="T78" fmla="*/ 5 w 19"/>
                  <a:gd name="T79" fmla="*/ 1 h 32"/>
                  <a:gd name="T80" fmla="*/ 8 w 19"/>
                  <a:gd name="T81" fmla="*/ 0 h 32"/>
                  <a:gd name="T82" fmla="*/ 11 w 19"/>
                  <a:gd name="T83" fmla="*/ 0 h 32"/>
                  <a:gd name="T84" fmla="*/ 14 w 19"/>
                  <a:gd name="T85" fmla="*/ 0 h 32"/>
                  <a:gd name="T86" fmla="*/ 16 w 19"/>
                  <a:gd name="T87" fmla="*/ 1 h 32"/>
                  <a:gd name="T88" fmla="*/ 18 w 19"/>
                  <a:gd name="T89" fmla="*/ 3 h 32"/>
                  <a:gd name="T90" fmla="*/ 15 w 19"/>
                  <a:gd name="T91" fmla="*/ 6 h 3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9" h="32">
                    <a:moveTo>
                      <a:pt x="15" y="6"/>
                    </a:moveTo>
                    <a:lnTo>
                      <a:pt x="15" y="5"/>
                    </a:lnTo>
                    <a:lnTo>
                      <a:pt x="13" y="3"/>
                    </a:lnTo>
                    <a:lnTo>
                      <a:pt x="12" y="3"/>
                    </a:lnTo>
                    <a:lnTo>
                      <a:pt x="10" y="3"/>
                    </a:lnTo>
                    <a:lnTo>
                      <a:pt x="9" y="3"/>
                    </a:lnTo>
                    <a:lnTo>
                      <a:pt x="8" y="3"/>
                    </a:lnTo>
                    <a:lnTo>
                      <a:pt x="7" y="3"/>
                    </a:lnTo>
                    <a:lnTo>
                      <a:pt x="7" y="4"/>
                    </a:lnTo>
                    <a:lnTo>
                      <a:pt x="6" y="5"/>
                    </a:lnTo>
                    <a:lnTo>
                      <a:pt x="5" y="5"/>
                    </a:lnTo>
                    <a:lnTo>
                      <a:pt x="5" y="6"/>
                    </a:lnTo>
                    <a:lnTo>
                      <a:pt x="5" y="7"/>
                    </a:lnTo>
                    <a:lnTo>
                      <a:pt x="5" y="8"/>
                    </a:lnTo>
                    <a:lnTo>
                      <a:pt x="5" y="9"/>
                    </a:lnTo>
                    <a:lnTo>
                      <a:pt x="6" y="10"/>
                    </a:lnTo>
                    <a:lnTo>
                      <a:pt x="7" y="11"/>
                    </a:lnTo>
                    <a:lnTo>
                      <a:pt x="8" y="11"/>
                    </a:lnTo>
                    <a:lnTo>
                      <a:pt x="10" y="12"/>
                    </a:lnTo>
                    <a:lnTo>
                      <a:pt x="12" y="13"/>
                    </a:lnTo>
                    <a:lnTo>
                      <a:pt x="15" y="15"/>
                    </a:lnTo>
                    <a:lnTo>
                      <a:pt x="16" y="15"/>
                    </a:lnTo>
                    <a:lnTo>
                      <a:pt x="17" y="16"/>
                    </a:lnTo>
                    <a:lnTo>
                      <a:pt x="18" y="17"/>
                    </a:lnTo>
                    <a:lnTo>
                      <a:pt x="19" y="19"/>
                    </a:lnTo>
                    <a:lnTo>
                      <a:pt x="19" y="20"/>
                    </a:lnTo>
                    <a:lnTo>
                      <a:pt x="19" y="22"/>
                    </a:lnTo>
                    <a:lnTo>
                      <a:pt x="19" y="24"/>
                    </a:lnTo>
                    <a:lnTo>
                      <a:pt x="18" y="26"/>
                    </a:lnTo>
                    <a:lnTo>
                      <a:pt x="18" y="27"/>
                    </a:lnTo>
                    <a:lnTo>
                      <a:pt x="16" y="29"/>
                    </a:lnTo>
                    <a:lnTo>
                      <a:pt x="15" y="30"/>
                    </a:lnTo>
                    <a:lnTo>
                      <a:pt x="13" y="31"/>
                    </a:lnTo>
                    <a:lnTo>
                      <a:pt x="11" y="31"/>
                    </a:lnTo>
                    <a:lnTo>
                      <a:pt x="10" y="32"/>
                    </a:lnTo>
                    <a:lnTo>
                      <a:pt x="8" y="32"/>
                    </a:lnTo>
                    <a:lnTo>
                      <a:pt x="6" y="31"/>
                    </a:lnTo>
                    <a:lnTo>
                      <a:pt x="5" y="30"/>
                    </a:lnTo>
                    <a:lnTo>
                      <a:pt x="3" y="29"/>
                    </a:lnTo>
                    <a:lnTo>
                      <a:pt x="2" y="28"/>
                    </a:lnTo>
                    <a:lnTo>
                      <a:pt x="1" y="27"/>
                    </a:lnTo>
                    <a:lnTo>
                      <a:pt x="0" y="25"/>
                    </a:lnTo>
                    <a:lnTo>
                      <a:pt x="0" y="24"/>
                    </a:lnTo>
                    <a:lnTo>
                      <a:pt x="3" y="22"/>
                    </a:lnTo>
                    <a:lnTo>
                      <a:pt x="4" y="24"/>
                    </a:lnTo>
                    <a:lnTo>
                      <a:pt x="4" y="25"/>
                    </a:lnTo>
                    <a:lnTo>
                      <a:pt x="5" y="26"/>
                    </a:lnTo>
                    <a:lnTo>
                      <a:pt x="5" y="27"/>
                    </a:lnTo>
                    <a:lnTo>
                      <a:pt x="6" y="27"/>
                    </a:lnTo>
                    <a:lnTo>
                      <a:pt x="7" y="28"/>
                    </a:lnTo>
                    <a:lnTo>
                      <a:pt x="8" y="28"/>
                    </a:lnTo>
                    <a:lnTo>
                      <a:pt x="10" y="28"/>
                    </a:lnTo>
                    <a:lnTo>
                      <a:pt x="11" y="28"/>
                    </a:lnTo>
                    <a:lnTo>
                      <a:pt x="12" y="28"/>
                    </a:lnTo>
                    <a:lnTo>
                      <a:pt x="13" y="27"/>
                    </a:lnTo>
                    <a:lnTo>
                      <a:pt x="14" y="27"/>
                    </a:lnTo>
                    <a:lnTo>
                      <a:pt x="15" y="26"/>
                    </a:lnTo>
                    <a:lnTo>
                      <a:pt x="15" y="25"/>
                    </a:lnTo>
                    <a:lnTo>
                      <a:pt x="16" y="24"/>
                    </a:lnTo>
                    <a:lnTo>
                      <a:pt x="16" y="22"/>
                    </a:lnTo>
                    <a:lnTo>
                      <a:pt x="16" y="21"/>
                    </a:lnTo>
                    <a:lnTo>
                      <a:pt x="15" y="20"/>
                    </a:lnTo>
                    <a:lnTo>
                      <a:pt x="15" y="19"/>
                    </a:lnTo>
                    <a:lnTo>
                      <a:pt x="14" y="18"/>
                    </a:lnTo>
                    <a:lnTo>
                      <a:pt x="13" y="18"/>
                    </a:lnTo>
                    <a:lnTo>
                      <a:pt x="12" y="17"/>
                    </a:lnTo>
                    <a:lnTo>
                      <a:pt x="10" y="16"/>
                    </a:lnTo>
                    <a:lnTo>
                      <a:pt x="8" y="15"/>
                    </a:lnTo>
                    <a:lnTo>
                      <a:pt x="6" y="14"/>
                    </a:lnTo>
                    <a:lnTo>
                      <a:pt x="5" y="13"/>
                    </a:lnTo>
                    <a:lnTo>
                      <a:pt x="4" y="12"/>
                    </a:lnTo>
                    <a:lnTo>
                      <a:pt x="3" y="11"/>
                    </a:lnTo>
                    <a:lnTo>
                      <a:pt x="2" y="10"/>
                    </a:lnTo>
                    <a:lnTo>
                      <a:pt x="2" y="9"/>
                    </a:lnTo>
                    <a:lnTo>
                      <a:pt x="2" y="7"/>
                    </a:lnTo>
                    <a:lnTo>
                      <a:pt x="2" y="5"/>
                    </a:lnTo>
                    <a:lnTo>
                      <a:pt x="2" y="4"/>
                    </a:lnTo>
                    <a:lnTo>
                      <a:pt x="3" y="3"/>
                    </a:lnTo>
                    <a:lnTo>
                      <a:pt x="4" y="1"/>
                    </a:lnTo>
                    <a:lnTo>
                      <a:pt x="5" y="1"/>
                    </a:lnTo>
                    <a:lnTo>
                      <a:pt x="7" y="0"/>
                    </a:lnTo>
                    <a:lnTo>
                      <a:pt x="8" y="0"/>
                    </a:lnTo>
                    <a:lnTo>
                      <a:pt x="10" y="0"/>
                    </a:lnTo>
                    <a:lnTo>
                      <a:pt x="11" y="0"/>
                    </a:lnTo>
                    <a:lnTo>
                      <a:pt x="13" y="0"/>
                    </a:lnTo>
                    <a:lnTo>
                      <a:pt x="14" y="0"/>
                    </a:lnTo>
                    <a:lnTo>
                      <a:pt x="15" y="1"/>
                    </a:lnTo>
                    <a:lnTo>
                      <a:pt x="16" y="1"/>
                    </a:lnTo>
                    <a:lnTo>
                      <a:pt x="17" y="2"/>
                    </a:lnTo>
                    <a:lnTo>
                      <a:pt x="18" y="3"/>
                    </a:lnTo>
                    <a:lnTo>
                      <a:pt x="18" y="4"/>
                    </a:lnTo>
                    <a:lnTo>
                      <a:pt x="15" y="6"/>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57" name="Freeform 34"/>
              <p:cNvSpPr>
                <a:spLocks/>
              </p:cNvSpPr>
              <p:nvPr/>
            </p:nvSpPr>
            <p:spPr bwMode="auto">
              <a:xfrm>
                <a:off x="612" y="668"/>
                <a:ext cx="26" cy="32"/>
              </a:xfrm>
              <a:custGeom>
                <a:avLst/>
                <a:gdLst>
                  <a:gd name="T0" fmla="*/ 17 w 26"/>
                  <a:gd name="T1" fmla="*/ 28 h 32"/>
                  <a:gd name="T2" fmla="*/ 13 w 26"/>
                  <a:gd name="T3" fmla="*/ 31 h 32"/>
                  <a:gd name="T4" fmla="*/ 10 w 26"/>
                  <a:gd name="T5" fmla="*/ 32 h 32"/>
                  <a:gd name="T6" fmla="*/ 7 w 26"/>
                  <a:gd name="T7" fmla="*/ 32 h 32"/>
                  <a:gd name="T8" fmla="*/ 4 w 26"/>
                  <a:gd name="T9" fmla="*/ 30 h 32"/>
                  <a:gd name="T10" fmla="*/ 2 w 26"/>
                  <a:gd name="T11" fmla="*/ 28 h 32"/>
                  <a:gd name="T12" fmla="*/ 0 w 26"/>
                  <a:gd name="T13" fmla="*/ 25 h 32"/>
                  <a:gd name="T14" fmla="*/ 0 w 26"/>
                  <a:gd name="T15" fmla="*/ 21 h 32"/>
                  <a:gd name="T16" fmla="*/ 1 w 26"/>
                  <a:gd name="T17" fmla="*/ 18 h 32"/>
                  <a:gd name="T18" fmla="*/ 3 w 26"/>
                  <a:gd name="T19" fmla="*/ 16 h 32"/>
                  <a:gd name="T20" fmla="*/ 7 w 26"/>
                  <a:gd name="T21" fmla="*/ 13 h 32"/>
                  <a:gd name="T22" fmla="*/ 7 w 26"/>
                  <a:gd name="T23" fmla="*/ 11 h 32"/>
                  <a:gd name="T24" fmla="*/ 5 w 26"/>
                  <a:gd name="T25" fmla="*/ 8 h 32"/>
                  <a:gd name="T26" fmla="*/ 5 w 26"/>
                  <a:gd name="T27" fmla="*/ 6 h 32"/>
                  <a:gd name="T28" fmla="*/ 5 w 26"/>
                  <a:gd name="T29" fmla="*/ 3 h 32"/>
                  <a:gd name="T30" fmla="*/ 7 w 26"/>
                  <a:gd name="T31" fmla="*/ 1 h 32"/>
                  <a:gd name="T32" fmla="*/ 9 w 26"/>
                  <a:gd name="T33" fmla="*/ 0 h 32"/>
                  <a:gd name="T34" fmla="*/ 12 w 26"/>
                  <a:gd name="T35" fmla="*/ 0 h 32"/>
                  <a:gd name="T36" fmla="*/ 14 w 26"/>
                  <a:gd name="T37" fmla="*/ 0 h 32"/>
                  <a:gd name="T38" fmla="*/ 16 w 26"/>
                  <a:gd name="T39" fmla="*/ 1 h 32"/>
                  <a:gd name="T40" fmla="*/ 17 w 26"/>
                  <a:gd name="T41" fmla="*/ 3 h 32"/>
                  <a:gd name="T42" fmla="*/ 18 w 26"/>
                  <a:gd name="T43" fmla="*/ 5 h 32"/>
                  <a:gd name="T44" fmla="*/ 18 w 26"/>
                  <a:gd name="T45" fmla="*/ 8 h 32"/>
                  <a:gd name="T46" fmla="*/ 16 w 26"/>
                  <a:gd name="T47" fmla="*/ 10 h 32"/>
                  <a:gd name="T48" fmla="*/ 13 w 26"/>
                  <a:gd name="T49" fmla="*/ 13 h 32"/>
                  <a:gd name="T50" fmla="*/ 23 w 26"/>
                  <a:gd name="T51" fmla="*/ 18 h 32"/>
                  <a:gd name="T52" fmla="*/ 21 w 26"/>
                  <a:gd name="T53" fmla="*/ 24 h 32"/>
                  <a:gd name="T54" fmla="*/ 22 w 26"/>
                  <a:gd name="T55" fmla="*/ 31 h 32"/>
                  <a:gd name="T56" fmla="*/ 8 w 26"/>
                  <a:gd name="T57" fmla="*/ 16 h 32"/>
                  <a:gd name="T58" fmla="*/ 5 w 26"/>
                  <a:gd name="T59" fmla="*/ 19 h 32"/>
                  <a:gd name="T60" fmla="*/ 4 w 26"/>
                  <a:gd name="T61" fmla="*/ 21 h 32"/>
                  <a:gd name="T62" fmla="*/ 3 w 26"/>
                  <a:gd name="T63" fmla="*/ 23 h 32"/>
                  <a:gd name="T64" fmla="*/ 4 w 26"/>
                  <a:gd name="T65" fmla="*/ 25 h 32"/>
                  <a:gd name="T66" fmla="*/ 5 w 26"/>
                  <a:gd name="T67" fmla="*/ 27 h 32"/>
                  <a:gd name="T68" fmla="*/ 7 w 26"/>
                  <a:gd name="T69" fmla="*/ 28 h 32"/>
                  <a:gd name="T70" fmla="*/ 9 w 26"/>
                  <a:gd name="T71" fmla="*/ 28 h 32"/>
                  <a:gd name="T72" fmla="*/ 11 w 26"/>
                  <a:gd name="T73" fmla="*/ 28 h 32"/>
                  <a:gd name="T74" fmla="*/ 13 w 26"/>
                  <a:gd name="T75" fmla="*/ 27 h 32"/>
                  <a:gd name="T76" fmla="*/ 17 w 26"/>
                  <a:gd name="T77" fmla="*/ 24 h 32"/>
                  <a:gd name="T78" fmla="*/ 8 w 26"/>
                  <a:gd name="T79" fmla="*/ 16 h 32"/>
                  <a:gd name="T80" fmla="*/ 11 w 26"/>
                  <a:gd name="T81" fmla="*/ 11 h 32"/>
                  <a:gd name="T82" fmla="*/ 13 w 26"/>
                  <a:gd name="T83" fmla="*/ 8 h 32"/>
                  <a:gd name="T84" fmla="*/ 14 w 26"/>
                  <a:gd name="T85" fmla="*/ 7 h 32"/>
                  <a:gd name="T86" fmla="*/ 15 w 26"/>
                  <a:gd name="T87" fmla="*/ 5 h 32"/>
                  <a:gd name="T88" fmla="*/ 14 w 26"/>
                  <a:gd name="T89" fmla="*/ 4 h 32"/>
                  <a:gd name="T90" fmla="*/ 13 w 26"/>
                  <a:gd name="T91" fmla="*/ 2 h 32"/>
                  <a:gd name="T92" fmla="*/ 11 w 26"/>
                  <a:gd name="T93" fmla="*/ 2 h 32"/>
                  <a:gd name="T94" fmla="*/ 9 w 26"/>
                  <a:gd name="T95" fmla="*/ 3 h 32"/>
                  <a:gd name="T96" fmla="*/ 8 w 26"/>
                  <a:gd name="T97" fmla="*/ 5 h 32"/>
                  <a:gd name="T98" fmla="*/ 8 w 26"/>
                  <a:gd name="T99" fmla="*/ 7 h 32"/>
                  <a:gd name="T100" fmla="*/ 10 w 26"/>
                  <a:gd name="T101" fmla="*/ 10 h 32"/>
                  <a:gd name="T102" fmla="*/ 11 w 26"/>
                  <a:gd name="T103" fmla="*/ 11 h 3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6" h="32">
                    <a:moveTo>
                      <a:pt x="19" y="27"/>
                    </a:moveTo>
                    <a:lnTo>
                      <a:pt x="17" y="28"/>
                    </a:lnTo>
                    <a:lnTo>
                      <a:pt x="14" y="30"/>
                    </a:lnTo>
                    <a:lnTo>
                      <a:pt x="13" y="31"/>
                    </a:lnTo>
                    <a:lnTo>
                      <a:pt x="12" y="31"/>
                    </a:lnTo>
                    <a:lnTo>
                      <a:pt x="10" y="32"/>
                    </a:lnTo>
                    <a:lnTo>
                      <a:pt x="9" y="32"/>
                    </a:lnTo>
                    <a:lnTo>
                      <a:pt x="7" y="32"/>
                    </a:lnTo>
                    <a:lnTo>
                      <a:pt x="5" y="31"/>
                    </a:lnTo>
                    <a:lnTo>
                      <a:pt x="4" y="30"/>
                    </a:lnTo>
                    <a:lnTo>
                      <a:pt x="3" y="29"/>
                    </a:lnTo>
                    <a:lnTo>
                      <a:pt x="2" y="28"/>
                    </a:lnTo>
                    <a:lnTo>
                      <a:pt x="1" y="26"/>
                    </a:lnTo>
                    <a:lnTo>
                      <a:pt x="0" y="25"/>
                    </a:lnTo>
                    <a:lnTo>
                      <a:pt x="0" y="23"/>
                    </a:lnTo>
                    <a:lnTo>
                      <a:pt x="0" y="21"/>
                    </a:lnTo>
                    <a:lnTo>
                      <a:pt x="1" y="20"/>
                    </a:lnTo>
                    <a:lnTo>
                      <a:pt x="1" y="18"/>
                    </a:lnTo>
                    <a:lnTo>
                      <a:pt x="2" y="17"/>
                    </a:lnTo>
                    <a:lnTo>
                      <a:pt x="3" y="16"/>
                    </a:lnTo>
                    <a:lnTo>
                      <a:pt x="5" y="15"/>
                    </a:lnTo>
                    <a:lnTo>
                      <a:pt x="7" y="13"/>
                    </a:lnTo>
                    <a:lnTo>
                      <a:pt x="8" y="13"/>
                    </a:lnTo>
                    <a:lnTo>
                      <a:pt x="7" y="11"/>
                    </a:lnTo>
                    <a:lnTo>
                      <a:pt x="6" y="9"/>
                    </a:lnTo>
                    <a:lnTo>
                      <a:pt x="5" y="8"/>
                    </a:lnTo>
                    <a:lnTo>
                      <a:pt x="5" y="7"/>
                    </a:lnTo>
                    <a:lnTo>
                      <a:pt x="5" y="6"/>
                    </a:lnTo>
                    <a:lnTo>
                      <a:pt x="5" y="5"/>
                    </a:lnTo>
                    <a:lnTo>
                      <a:pt x="5" y="3"/>
                    </a:lnTo>
                    <a:lnTo>
                      <a:pt x="6" y="2"/>
                    </a:lnTo>
                    <a:lnTo>
                      <a:pt x="7" y="1"/>
                    </a:lnTo>
                    <a:lnTo>
                      <a:pt x="8" y="1"/>
                    </a:lnTo>
                    <a:lnTo>
                      <a:pt x="9" y="0"/>
                    </a:lnTo>
                    <a:lnTo>
                      <a:pt x="10" y="0"/>
                    </a:lnTo>
                    <a:lnTo>
                      <a:pt x="12" y="0"/>
                    </a:lnTo>
                    <a:lnTo>
                      <a:pt x="13" y="0"/>
                    </a:lnTo>
                    <a:lnTo>
                      <a:pt x="14" y="0"/>
                    </a:lnTo>
                    <a:lnTo>
                      <a:pt x="15" y="1"/>
                    </a:lnTo>
                    <a:lnTo>
                      <a:pt x="16" y="1"/>
                    </a:lnTo>
                    <a:lnTo>
                      <a:pt x="17" y="2"/>
                    </a:lnTo>
                    <a:lnTo>
                      <a:pt x="17" y="3"/>
                    </a:lnTo>
                    <a:lnTo>
                      <a:pt x="18" y="4"/>
                    </a:lnTo>
                    <a:lnTo>
                      <a:pt x="18" y="5"/>
                    </a:lnTo>
                    <a:lnTo>
                      <a:pt x="18" y="7"/>
                    </a:lnTo>
                    <a:lnTo>
                      <a:pt x="18" y="8"/>
                    </a:lnTo>
                    <a:lnTo>
                      <a:pt x="17" y="9"/>
                    </a:lnTo>
                    <a:lnTo>
                      <a:pt x="16" y="10"/>
                    </a:lnTo>
                    <a:lnTo>
                      <a:pt x="15" y="12"/>
                    </a:lnTo>
                    <a:lnTo>
                      <a:pt x="13" y="13"/>
                    </a:lnTo>
                    <a:lnTo>
                      <a:pt x="19" y="22"/>
                    </a:lnTo>
                    <a:lnTo>
                      <a:pt x="23" y="18"/>
                    </a:lnTo>
                    <a:lnTo>
                      <a:pt x="25" y="20"/>
                    </a:lnTo>
                    <a:lnTo>
                      <a:pt x="21" y="24"/>
                    </a:lnTo>
                    <a:lnTo>
                      <a:pt x="26" y="31"/>
                    </a:lnTo>
                    <a:lnTo>
                      <a:pt x="22" y="31"/>
                    </a:lnTo>
                    <a:lnTo>
                      <a:pt x="19" y="27"/>
                    </a:lnTo>
                    <a:lnTo>
                      <a:pt x="8" y="16"/>
                    </a:lnTo>
                    <a:lnTo>
                      <a:pt x="7" y="17"/>
                    </a:lnTo>
                    <a:lnTo>
                      <a:pt x="5" y="19"/>
                    </a:lnTo>
                    <a:lnTo>
                      <a:pt x="4" y="20"/>
                    </a:lnTo>
                    <a:lnTo>
                      <a:pt x="4" y="21"/>
                    </a:lnTo>
                    <a:lnTo>
                      <a:pt x="3" y="22"/>
                    </a:lnTo>
                    <a:lnTo>
                      <a:pt x="3" y="23"/>
                    </a:lnTo>
                    <a:lnTo>
                      <a:pt x="3" y="24"/>
                    </a:lnTo>
                    <a:lnTo>
                      <a:pt x="4" y="25"/>
                    </a:lnTo>
                    <a:lnTo>
                      <a:pt x="4" y="26"/>
                    </a:lnTo>
                    <a:lnTo>
                      <a:pt x="5" y="27"/>
                    </a:lnTo>
                    <a:lnTo>
                      <a:pt x="6" y="27"/>
                    </a:lnTo>
                    <a:lnTo>
                      <a:pt x="7" y="28"/>
                    </a:lnTo>
                    <a:lnTo>
                      <a:pt x="8" y="28"/>
                    </a:lnTo>
                    <a:lnTo>
                      <a:pt x="9" y="28"/>
                    </a:lnTo>
                    <a:lnTo>
                      <a:pt x="10" y="28"/>
                    </a:lnTo>
                    <a:lnTo>
                      <a:pt x="11" y="28"/>
                    </a:lnTo>
                    <a:lnTo>
                      <a:pt x="12" y="28"/>
                    </a:lnTo>
                    <a:lnTo>
                      <a:pt x="13" y="27"/>
                    </a:lnTo>
                    <a:lnTo>
                      <a:pt x="15" y="26"/>
                    </a:lnTo>
                    <a:lnTo>
                      <a:pt x="17" y="24"/>
                    </a:lnTo>
                    <a:lnTo>
                      <a:pt x="10" y="15"/>
                    </a:lnTo>
                    <a:lnTo>
                      <a:pt x="8" y="16"/>
                    </a:lnTo>
                    <a:lnTo>
                      <a:pt x="19" y="27"/>
                    </a:lnTo>
                    <a:lnTo>
                      <a:pt x="11" y="11"/>
                    </a:lnTo>
                    <a:lnTo>
                      <a:pt x="12" y="9"/>
                    </a:lnTo>
                    <a:lnTo>
                      <a:pt x="13" y="8"/>
                    </a:lnTo>
                    <a:lnTo>
                      <a:pt x="14" y="8"/>
                    </a:lnTo>
                    <a:lnTo>
                      <a:pt x="14" y="7"/>
                    </a:lnTo>
                    <a:lnTo>
                      <a:pt x="15" y="6"/>
                    </a:lnTo>
                    <a:lnTo>
                      <a:pt x="15" y="5"/>
                    </a:lnTo>
                    <a:lnTo>
                      <a:pt x="14" y="4"/>
                    </a:lnTo>
                    <a:lnTo>
                      <a:pt x="14" y="3"/>
                    </a:lnTo>
                    <a:lnTo>
                      <a:pt x="13" y="2"/>
                    </a:lnTo>
                    <a:lnTo>
                      <a:pt x="11" y="2"/>
                    </a:lnTo>
                    <a:lnTo>
                      <a:pt x="10" y="3"/>
                    </a:lnTo>
                    <a:lnTo>
                      <a:pt x="9" y="3"/>
                    </a:lnTo>
                    <a:lnTo>
                      <a:pt x="8" y="4"/>
                    </a:lnTo>
                    <a:lnTo>
                      <a:pt x="8" y="5"/>
                    </a:lnTo>
                    <a:lnTo>
                      <a:pt x="8" y="6"/>
                    </a:lnTo>
                    <a:lnTo>
                      <a:pt x="8" y="7"/>
                    </a:lnTo>
                    <a:lnTo>
                      <a:pt x="9" y="8"/>
                    </a:lnTo>
                    <a:lnTo>
                      <a:pt x="10" y="10"/>
                    </a:lnTo>
                    <a:lnTo>
                      <a:pt x="11" y="11"/>
                    </a:lnTo>
                    <a:lnTo>
                      <a:pt x="19" y="27"/>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58" name="Freeform 35"/>
              <p:cNvSpPr>
                <a:spLocks/>
              </p:cNvSpPr>
              <p:nvPr/>
            </p:nvSpPr>
            <p:spPr bwMode="auto">
              <a:xfrm>
                <a:off x="659" y="668"/>
                <a:ext cx="25" cy="32"/>
              </a:xfrm>
              <a:custGeom>
                <a:avLst/>
                <a:gdLst>
                  <a:gd name="T0" fmla="*/ 23 w 25"/>
                  <a:gd name="T1" fmla="*/ 5 h 32"/>
                  <a:gd name="T2" fmla="*/ 18 w 25"/>
                  <a:gd name="T3" fmla="*/ 3 h 32"/>
                  <a:gd name="T4" fmla="*/ 15 w 25"/>
                  <a:gd name="T5" fmla="*/ 3 h 32"/>
                  <a:gd name="T6" fmla="*/ 13 w 25"/>
                  <a:gd name="T7" fmla="*/ 3 h 32"/>
                  <a:gd name="T8" fmla="*/ 8 w 25"/>
                  <a:gd name="T9" fmla="*/ 5 h 32"/>
                  <a:gd name="T10" fmla="*/ 5 w 25"/>
                  <a:gd name="T11" fmla="*/ 8 h 32"/>
                  <a:gd name="T12" fmla="*/ 3 w 25"/>
                  <a:gd name="T13" fmla="*/ 13 h 32"/>
                  <a:gd name="T14" fmla="*/ 3 w 25"/>
                  <a:gd name="T15" fmla="*/ 18 h 32"/>
                  <a:gd name="T16" fmla="*/ 5 w 25"/>
                  <a:gd name="T17" fmla="*/ 22 h 32"/>
                  <a:gd name="T18" fmla="*/ 8 w 25"/>
                  <a:gd name="T19" fmla="*/ 26 h 32"/>
                  <a:gd name="T20" fmla="*/ 13 w 25"/>
                  <a:gd name="T21" fmla="*/ 28 h 32"/>
                  <a:gd name="T22" fmla="*/ 15 w 25"/>
                  <a:gd name="T23" fmla="*/ 28 h 32"/>
                  <a:gd name="T24" fmla="*/ 18 w 25"/>
                  <a:gd name="T25" fmla="*/ 28 h 32"/>
                  <a:gd name="T26" fmla="*/ 23 w 25"/>
                  <a:gd name="T27" fmla="*/ 26 h 32"/>
                  <a:gd name="T28" fmla="*/ 25 w 25"/>
                  <a:gd name="T29" fmla="*/ 29 h 32"/>
                  <a:gd name="T30" fmla="*/ 20 w 25"/>
                  <a:gd name="T31" fmla="*/ 31 h 32"/>
                  <a:gd name="T32" fmla="*/ 15 w 25"/>
                  <a:gd name="T33" fmla="*/ 32 h 32"/>
                  <a:gd name="T34" fmla="*/ 12 w 25"/>
                  <a:gd name="T35" fmla="*/ 31 h 32"/>
                  <a:gd name="T36" fmla="*/ 9 w 25"/>
                  <a:gd name="T37" fmla="*/ 30 h 32"/>
                  <a:gd name="T38" fmla="*/ 7 w 25"/>
                  <a:gd name="T39" fmla="*/ 29 h 32"/>
                  <a:gd name="T40" fmla="*/ 4 w 25"/>
                  <a:gd name="T41" fmla="*/ 27 h 32"/>
                  <a:gd name="T42" fmla="*/ 2 w 25"/>
                  <a:gd name="T43" fmla="*/ 24 h 32"/>
                  <a:gd name="T44" fmla="*/ 1 w 25"/>
                  <a:gd name="T45" fmla="*/ 22 h 32"/>
                  <a:gd name="T46" fmla="*/ 0 w 25"/>
                  <a:gd name="T47" fmla="*/ 19 h 32"/>
                  <a:gd name="T48" fmla="*/ 0 w 25"/>
                  <a:gd name="T49" fmla="*/ 16 h 32"/>
                  <a:gd name="T50" fmla="*/ 0 w 25"/>
                  <a:gd name="T51" fmla="*/ 12 h 32"/>
                  <a:gd name="T52" fmla="*/ 1 w 25"/>
                  <a:gd name="T53" fmla="*/ 9 h 32"/>
                  <a:gd name="T54" fmla="*/ 2 w 25"/>
                  <a:gd name="T55" fmla="*/ 7 h 32"/>
                  <a:gd name="T56" fmla="*/ 4 w 25"/>
                  <a:gd name="T57" fmla="*/ 4 h 32"/>
                  <a:gd name="T58" fmla="*/ 7 w 25"/>
                  <a:gd name="T59" fmla="*/ 2 h 32"/>
                  <a:gd name="T60" fmla="*/ 9 w 25"/>
                  <a:gd name="T61" fmla="*/ 1 h 32"/>
                  <a:gd name="T62" fmla="*/ 12 w 25"/>
                  <a:gd name="T63" fmla="*/ 0 h 32"/>
                  <a:gd name="T64" fmla="*/ 15 w 25"/>
                  <a:gd name="T65" fmla="*/ 0 h 32"/>
                  <a:gd name="T66" fmla="*/ 20 w 25"/>
                  <a:gd name="T67" fmla="*/ 0 h 32"/>
                  <a:gd name="T68" fmla="*/ 25 w 25"/>
                  <a:gd name="T69" fmla="*/ 2 h 3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5" h="32">
                    <a:moveTo>
                      <a:pt x="25" y="7"/>
                    </a:moveTo>
                    <a:lnTo>
                      <a:pt x="23" y="5"/>
                    </a:lnTo>
                    <a:lnTo>
                      <a:pt x="20" y="4"/>
                    </a:lnTo>
                    <a:lnTo>
                      <a:pt x="18" y="3"/>
                    </a:lnTo>
                    <a:lnTo>
                      <a:pt x="17" y="3"/>
                    </a:lnTo>
                    <a:lnTo>
                      <a:pt x="15" y="3"/>
                    </a:lnTo>
                    <a:lnTo>
                      <a:pt x="14" y="3"/>
                    </a:lnTo>
                    <a:lnTo>
                      <a:pt x="13" y="3"/>
                    </a:lnTo>
                    <a:lnTo>
                      <a:pt x="11" y="4"/>
                    </a:lnTo>
                    <a:lnTo>
                      <a:pt x="8" y="5"/>
                    </a:lnTo>
                    <a:lnTo>
                      <a:pt x="7" y="6"/>
                    </a:lnTo>
                    <a:lnTo>
                      <a:pt x="5" y="8"/>
                    </a:lnTo>
                    <a:lnTo>
                      <a:pt x="4" y="11"/>
                    </a:lnTo>
                    <a:lnTo>
                      <a:pt x="3" y="13"/>
                    </a:lnTo>
                    <a:lnTo>
                      <a:pt x="3" y="15"/>
                    </a:lnTo>
                    <a:lnTo>
                      <a:pt x="3" y="18"/>
                    </a:lnTo>
                    <a:lnTo>
                      <a:pt x="4" y="20"/>
                    </a:lnTo>
                    <a:lnTo>
                      <a:pt x="5" y="22"/>
                    </a:lnTo>
                    <a:lnTo>
                      <a:pt x="7" y="24"/>
                    </a:lnTo>
                    <a:lnTo>
                      <a:pt x="8" y="26"/>
                    </a:lnTo>
                    <a:lnTo>
                      <a:pt x="11" y="27"/>
                    </a:lnTo>
                    <a:lnTo>
                      <a:pt x="13" y="28"/>
                    </a:lnTo>
                    <a:lnTo>
                      <a:pt x="14" y="28"/>
                    </a:lnTo>
                    <a:lnTo>
                      <a:pt x="15" y="28"/>
                    </a:lnTo>
                    <a:lnTo>
                      <a:pt x="17" y="28"/>
                    </a:lnTo>
                    <a:lnTo>
                      <a:pt x="18" y="28"/>
                    </a:lnTo>
                    <a:lnTo>
                      <a:pt x="20" y="27"/>
                    </a:lnTo>
                    <a:lnTo>
                      <a:pt x="23" y="26"/>
                    </a:lnTo>
                    <a:lnTo>
                      <a:pt x="25" y="24"/>
                    </a:lnTo>
                    <a:lnTo>
                      <a:pt x="25" y="29"/>
                    </a:lnTo>
                    <a:lnTo>
                      <a:pt x="23" y="30"/>
                    </a:lnTo>
                    <a:lnTo>
                      <a:pt x="20" y="31"/>
                    </a:lnTo>
                    <a:lnTo>
                      <a:pt x="18" y="31"/>
                    </a:lnTo>
                    <a:lnTo>
                      <a:pt x="15" y="32"/>
                    </a:lnTo>
                    <a:lnTo>
                      <a:pt x="14" y="32"/>
                    </a:lnTo>
                    <a:lnTo>
                      <a:pt x="12" y="31"/>
                    </a:lnTo>
                    <a:lnTo>
                      <a:pt x="11" y="31"/>
                    </a:lnTo>
                    <a:lnTo>
                      <a:pt x="9" y="30"/>
                    </a:lnTo>
                    <a:lnTo>
                      <a:pt x="8" y="30"/>
                    </a:lnTo>
                    <a:lnTo>
                      <a:pt x="7" y="29"/>
                    </a:lnTo>
                    <a:lnTo>
                      <a:pt x="5" y="28"/>
                    </a:lnTo>
                    <a:lnTo>
                      <a:pt x="4" y="27"/>
                    </a:lnTo>
                    <a:lnTo>
                      <a:pt x="3" y="26"/>
                    </a:lnTo>
                    <a:lnTo>
                      <a:pt x="2" y="24"/>
                    </a:lnTo>
                    <a:lnTo>
                      <a:pt x="1" y="23"/>
                    </a:lnTo>
                    <a:lnTo>
                      <a:pt x="1" y="22"/>
                    </a:lnTo>
                    <a:lnTo>
                      <a:pt x="0" y="20"/>
                    </a:lnTo>
                    <a:lnTo>
                      <a:pt x="0" y="19"/>
                    </a:lnTo>
                    <a:lnTo>
                      <a:pt x="0" y="17"/>
                    </a:lnTo>
                    <a:lnTo>
                      <a:pt x="0" y="16"/>
                    </a:lnTo>
                    <a:lnTo>
                      <a:pt x="0" y="14"/>
                    </a:lnTo>
                    <a:lnTo>
                      <a:pt x="0" y="12"/>
                    </a:lnTo>
                    <a:lnTo>
                      <a:pt x="0" y="11"/>
                    </a:lnTo>
                    <a:lnTo>
                      <a:pt x="1" y="9"/>
                    </a:lnTo>
                    <a:lnTo>
                      <a:pt x="1" y="8"/>
                    </a:lnTo>
                    <a:lnTo>
                      <a:pt x="2" y="7"/>
                    </a:lnTo>
                    <a:lnTo>
                      <a:pt x="3" y="5"/>
                    </a:lnTo>
                    <a:lnTo>
                      <a:pt x="4" y="4"/>
                    </a:lnTo>
                    <a:lnTo>
                      <a:pt x="5" y="3"/>
                    </a:lnTo>
                    <a:lnTo>
                      <a:pt x="7" y="2"/>
                    </a:lnTo>
                    <a:lnTo>
                      <a:pt x="8" y="1"/>
                    </a:lnTo>
                    <a:lnTo>
                      <a:pt x="9" y="1"/>
                    </a:lnTo>
                    <a:lnTo>
                      <a:pt x="11" y="0"/>
                    </a:lnTo>
                    <a:lnTo>
                      <a:pt x="12" y="0"/>
                    </a:lnTo>
                    <a:lnTo>
                      <a:pt x="14" y="0"/>
                    </a:lnTo>
                    <a:lnTo>
                      <a:pt x="15" y="0"/>
                    </a:lnTo>
                    <a:lnTo>
                      <a:pt x="18" y="0"/>
                    </a:lnTo>
                    <a:lnTo>
                      <a:pt x="20" y="0"/>
                    </a:lnTo>
                    <a:lnTo>
                      <a:pt x="23" y="1"/>
                    </a:lnTo>
                    <a:lnTo>
                      <a:pt x="25" y="2"/>
                    </a:lnTo>
                    <a:lnTo>
                      <a:pt x="25" y="7"/>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59" name="Freeform 36"/>
              <p:cNvSpPr>
                <a:spLocks/>
              </p:cNvSpPr>
              <p:nvPr/>
            </p:nvSpPr>
            <p:spPr bwMode="auto">
              <a:xfrm>
                <a:off x="693" y="668"/>
                <a:ext cx="22" cy="31"/>
              </a:xfrm>
              <a:custGeom>
                <a:avLst/>
                <a:gdLst>
                  <a:gd name="T0" fmla="*/ 19 w 22"/>
                  <a:gd name="T1" fmla="*/ 13 h 31"/>
                  <a:gd name="T2" fmla="*/ 19 w 22"/>
                  <a:gd name="T3" fmla="*/ 0 h 31"/>
                  <a:gd name="T4" fmla="*/ 22 w 22"/>
                  <a:gd name="T5" fmla="*/ 0 h 31"/>
                  <a:gd name="T6" fmla="*/ 22 w 22"/>
                  <a:gd name="T7" fmla="*/ 31 h 31"/>
                  <a:gd name="T8" fmla="*/ 19 w 22"/>
                  <a:gd name="T9" fmla="*/ 31 h 31"/>
                  <a:gd name="T10" fmla="*/ 19 w 22"/>
                  <a:gd name="T11" fmla="*/ 16 h 31"/>
                  <a:gd name="T12" fmla="*/ 3 w 22"/>
                  <a:gd name="T13" fmla="*/ 16 h 31"/>
                  <a:gd name="T14" fmla="*/ 3 w 22"/>
                  <a:gd name="T15" fmla="*/ 31 h 31"/>
                  <a:gd name="T16" fmla="*/ 0 w 22"/>
                  <a:gd name="T17" fmla="*/ 31 h 31"/>
                  <a:gd name="T18" fmla="*/ 0 w 22"/>
                  <a:gd name="T19" fmla="*/ 0 h 31"/>
                  <a:gd name="T20" fmla="*/ 3 w 22"/>
                  <a:gd name="T21" fmla="*/ 0 h 31"/>
                  <a:gd name="T22" fmla="*/ 3 w 22"/>
                  <a:gd name="T23" fmla="*/ 13 h 31"/>
                  <a:gd name="T24" fmla="*/ 19 w 22"/>
                  <a:gd name="T25" fmla="*/ 13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 h="31">
                    <a:moveTo>
                      <a:pt x="19" y="13"/>
                    </a:moveTo>
                    <a:lnTo>
                      <a:pt x="19" y="0"/>
                    </a:lnTo>
                    <a:lnTo>
                      <a:pt x="22" y="0"/>
                    </a:lnTo>
                    <a:lnTo>
                      <a:pt x="22" y="31"/>
                    </a:lnTo>
                    <a:lnTo>
                      <a:pt x="19" y="31"/>
                    </a:lnTo>
                    <a:lnTo>
                      <a:pt x="19" y="16"/>
                    </a:lnTo>
                    <a:lnTo>
                      <a:pt x="3" y="16"/>
                    </a:lnTo>
                    <a:lnTo>
                      <a:pt x="3" y="31"/>
                    </a:lnTo>
                    <a:lnTo>
                      <a:pt x="0" y="31"/>
                    </a:lnTo>
                    <a:lnTo>
                      <a:pt x="0" y="0"/>
                    </a:lnTo>
                    <a:lnTo>
                      <a:pt x="3" y="0"/>
                    </a:lnTo>
                    <a:lnTo>
                      <a:pt x="3" y="13"/>
                    </a:lnTo>
                    <a:lnTo>
                      <a:pt x="19" y="13"/>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60" name="Rectangle 37"/>
              <p:cNvSpPr>
                <a:spLocks noChangeArrowheads="1"/>
              </p:cNvSpPr>
              <p:nvPr/>
            </p:nvSpPr>
            <p:spPr bwMode="auto">
              <a:xfrm>
                <a:off x="725" y="668"/>
                <a:ext cx="3" cy="31"/>
              </a:xfrm>
              <a:prstGeom prst="rect">
                <a:avLst/>
              </a:prstGeom>
              <a:solidFill>
                <a:srgbClr val="88459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9261" name="Freeform 38"/>
              <p:cNvSpPr>
                <a:spLocks/>
              </p:cNvSpPr>
              <p:nvPr/>
            </p:nvSpPr>
            <p:spPr bwMode="auto">
              <a:xfrm>
                <a:off x="737" y="668"/>
                <a:ext cx="12" cy="31"/>
              </a:xfrm>
              <a:custGeom>
                <a:avLst/>
                <a:gdLst>
                  <a:gd name="T0" fmla="*/ 4 w 12"/>
                  <a:gd name="T1" fmla="*/ 28 h 31"/>
                  <a:gd name="T2" fmla="*/ 12 w 12"/>
                  <a:gd name="T3" fmla="*/ 28 h 31"/>
                  <a:gd name="T4" fmla="*/ 12 w 12"/>
                  <a:gd name="T5" fmla="*/ 31 h 31"/>
                  <a:gd name="T6" fmla="*/ 0 w 12"/>
                  <a:gd name="T7" fmla="*/ 31 h 31"/>
                  <a:gd name="T8" fmla="*/ 0 w 12"/>
                  <a:gd name="T9" fmla="*/ 0 h 31"/>
                  <a:gd name="T10" fmla="*/ 4 w 12"/>
                  <a:gd name="T11" fmla="*/ 0 h 31"/>
                  <a:gd name="T12" fmla="*/ 4 w 12"/>
                  <a:gd name="T13" fmla="*/ 28 h 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31">
                    <a:moveTo>
                      <a:pt x="4" y="28"/>
                    </a:moveTo>
                    <a:lnTo>
                      <a:pt x="12" y="28"/>
                    </a:lnTo>
                    <a:lnTo>
                      <a:pt x="12" y="31"/>
                    </a:lnTo>
                    <a:lnTo>
                      <a:pt x="0" y="31"/>
                    </a:lnTo>
                    <a:lnTo>
                      <a:pt x="0" y="0"/>
                    </a:lnTo>
                    <a:lnTo>
                      <a:pt x="4" y="0"/>
                    </a:lnTo>
                    <a:lnTo>
                      <a:pt x="4" y="28"/>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62" name="Freeform 39"/>
              <p:cNvSpPr>
                <a:spLocks/>
              </p:cNvSpPr>
              <p:nvPr/>
            </p:nvSpPr>
            <p:spPr bwMode="auto">
              <a:xfrm>
                <a:off x="756" y="668"/>
                <a:ext cx="23" cy="31"/>
              </a:xfrm>
              <a:custGeom>
                <a:avLst/>
                <a:gdLst>
                  <a:gd name="T0" fmla="*/ 0 w 23"/>
                  <a:gd name="T1" fmla="*/ 0 h 31"/>
                  <a:gd name="T2" fmla="*/ 6 w 23"/>
                  <a:gd name="T3" fmla="*/ 0 h 31"/>
                  <a:gd name="T4" fmla="*/ 9 w 23"/>
                  <a:gd name="T5" fmla="*/ 0 h 31"/>
                  <a:gd name="T6" fmla="*/ 10 w 23"/>
                  <a:gd name="T7" fmla="*/ 1 h 31"/>
                  <a:gd name="T8" fmla="*/ 12 w 23"/>
                  <a:gd name="T9" fmla="*/ 1 h 31"/>
                  <a:gd name="T10" fmla="*/ 13 w 23"/>
                  <a:gd name="T11" fmla="*/ 1 h 31"/>
                  <a:gd name="T12" fmla="*/ 15 w 23"/>
                  <a:gd name="T13" fmla="*/ 2 h 31"/>
                  <a:gd name="T14" fmla="*/ 16 w 23"/>
                  <a:gd name="T15" fmla="*/ 3 h 31"/>
                  <a:gd name="T16" fmla="*/ 17 w 23"/>
                  <a:gd name="T17" fmla="*/ 4 h 31"/>
                  <a:gd name="T18" fmla="*/ 19 w 23"/>
                  <a:gd name="T19" fmla="*/ 5 h 31"/>
                  <a:gd name="T20" fmla="*/ 20 w 23"/>
                  <a:gd name="T21" fmla="*/ 6 h 31"/>
                  <a:gd name="T22" fmla="*/ 21 w 23"/>
                  <a:gd name="T23" fmla="*/ 7 h 31"/>
                  <a:gd name="T24" fmla="*/ 21 w 23"/>
                  <a:gd name="T25" fmla="*/ 9 h 31"/>
                  <a:gd name="T26" fmla="*/ 22 w 23"/>
                  <a:gd name="T27" fmla="*/ 11 h 31"/>
                  <a:gd name="T28" fmla="*/ 22 w 23"/>
                  <a:gd name="T29" fmla="*/ 12 h 31"/>
                  <a:gd name="T30" fmla="*/ 22 w 23"/>
                  <a:gd name="T31" fmla="*/ 14 h 31"/>
                  <a:gd name="T32" fmla="*/ 23 w 23"/>
                  <a:gd name="T33" fmla="*/ 15 h 31"/>
                  <a:gd name="T34" fmla="*/ 22 w 23"/>
                  <a:gd name="T35" fmla="*/ 17 h 31"/>
                  <a:gd name="T36" fmla="*/ 22 w 23"/>
                  <a:gd name="T37" fmla="*/ 19 h 31"/>
                  <a:gd name="T38" fmla="*/ 22 w 23"/>
                  <a:gd name="T39" fmla="*/ 20 h 31"/>
                  <a:gd name="T40" fmla="*/ 21 w 23"/>
                  <a:gd name="T41" fmla="*/ 22 h 31"/>
                  <a:gd name="T42" fmla="*/ 21 w 23"/>
                  <a:gd name="T43" fmla="*/ 23 h 31"/>
                  <a:gd name="T44" fmla="*/ 20 w 23"/>
                  <a:gd name="T45" fmla="*/ 25 h 31"/>
                  <a:gd name="T46" fmla="*/ 19 w 23"/>
                  <a:gd name="T47" fmla="*/ 26 h 31"/>
                  <a:gd name="T48" fmla="*/ 18 w 23"/>
                  <a:gd name="T49" fmla="*/ 27 h 31"/>
                  <a:gd name="T50" fmla="*/ 16 w 23"/>
                  <a:gd name="T51" fmla="*/ 28 h 31"/>
                  <a:gd name="T52" fmla="*/ 15 w 23"/>
                  <a:gd name="T53" fmla="*/ 29 h 31"/>
                  <a:gd name="T54" fmla="*/ 13 w 23"/>
                  <a:gd name="T55" fmla="*/ 30 h 31"/>
                  <a:gd name="T56" fmla="*/ 12 w 23"/>
                  <a:gd name="T57" fmla="*/ 30 h 31"/>
                  <a:gd name="T58" fmla="*/ 10 w 23"/>
                  <a:gd name="T59" fmla="*/ 31 h 31"/>
                  <a:gd name="T60" fmla="*/ 9 w 23"/>
                  <a:gd name="T61" fmla="*/ 31 h 31"/>
                  <a:gd name="T62" fmla="*/ 5 w 23"/>
                  <a:gd name="T63" fmla="*/ 31 h 31"/>
                  <a:gd name="T64" fmla="*/ 0 w 23"/>
                  <a:gd name="T65" fmla="*/ 31 h 31"/>
                  <a:gd name="T66" fmla="*/ 0 w 23"/>
                  <a:gd name="T67" fmla="*/ 0 h 31"/>
                  <a:gd name="T68" fmla="*/ 6 w 23"/>
                  <a:gd name="T69" fmla="*/ 28 h 31"/>
                  <a:gd name="T70" fmla="*/ 8 w 23"/>
                  <a:gd name="T71" fmla="*/ 28 h 31"/>
                  <a:gd name="T72" fmla="*/ 11 w 23"/>
                  <a:gd name="T73" fmla="*/ 27 h 31"/>
                  <a:gd name="T74" fmla="*/ 12 w 23"/>
                  <a:gd name="T75" fmla="*/ 27 h 31"/>
                  <a:gd name="T76" fmla="*/ 13 w 23"/>
                  <a:gd name="T77" fmla="*/ 26 h 31"/>
                  <a:gd name="T78" fmla="*/ 14 w 23"/>
                  <a:gd name="T79" fmla="*/ 26 h 31"/>
                  <a:gd name="T80" fmla="*/ 15 w 23"/>
                  <a:gd name="T81" fmla="*/ 25 h 31"/>
                  <a:gd name="T82" fmla="*/ 16 w 23"/>
                  <a:gd name="T83" fmla="*/ 24 h 31"/>
                  <a:gd name="T84" fmla="*/ 17 w 23"/>
                  <a:gd name="T85" fmla="*/ 23 h 31"/>
                  <a:gd name="T86" fmla="*/ 18 w 23"/>
                  <a:gd name="T87" fmla="*/ 20 h 31"/>
                  <a:gd name="T88" fmla="*/ 19 w 23"/>
                  <a:gd name="T89" fmla="*/ 18 h 31"/>
                  <a:gd name="T90" fmla="*/ 19 w 23"/>
                  <a:gd name="T91" fmla="*/ 15 h 31"/>
                  <a:gd name="T92" fmla="*/ 19 w 23"/>
                  <a:gd name="T93" fmla="*/ 13 h 31"/>
                  <a:gd name="T94" fmla="*/ 18 w 23"/>
                  <a:gd name="T95" fmla="*/ 10 h 31"/>
                  <a:gd name="T96" fmla="*/ 18 w 23"/>
                  <a:gd name="T97" fmla="*/ 9 h 31"/>
                  <a:gd name="T98" fmla="*/ 17 w 23"/>
                  <a:gd name="T99" fmla="*/ 8 h 31"/>
                  <a:gd name="T100" fmla="*/ 16 w 23"/>
                  <a:gd name="T101" fmla="*/ 7 h 31"/>
                  <a:gd name="T102" fmla="*/ 15 w 23"/>
                  <a:gd name="T103" fmla="*/ 6 h 31"/>
                  <a:gd name="T104" fmla="*/ 14 w 23"/>
                  <a:gd name="T105" fmla="*/ 5 h 31"/>
                  <a:gd name="T106" fmla="*/ 13 w 23"/>
                  <a:gd name="T107" fmla="*/ 5 h 31"/>
                  <a:gd name="T108" fmla="*/ 12 w 23"/>
                  <a:gd name="T109" fmla="*/ 4 h 31"/>
                  <a:gd name="T110" fmla="*/ 11 w 23"/>
                  <a:gd name="T111" fmla="*/ 4 h 31"/>
                  <a:gd name="T112" fmla="*/ 8 w 23"/>
                  <a:gd name="T113" fmla="*/ 3 h 31"/>
                  <a:gd name="T114" fmla="*/ 6 w 23"/>
                  <a:gd name="T115" fmla="*/ 3 h 31"/>
                  <a:gd name="T116" fmla="*/ 3 w 23"/>
                  <a:gd name="T117" fmla="*/ 3 h 31"/>
                  <a:gd name="T118" fmla="*/ 3 w 23"/>
                  <a:gd name="T119" fmla="*/ 28 h 31"/>
                  <a:gd name="T120" fmla="*/ 6 w 23"/>
                  <a:gd name="T121" fmla="*/ 28 h 31"/>
                  <a:gd name="T122" fmla="*/ 0 w 23"/>
                  <a:gd name="T123" fmla="*/ 0 h 3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 h="31">
                    <a:moveTo>
                      <a:pt x="0" y="0"/>
                    </a:moveTo>
                    <a:lnTo>
                      <a:pt x="6" y="0"/>
                    </a:lnTo>
                    <a:lnTo>
                      <a:pt x="9" y="0"/>
                    </a:lnTo>
                    <a:lnTo>
                      <a:pt x="10" y="1"/>
                    </a:lnTo>
                    <a:lnTo>
                      <a:pt x="12" y="1"/>
                    </a:lnTo>
                    <a:lnTo>
                      <a:pt x="13" y="1"/>
                    </a:lnTo>
                    <a:lnTo>
                      <a:pt x="15" y="2"/>
                    </a:lnTo>
                    <a:lnTo>
                      <a:pt x="16" y="3"/>
                    </a:lnTo>
                    <a:lnTo>
                      <a:pt x="17" y="4"/>
                    </a:lnTo>
                    <a:lnTo>
                      <a:pt x="19" y="5"/>
                    </a:lnTo>
                    <a:lnTo>
                      <a:pt x="20" y="6"/>
                    </a:lnTo>
                    <a:lnTo>
                      <a:pt x="21" y="7"/>
                    </a:lnTo>
                    <a:lnTo>
                      <a:pt x="21" y="9"/>
                    </a:lnTo>
                    <a:lnTo>
                      <a:pt x="22" y="11"/>
                    </a:lnTo>
                    <a:lnTo>
                      <a:pt x="22" y="12"/>
                    </a:lnTo>
                    <a:lnTo>
                      <a:pt x="22" y="14"/>
                    </a:lnTo>
                    <a:lnTo>
                      <a:pt x="23" y="15"/>
                    </a:lnTo>
                    <a:lnTo>
                      <a:pt x="22" y="17"/>
                    </a:lnTo>
                    <a:lnTo>
                      <a:pt x="22" y="19"/>
                    </a:lnTo>
                    <a:lnTo>
                      <a:pt x="22" y="20"/>
                    </a:lnTo>
                    <a:lnTo>
                      <a:pt x="21" y="22"/>
                    </a:lnTo>
                    <a:lnTo>
                      <a:pt x="21" y="23"/>
                    </a:lnTo>
                    <a:lnTo>
                      <a:pt x="20" y="25"/>
                    </a:lnTo>
                    <a:lnTo>
                      <a:pt x="19" y="26"/>
                    </a:lnTo>
                    <a:lnTo>
                      <a:pt x="18" y="27"/>
                    </a:lnTo>
                    <a:lnTo>
                      <a:pt x="16" y="28"/>
                    </a:lnTo>
                    <a:lnTo>
                      <a:pt x="15" y="29"/>
                    </a:lnTo>
                    <a:lnTo>
                      <a:pt x="13" y="30"/>
                    </a:lnTo>
                    <a:lnTo>
                      <a:pt x="12" y="30"/>
                    </a:lnTo>
                    <a:lnTo>
                      <a:pt x="10" y="31"/>
                    </a:lnTo>
                    <a:lnTo>
                      <a:pt x="9" y="31"/>
                    </a:lnTo>
                    <a:lnTo>
                      <a:pt x="5" y="31"/>
                    </a:lnTo>
                    <a:lnTo>
                      <a:pt x="0" y="31"/>
                    </a:lnTo>
                    <a:lnTo>
                      <a:pt x="0" y="0"/>
                    </a:lnTo>
                    <a:lnTo>
                      <a:pt x="6" y="28"/>
                    </a:lnTo>
                    <a:lnTo>
                      <a:pt x="8" y="28"/>
                    </a:lnTo>
                    <a:lnTo>
                      <a:pt x="11" y="27"/>
                    </a:lnTo>
                    <a:lnTo>
                      <a:pt x="12" y="27"/>
                    </a:lnTo>
                    <a:lnTo>
                      <a:pt x="13" y="26"/>
                    </a:lnTo>
                    <a:lnTo>
                      <a:pt x="14" y="26"/>
                    </a:lnTo>
                    <a:lnTo>
                      <a:pt x="15" y="25"/>
                    </a:lnTo>
                    <a:lnTo>
                      <a:pt x="16" y="24"/>
                    </a:lnTo>
                    <a:lnTo>
                      <a:pt x="17" y="23"/>
                    </a:lnTo>
                    <a:lnTo>
                      <a:pt x="18" y="20"/>
                    </a:lnTo>
                    <a:lnTo>
                      <a:pt x="19" y="18"/>
                    </a:lnTo>
                    <a:lnTo>
                      <a:pt x="19" y="15"/>
                    </a:lnTo>
                    <a:lnTo>
                      <a:pt x="19" y="13"/>
                    </a:lnTo>
                    <a:lnTo>
                      <a:pt x="18" y="10"/>
                    </a:lnTo>
                    <a:lnTo>
                      <a:pt x="18" y="9"/>
                    </a:lnTo>
                    <a:lnTo>
                      <a:pt x="17" y="8"/>
                    </a:lnTo>
                    <a:lnTo>
                      <a:pt x="16" y="7"/>
                    </a:lnTo>
                    <a:lnTo>
                      <a:pt x="15" y="6"/>
                    </a:lnTo>
                    <a:lnTo>
                      <a:pt x="14" y="5"/>
                    </a:lnTo>
                    <a:lnTo>
                      <a:pt x="13" y="5"/>
                    </a:lnTo>
                    <a:lnTo>
                      <a:pt x="12" y="4"/>
                    </a:lnTo>
                    <a:lnTo>
                      <a:pt x="11" y="4"/>
                    </a:lnTo>
                    <a:lnTo>
                      <a:pt x="8" y="3"/>
                    </a:lnTo>
                    <a:lnTo>
                      <a:pt x="6" y="3"/>
                    </a:lnTo>
                    <a:lnTo>
                      <a:pt x="3" y="3"/>
                    </a:lnTo>
                    <a:lnTo>
                      <a:pt x="3" y="28"/>
                    </a:lnTo>
                    <a:lnTo>
                      <a:pt x="6" y="28"/>
                    </a:lnTo>
                    <a:lnTo>
                      <a:pt x="0" y="0"/>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63" name="Freeform 40"/>
              <p:cNvSpPr>
                <a:spLocks/>
              </p:cNvSpPr>
              <p:nvPr/>
            </p:nvSpPr>
            <p:spPr bwMode="auto">
              <a:xfrm>
                <a:off x="786" y="668"/>
                <a:ext cx="18" cy="31"/>
              </a:xfrm>
              <a:custGeom>
                <a:avLst/>
                <a:gdLst>
                  <a:gd name="T0" fmla="*/ 4 w 18"/>
                  <a:gd name="T1" fmla="*/ 31 h 31"/>
                  <a:gd name="T2" fmla="*/ 0 w 18"/>
                  <a:gd name="T3" fmla="*/ 31 h 31"/>
                  <a:gd name="T4" fmla="*/ 0 w 18"/>
                  <a:gd name="T5" fmla="*/ 0 h 31"/>
                  <a:gd name="T6" fmla="*/ 5 w 18"/>
                  <a:gd name="T7" fmla="*/ 0 h 31"/>
                  <a:gd name="T8" fmla="*/ 7 w 18"/>
                  <a:gd name="T9" fmla="*/ 0 h 31"/>
                  <a:gd name="T10" fmla="*/ 9 w 18"/>
                  <a:gd name="T11" fmla="*/ 1 h 31"/>
                  <a:gd name="T12" fmla="*/ 11 w 18"/>
                  <a:gd name="T13" fmla="*/ 1 h 31"/>
                  <a:gd name="T14" fmla="*/ 13 w 18"/>
                  <a:gd name="T15" fmla="*/ 1 h 31"/>
                  <a:gd name="T16" fmla="*/ 14 w 18"/>
                  <a:gd name="T17" fmla="*/ 3 h 31"/>
                  <a:gd name="T18" fmla="*/ 15 w 18"/>
                  <a:gd name="T19" fmla="*/ 3 h 31"/>
                  <a:gd name="T20" fmla="*/ 15 w 18"/>
                  <a:gd name="T21" fmla="*/ 4 h 31"/>
                  <a:gd name="T22" fmla="*/ 15 w 18"/>
                  <a:gd name="T23" fmla="*/ 5 h 31"/>
                  <a:gd name="T24" fmla="*/ 16 w 18"/>
                  <a:gd name="T25" fmla="*/ 6 h 31"/>
                  <a:gd name="T26" fmla="*/ 16 w 18"/>
                  <a:gd name="T27" fmla="*/ 7 h 31"/>
                  <a:gd name="T28" fmla="*/ 16 w 18"/>
                  <a:gd name="T29" fmla="*/ 8 h 31"/>
                  <a:gd name="T30" fmla="*/ 16 w 18"/>
                  <a:gd name="T31" fmla="*/ 10 h 31"/>
                  <a:gd name="T32" fmla="*/ 15 w 18"/>
                  <a:gd name="T33" fmla="*/ 12 h 31"/>
                  <a:gd name="T34" fmla="*/ 15 w 18"/>
                  <a:gd name="T35" fmla="*/ 13 h 31"/>
                  <a:gd name="T36" fmla="*/ 14 w 18"/>
                  <a:gd name="T37" fmla="*/ 14 h 31"/>
                  <a:gd name="T38" fmla="*/ 13 w 18"/>
                  <a:gd name="T39" fmla="*/ 15 h 31"/>
                  <a:gd name="T40" fmla="*/ 12 w 18"/>
                  <a:gd name="T41" fmla="*/ 16 h 31"/>
                  <a:gd name="T42" fmla="*/ 10 w 18"/>
                  <a:gd name="T43" fmla="*/ 17 h 31"/>
                  <a:gd name="T44" fmla="*/ 8 w 18"/>
                  <a:gd name="T45" fmla="*/ 17 h 31"/>
                  <a:gd name="T46" fmla="*/ 18 w 18"/>
                  <a:gd name="T47" fmla="*/ 31 h 31"/>
                  <a:gd name="T48" fmla="*/ 14 w 18"/>
                  <a:gd name="T49" fmla="*/ 31 h 31"/>
                  <a:gd name="T50" fmla="*/ 5 w 18"/>
                  <a:gd name="T51" fmla="*/ 17 h 31"/>
                  <a:gd name="T52" fmla="*/ 4 w 18"/>
                  <a:gd name="T53" fmla="*/ 17 h 31"/>
                  <a:gd name="T54" fmla="*/ 4 w 18"/>
                  <a:gd name="T55" fmla="*/ 31 h 31"/>
                  <a:gd name="T56" fmla="*/ 4 w 18"/>
                  <a:gd name="T57" fmla="*/ 14 h 31"/>
                  <a:gd name="T58" fmla="*/ 5 w 18"/>
                  <a:gd name="T59" fmla="*/ 14 h 31"/>
                  <a:gd name="T60" fmla="*/ 8 w 18"/>
                  <a:gd name="T61" fmla="*/ 14 h 31"/>
                  <a:gd name="T62" fmla="*/ 9 w 18"/>
                  <a:gd name="T63" fmla="*/ 14 h 31"/>
                  <a:gd name="T64" fmla="*/ 10 w 18"/>
                  <a:gd name="T65" fmla="*/ 13 h 31"/>
                  <a:gd name="T66" fmla="*/ 11 w 18"/>
                  <a:gd name="T67" fmla="*/ 13 h 31"/>
                  <a:gd name="T68" fmla="*/ 12 w 18"/>
                  <a:gd name="T69" fmla="*/ 12 h 31"/>
                  <a:gd name="T70" fmla="*/ 12 w 18"/>
                  <a:gd name="T71" fmla="*/ 10 h 31"/>
                  <a:gd name="T72" fmla="*/ 13 w 18"/>
                  <a:gd name="T73" fmla="*/ 9 h 31"/>
                  <a:gd name="T74" fmla="*/ 12 w 18"/>
                  <a:gd name="T75" fmla="*/ 7 h 31"/>
                  <a:gd name="T76" fmla="*/ 12 w 18"/>
                  <a:gd name="T77" fmla="*/ 6 h 31"/>
                  <a:gd name="T78" fmla="*/ 11 w 18"/>
                  <a:gd name="T79" fmla="*/ 5 h 31"/>
                  <a:gd name="T80" fmla="*/ 10 w 18"/>
                  <a:gd name="T81" fmla="*/ 4 h 31"/>
                  <a:gd name="T82" fmla="*/ 9 w 18"/>
                  <a:gd name="T83" fmla="*/ 3 h 31"/>
                  <a:gd name="T84" fmla="*/ 8 w 18"/>
                  <a:gd name="T85" fmla="*/ 3 h 31"/>
                  <a:gd name="T86" fmla="*/ 5 w 18"/>
                  <a:gd name="T87" fmla="*/ 3 h 31"/>
                  <a:gd name="T88" fmla="*/ 4 w 18"/>
                  <a:gd name="T89" fmla="*/ 3 h 31"/>
                  <a:gd name="T90" fmla="*/ 4 w 18"/>
                  <a:gd name="T91" fmla="*/ 14 h 31"/>
                  <a:gd name="T92" fmla="*/ 4 w 18"/>
                  <a:gd name="T93" fmla="*/ 31 h 3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8" h="31">
                    <a:moveTo>
                      <a:pt x="4" y="31"/>
                    </a:moveTo>
                    <a:lnTo>
                      <a:pt x="0" y="31"/>
                    </a:lnTo>
                    <a:lnTo>
                      <a:pt x="0" y="0"/>
                    </a:lnTo>
                    <a:lnTo>
                      <a:pt x="5" y="0"/>
                    </a:lnTo>
                    <a:lnTo>
                      <a:pt x="7" y="0"/>
                    </a:lnTo>
                    <a:lnTo>
                      <a:pt x="9" y="1"/>
                    </a:lnTo>
                    <a:lnTo>
                      <a:pt x="11" y="1"/>
                    </a:lnTo>
                    <a:lnTo>
                      <a:pt x="13" y="1"/>
                    </a:lnTo>
                    <a:lnTo>
                      <a:pt x="14" y="3"/>
                    </a:lnTo>
                    <a:lnTo>
                      <a:pt x="15" y="3"/>
                    </a:lnTo>
                    <a:lnTo>
                      <a:pt x="15" y="4"/>
                    </a:lnTo>
                    <a:lnTo>
                      <a:pt x="15" y="5"/>
                    </a:lnTo>
                    <a:lnTo>
                      <a:pt x="16" y="6"/>
                    </a:lnTo>
                    <a:lnTo>
                      <a:pt x="16" y="7"/>
                    </a:lnTo>
                    <a:lnTo>
                      <a:pt x="16" y="8"/>
                    </a:lnTo>
                    <a:lnTo>
                      <a:pt x="16" y="10"/>
                    </a:lnTo>
                    <a:lnTo>
                      <a:pt x="15" y="12"/>
                    </a:lnTo>
                    <a:lnTo>
                      <a:pt x="15" y="13"/>
                    </a:lnTo>
                    <a:lnTo>
                      <a:pt x="14" y="14"/>
                    </a:lnTo>
                    <a:lnTo>
                      <a:pt x="13" y="15"/>
                    </a:lnTo>
                    <a:lnTo>
                      <a:pt x="12" y="16"/>
                    </a:lnTo>
                    <a:lnTo>
                      <a:pt x="10" y="17"/>
                    </a:lnTo>
                    <a:lnTo>
                      <a:pt x="8" y="17"/>
                    </a:lnTo>
                    <a:lnTo>
                      <a:pt x="18" y="31"/>
                    </a:lnTo>
                    <a:lnTo>
                      <a:pt x="14" y="31"/>
                    </a:lnTo>
                    <a:lnTo>
                      <a:pt x="5" y="17"/>
                    </a:lnTo>
                    <a:lnTo>
                      <a:pt x="4" y="17"/>
                    </a:lnTo>
                    <a:lnTo>
                      <a:pt x="4" y="31"/>
                    </a:lnTo>
                    <a:lnTo>
                      <a:pt x="4" y="14"/>
                    </a:lnTo>
                    <a:lnTo>
                      <a:pt x="5" y="14"/>
                    </a:lnTo>
                    <a:lnTo>
                      <a:pt x="8" y="14"/>
                    </a:lnTo>
                    <a:lnTo>
                      <a:pt x="9" y="14"/>
                    </a:lnTo>
                    <a:lnTo>
                      <a:pt x="10" y="13"/>
                    </a:lnTo>
                    <a:lnTo>
                      <a:pt x="11" y="13"/>
                    </a:lnTo>
                    <a:lnTo>
                      <a:pt x="12" y="12"/>
                    </a:lnTo>
                    <a:lnTo>
                      <a:pt x="12" y="10"/>
                    </a:lnTo>
                    <a:lnTo>
                      <a:pt x="13" y="9"/>
                    </a:lnTo>
                    <a:lnTo>
                      <a:pt x="12" y="7"/>
                    </a:lnTo>
                    <a:lnTo>
                      <a:pt x="12" y="6"/>
                    </a:lnTo>
                    <a:lnTo>
                      <a:pt x="11" y="5"/>
                    </a:lnTo>
                    <a:lnTo>
                      <a:pt x="10" y="4"/>
                    </a:lnTo>
                    <a:lnTo>
                      <a:pt x="9" y="3"/>
                    </a:lnTo>
                    <a:lnTo>
                      <a:pt x="8" y="3"/>
                    </a:lnTo>
                    <a:lnTo>
                      <a:pt x="5" y="3"/>
                    </a:lnTo>
                    <a:lnTo>
                      <a:pt x="4" y="3"/>
                    </a:lnTo>
                    <a:lnTo>
                      <a:pt x="4" y="14"/>
                    </a:lnTo>
                    <a:lnTo>
                      <a:pt x="4" y="31"/>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64" name="Freeform 41"/>
              <p:cNvSpPr>
                <a:spLocks/>
              </p:cNvSpPr>
              <p:nvPr/>
            </p:nvSpPr>
            <p:spPr bwMode="auto">
              <a:xfrm>
                <a:off x="811" y="668"/>
                <a:ext cx="16" cy="31"/>
              </a:xfrm>
              <a:custGeom>
                <a:avLst/>
                <a:gdLst>
                  <a:gd name="T0" fmla="*/ 0 w 16"/>
                  <a:gd name="T1" fmla="*/ 0 h 31"/>
                  <a:gd name="T2" fmla="*/ 16 w 16"/>
                  <a:gd name="T3" fmla="*/ 0 h 31"/>
                  <a:gd name="T4" fmla="*/ 16 w 16"/>
                  <a:gd name="T5" fmla="*/ 3 h 31"/>
                  <a:gd name="T6" fmla="*/ 4 w 16"/>
                  <a:gd name="T7" fmla="*/ 3 h 31"/>
                  <a:gd name="T8" fmla="*/ 4 w 16"/>
                  <a:gd name="T9" fmla="*/ 12 h 31"/>
                  <a:gd name="T10" fmla="*/ 16 w 16"/>
                  <a:gd name="T11" fmla="*/ 12 h 31"/>
                  <a:gd name="T12" fmla="*/ 16 w 16"/>
                  <a:gd name="T13" fmla="*/ 16 h 31"/>
                  <a:gd name="T14" fmla="*/ 4 w 16"/>
                  <a:gd name="T15" fmla="*/ 16 h 31"/>
                  <a:gd name="T16" fmla="*/ 4 w 16"/>
                  <a:gd name="T17" fmla="*/ 28 h 31"/>
                  <a:gd name="T18" fmla="*/ 16 w 16"/>
                  <a:gd name="T19" fmla="*/ 28 h 31"/>
                  <a:gd name="T20" fmla="*/ 16 w 16"/>
                  <a:gd name="T21" fmla="*/ 31 h 31"/>
                  <a:gd name="T22" fmla="*/ 0 w 16"/>
                  <a:gd name="T23" fmla="*/ 31 h 31"/>
                  <a:gd name="T24" fmla="*/ 0 w 16"/>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 h="31">
                    <a:moveTo>
                      <a:pt x="0" y="0"/>
                    </a:moveTo>
                    <a:lnTo>
                      <a:pt x="16" y="0"/>
                    </a:lnTo>
                    <a:lnTo>
                      <a:pt x="16" y="3"/>
                    </a:lnTo>
                    <a:lnTo>
                      <a:pt x="4" y="3"/>
                    </a:lnTo>
                    <a:lnTo>
                      <a:pt x="4" y="12"/>
                    </a:lnTo>
                    <a:lnTo>
                      <a:pt x="16" y="12"/>
                    </a:lnTo>
                    <a:lnTo>
                      <a:pt x="16" y="16"/>
                    </a:lnTo>
                    <a:lnTo>
                      <a:pt x="4" y="16"/>
                    </a:lnTo>
                    <a:lnTo>
                      <a:pt x="4" y="28"/>
                    </a:lnTo>
                    <a:lnTo>
                      <a:pt x="16" y="28"/>
                    </a:lnTo>
                    <a:lnTo>
                      <a:pt x="16" y="31"/>
                    </a:lnTo>
                    <a:lnTo>
                      <a:pt x="0" y="31"/>
                    </a:lnTo>
                    <a:lnTo>
                      <a:pt x="0" y="0"/>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65" name="Freeform 42"/>
              <p:cNvSpPr>
                <a:spLocks/>
              </p:cNvSpPr>
              <p:nvPr/>
            </p:nvSpPr>
            <p:spPr bwMode="auto">
              <a:xfrm>
                <a:off x="836" y="667"/>
                <a:ext cx="28" cy="33"/>
              </a:xfrm>
              <a:custGeom>
                <a:avLst/>
                <a:gdLst>
                  <a:gd name="T0" fmla="*/ 0 w 28"/>
                  <a:gd name="T1" fmla="*/ 0 h 33"/>
                  <a:gd name="T2" fmla="*/ 24 w 28"/>
                  <a:gd name="T3" fmla="*/ 25 h 33"/>
                  <a:gd name="T4" fmla="*/ 24 w 28"/>
                  <a:gd name="T5" fmla="*/ 1 h 33"/>
                  <a:gd name="T6" fmla="*/ 28 w 28"/>
                  <a:gd name="T7" fmla="*/ 1 h 33"/>
                  <a:gd name="T8" fmla="*/ 28 w 28"/>
                  <a:gd name="T9" fmla="*/ 33 h 33"/>
                  <a:gd name="T10" fmla="*/ 4 w 28"/>
                  <a:gd name="T11" fmla="*/ 8 h 33"/>
                  <a:gd name="T12" fmla="*/ 4 w 28"/>
                  <a:gd name="T13" fmla="*/ 32 h 33"/>
                  <a:gd name="T14" fmla="*/ 0 w 28"/>
                  <a:gd name="T15" fmla="*/ 32 h 33"/>
                  <a:gd name="T16" fmla="*/ 0 w 28"/>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 h="33">
                    <a:moveTo>
                      <a:pt x="0" y="0"/>
                    </a:moveTo>
                    <a:lnTo>
                      <a:pt x="24" y="25"/>
                    </a:lnTo>
                    <a:lnTo>
                      <a:pt x="24" y="1"/>
                    </a:lnTo>
                    <a:lnTo>
                      <a:pt x="28" y="1"/>
                    </a:lnTo>
                    <a:lnTo>
                      <a:pt x="28" y="33"/>
                    </a:lnTo>
                    <a:lnTo>
                      <a:pt x="4" y="8"/>
                    </a:lnTo>
                    <a:lnTo>
                      <a:pt x="4" y="32"/>
                    </a:lnTo>
                    <a:lnTo>
                      <a:pt x="0" y="32"/>
                    </a:lnTo>
                    <a:lnTo>
                      <a:pt x="0" y="0"/>
                    </a:lnTo>
                    <a:close/>
                  </a:path>
                </a:pathLst>
              </a:custGeom>
              <a:solidFill>
                <a:srgbClr val="8845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9241" name="Oval 43"/>
            <p:cNvSpPr>
              <a:spLocks noChangeArrowheads="1"/>
            </p:cNvSpPr>
            <p:nvPr/>
          </p:nvSpPr>
          <p:spPr bwMode="auto">
            <a:xfrm>
              <a:off x="520" y="309"/>
              <a:ext cx="91" cy="85"/>
            </a:xfrm>
            <a:prstGeom prst="ellipse">
              <a:avLst/>
            </a:prstGeom>
            <a:solidFill>
              <a:srgbClr val="F75744"/>
            </a:solidFill>
            <a:ln w="0">
              <a:solidFill>
                <a:srgbClr val="000000"/>
              </a:solidFill>
              <a:round/>
              <a:headEnd/>
              <a:tailEnd/>
            </a:ln>
          </p:spPr>
          <p:txBody>
            <a:bodyPr/>
            <a:lstStyle/>
            <a:p>
              <a:endParaRPr lang="en-US"/>
            </a:p>
          </p:txBody>
        </p:sp>
        <p:sp>
          <p:nvSpPr>
            <p:cNvPr id="9242" name="Rectangle 44"/>
            <p:cNvSpPr>
              <a:spLocks noChangeArrowheads="1"/>
            </p:cNvSpPr>
            <p:nvPr/>
          </p:nvSpPr>
          <p:spPr bwMode="auto">
            <a:xfrm>
              <a:off x="521" y="413"/>
              <a:ext cx="87" cy="233"/>
            </a:xfrm>
            <a:prstGeom prst="rect">
              <a:avLst/>
            </a:prstGeom>
            <a:solidFill>
              <a:srgbClr val="F7574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9243" name="Freeform 45"/>
            <p:cNvSpPr>
              <a:spLocks/>
            </p:cNvSpPr>
            <p:nvPr/>
          </p:nvSpPr>
          <p:spPr bwMode="auto">
            <a:xfrm>
              <a:off x="622" y="405"/>
              <a:ext cx="238" cy="240"/>
            </a:xfrm>
            <a:custGeom>
              <a:avLst/>
              <a:gdLst>
                <a:gd name="T0" fmla="*/ 142 w 238"/>
                <a:gd name="T1" fmla="*/ 179 h 240"/>
                <a:gd name="T2" fmla="*/ 94 w 238"/>
                <a:gd name="T3" fmla="*/ 175 h 240"/>
                <a:gd name="T4" fmla="*/ 74 w 238"/>
                <a:gd name="T5" fmla="*/ 156 h 240"/>
                <a:gd name="T6" fmla="*/ 59 w 238"/>
                <a:gd name="T7" fmla="*/ 138 h 240"/>
                <a:gd name="T8" fmla="*/ 50 w 238"/>
                <a:gd name="T9" fmla="*/ 118 h 240"/>
                <a:gd name="T10" fmla="*/ 48 w 238"/>
                <a:gd name="T11" fmla="*/ 108 h 240"/>
                <a:gd name="T12" fmla="*/ 49 w 238"/>
                <a:gd name="T13" fmla="*/ 96 h 240"/>
                <a:gd name="T14" fmla="*/ 54 w 238"/>
                <a:gd name="T15" fmla="*/ 83 h 240"/>
                <a:gd name="T16" fmla="*/ 65 w 238"/>
                <a:gd name="T17" fmla="*/ 73 h 240"/>
                <a:gd name="T18" fmla="*/ 78 w 238"/>
                <a:gd name="T19" fmla="*/ 67 h 240"/>
                <a:gd name="T20" fmla="*/ 91 w 238"/>
                <a:gd name="T21" fmla="*/ 66 h 240"/>
                <a:gd name="T22" fmla="*/ 101 w 238"/>
                <a:gd name="T23" fmla="*/ 69 h 240"/>
                <a:gd name="T24" fmla="*/ 109 w 238"/>
                <a:gd name="T25" fmla="*/ 74 h 240"/>
                <a:gd name="T26" fmla="*/ 116 w 238"/>
                <a:gd name="T27" fmla="*/ 81 h 240"/>
                <a:gd name="T28" fmla="*/ 120 w 238"/>
                <a:gd name="T29" fmla="*/ 83 h 240"/>
                <a:gd name="T30" fmla="*/ 127 w 238"/>
                <a:gd name="T31" fmla="*/ 76 h 240"/>
                <a:gd name="T32" fmla="*/ 135 w 238"/>
                <a:gd name="T33" fmla="*/ 70 h 240"/>
                <a:gd name="T34" fmla="*/ 144 w 238"/>
                <a:gd name="T35" fmla="*/ 67 h 240"/>
                <a:gd name="T36" fmla="*/ 156 w 238"/>
                <a:gd name="T37" fmla="*/ 66 h 240"/>
                <a:gd name="T38" fmla="*/ 169 w 238"/>
                <a:gd name="T39" fmla="*/ 70 h 240"/>
                <a:gd name="T40" fmla="*/ 180 w 238"/>
                <a:gd name="T41" fmla="*/ 79 h 240"/>
                <a:gd name="T42" fmla="*/ 187 w 238"/>
                <a:gd name="T43" fmla="*/ 90 h 240"/>
                <a:gd name="T44" fmla="*/ 238 w 238"/>
                <a:gd name="T45" fmla="*/ 101 h 240"/>
                <a:gd name="T46" fmla="*/ 233 w 238"/>
                <a:gd name="T47" fmla="*/ 80 h 240"/>
                <a:gd name="T48" fmla="*/ 225 w 238"/>
                <a:gd name="T49" fmla="*/ 62 h 240"/>
                <a:gd name="T50" fmla="*/ 214 w 238"/>
                <a:gd name="T51" fmla="*/ 45 h 240"/>
                <a:gd name="T52" fmla="*/ 199 w 238"/>
                <a:gd name="T53" fmla="*/ 30 h 240"/>
                <a:gd name="T54" fmla="*/ 183 w 238"/>
                <a:gd name="T55" fmla="*/ 18 h 240"/>
                <a:gd name="T56" fmla="*/ 165 w 238"/>
                <a:gd name="T57" fmla="*/ 9 h 240"/>
                <a:gd name="T58" fmla="*/ 145 w 238"/>
                <a:gd name="T59" fmla="*/ 3 h 240"/>
                <a:gd name="T60" fmla="*/ 124 w 238"/>
                <a:gd name="T61" fmla="*/ 0 h 240"/>
                <a:gd name="T62" fmla="*/ 100 w 238"/>
                <a:gd name="T63" fmla="*/ 2 h 240"/>
                <a:gd name="T64" fmla="*/ 78 w 238"/>
                <a:gd name="T65" fmla="*/ 7 h 240"/>
                <a:gd name="T66" fmla="*/ 58 w 238"/>
                <a:gd name="T67" fmla="*/ 17 h 240"/>
                <a:gd name="T68" fmla="*/ 39 w 238"/>
                <a:gd name="T69" fmla="*/ 32 h 240"/>
                <a:gd name="T70" fmla="*/ 22 w 238"/>
                <a:gd name="T71" fmla="*/ 50 h 240"/>
                <a:gd name="T72" fmla="*/ 11 w 238"/>
                <a:gd name="T73" fmla="*/ 69 h 240"/>
                <a:gd name="T74" fmla="*/ 3 w 238"/>
                <a:gd name="T75" fmla="*/ 91 h 240"/>
                <a:gd name="T76" fmla="*/ 0 w 238"/>
                <a:gd name="T77" fmla="*/ 114 h 240"/>
                <a:gd name="T78" fmla="*/ 2 w 238"/>
                <a:gd name="T79" fmla="*/ 139 h 240"/>
                <a:gd name="T80" fmla="*/ 7 w 238"/>
                <a:gd name="T81" fmla="*/ 161 h 240"/>
                <a:gd name="T82" fmla="*/ 18 w 238"/>
                <a:gd name="T83" fmla="*/ 182 h 240"/>
                <a:gd name="T84" fmla="*/ 32 w 238"/>
                <a:gd name="T85" fmla="*/ 202 h 240"/>
                <a:gd name="T86" fmla="*/ 50 w 238"/>
                <a:gd name="T87" fmla="*/ 218 h 240"/>
                <a:gd name="T88" fmla="*/ 70 w 238"/>
                <a:gd name="T89" fmla="*/ 229 h 240"/>
                <a:gd name="T90" fmla="*/ 92 w 238"/>
                <a:gd name="T91" fmla="*/ 237 h 240"/>
                <a:gd name="T92" fmla="*/ 117 w 238"/>
                <a:gd name="T93" fmla="*/ 240 h 240"/>
                <a:gd name="T94" fmla="*/ 140 w 238"/>
                <a:gd name="T95" fmla="*/ 239 h 240"/>
                <a:gd name="T96" fmla="*/ 161 w 238"/>
                <a:gd name="T97" fmla="*/ 233 h 240"/>
                <a:gd name="T98" fmla="*/ 181 w 238"/>
                <a:gd name="T99" fmla="*/ 224 h 240"/>
                <a:gd name="T100" fmla="*/ 199 w 238"/>
                <a:gd name="T101" fmla="*/ 211 h 240"/>
                <a:gd name="T102" fmla="*/ 218 w 238"/>
                <a:gd name="T103" fmla="*/ 189 h 240"/>
                <a:gd name="T104" fmla="*/ 231 w 238"/>
                <a:gd name="T105" fmla="*/ 163 h 2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38" h="240">
                  <a:moveTo>
                    <a:pt x="159" y="163"/>
                  </a:moveTo>
                  <a:lnTo>
                    <a:pt x="155" y="167"/>
                  </a:lnTo>
                  <a:lnTo>
                    <a:pt x="151" y="171"/>
                  </a:lnTo>
                  <a:lnTo>
                    <a:pt x="142" y="179"/>
                  </a:lnTo>
                  <a:lnTo>
                    <a:pt x="132" y="187"/>
                  </a:lnTo>
                  <a:lnTo>
                    <a:pt x="121" y="196"/>
                  </a:lnTo>
                  <a:lnTo>
                    <a:pt x="107" y="185"/>
                  </a:lnTo>
                  <a:lnTo>
                    <a:pt x="94" y="175"/>
                  </a:lnTo>
                  <a:lnTo>
                    <a:pt x="89" y="170"/>
                  </a:lnTo>
                  <a:lnTo>
                    <a:pt x="83" y="165"/>
                  </a:lnTo>
                  <a:lnTo>
                    <a:pt x="78" y="161"/>
                  </a:lnTo>
                  <a:lnTo>
                    <a:pt x="74" y="156"/>
                  </a:lnTo>
                  <a:lnTo>
                    <a:pt x="70" y="152"/>
                  </a:lnTo>
                  <a:lnTo>
                    <a:pt x="66" y="147"/>
                  </a:lnTo>
                  <a:lnTo>
                    <a:pt x="63" y="142"/>
                  </a:lnTo>
                  <a:lnTo>
                    <a:pt x="59" y="138"/>
                  </a:lnTo>
                  <a:lnTo>
                    <a:pt x="57" y="133"/>
                  </a:lnTo>
                  <a:lnTo>
                    <a:pt x="54" y="128"/>
                  </a:lnTo>
                  <a:lnTo>
                    <a:pt x="52" y="123"/>
                  </a:lnTo>
                  <a:lnTo>
                    <a:pt x="50" y="118"/>
                  </a:lnTo>
                  <a:lnTo>
                    <a:pt x="50" y="115"/>
                  </a:lnTo>
                  <a:lnTo>
                    <a:pt x="49" y="113"/>
                  </a:lnTo>
                  <a:lnTo>
                    <a:pt x="48" y="111"/>
                  </a:lnTo>
                  <a:lnTo>
                    <a:pt x="48" y="108"/>
                  </a:lnTo>
                  <a:lnTo>
                    <a:pt x="48" y="107"/>
                  </a:lnTo>
                  <a:lnTo>
                    <a:pt x="48" y="104"/>
                  </a:lnTo>
                  <a:lnTo>
                    <a:pt x="48" y="100"/>
                  </a:lnTo>
                  <a:lnTo>
                    <a:pt x="49" y="96"/>
                  </a:lnTo>
                  <a:lnTo>
                    <a:pt x="50" y="93"/>
                  </a:lnTo>
                  <a:lnTo>
                    <a:pt x="51" y="89"/>
                  </a:lnTo>
                  <a:lnTo>
                    <a:pt x="53" y="86"/>
                  </a:lnTo>
                  <a:lnTo>
                    <a:pt x="54" y="83"/>
                  </a:lnTo>
                  <a:lnTo>
                    <a:pt x="57" y="80"/>
                  </a:lnTo>
                  <a:lnTo>
                    <a:pt x="59" y="77"/>
                  </a:lnTo>
                  <a:lnTo>
                    <a:pt x="62" y="75"/>
                  </a:lnTo>
                  <a:lnTo>
                    <a:pt x="65" y="73"/>
                  </a:lnTo>
                  <a:lnTo>
                    <a:pt x="68" y="71"/>
                  </a:lnTo>
                  <a:lnTo>
                    <a:pt x="71" y="69"/>
                  </a:lnTo>
                  <a:lnTo>
                    <a:pt x="75" y="68"/>
                  </a:lnTo>
                  <a:lnTo>
                    <a:pt x="78" y="67"/>
                  </a:lnTo>
                  <a:lnTo>
                    <a:pt x="82" y="66"/>
                  </a:lnTo>
                  <a:lnTo>
                    <a:pt x="86" y="66"/>
                  </a:lnTo>
                  <a:lnTo>
                    <a:pt x="88" y="66"/>
                  </a:lnTo>
                  <a:lnTo>
                    <a:pt x="91" y="66"/>
                  </a:lnTo>
                  <a:lnTo>
                    <a:pt x="93" y="67"/>
                  </a:lnTo>
                  <a:lnTo>
                    <a:pt x="96" y="67"/>
                  </a:lnTo>
                  <a:lnTo>
                    <a:pt x="98" y="68"/>
                  </a:lnTo>
                  <a:lnTo>
                    <a:pt x="101" y="69"/>
                  </a:lnTo>
                  <a:lnTo>
                    <a:pt x="103" y="70"/>
                  </a:lnTo>
                  <a:lnTo>
                    <a:pt x="105" y="71"/>
                  </a:lnTo>
                  <a:lnTo>
                    <a:pt x="107" y="73"/>
                  </a:lnTo>
                  <a:lnTo>
                    <a:pt x="109" y="74"/>
                  </a:lnTo>
                  <a:lnTo>
                    <a:pt x="111" y="76"/>
                  </a:lnTo>
                  <a:lnTo>
                    <a:pt x="113" y="77"/>
                  </a:lnTo>
                  <a:lnTo>
                    <a:pt x="114" y="79"/>
                  </a:lnTo>
                  <a:lnTo>
                    <a:pt x="116" y="81"/>
                  </a:lnTo>
                  <a:lnTo>
                    <a:pt x="117" y="83"/>
                  </a:lnTo>
                  <a:lnTo>
                    <a:pt x="119" y="85"/>
                  </a:lnTo>
                  <a:lnTo>
                    <a:pt x="120" y="83"/>
                  </a:lnTo>
                  <a:lnTo>
                    <a:pt x="122" y="81"/>
                  </a:lnTo>
                  <a:lnTo>
                    <a:pt x="123" y="79"/>
                  </a:lnTo>
                  <a:lnTo>
                    <a:pt x="125" y="77"/>
                  </a:lnTo>
                  <a:lnTo>
                    <a:pt x="127" y="76"/>
                  </a:lnTo>
                  <a:lnTo>
                    <a:pt x="129" y="74"/>
                  </a:lnTo>
                  <a:lnTo>
                    <a:pt x="131" y="73"/>
                  </a:lnTo>
                  <a:lnTo>
                    <a:pt x="133" y="71"/>
                  </a:lnTo>
                  <a:lnTo>
                    <a:pt x="135" y="70"/>
                  </a:lnTo>
                  <a:lnTo>
                    <a:pt x="137" y="69"/>
                  </a:lnTo>
                  <a:lnTo>
                    <a:pt x="139" y="68"/>
                  </a:lnTo>
                  <a:lnTo>
                    <a:pt x="142" y="67"/>
                  </a:lnTo>
                  <a:lnTo>
                    <a:pt x="144" y="67"/>
                  </a:lnTo>
                  <a:lnTo>
                    <a:pt x="147" y="66"/>
                  </a:lnTo>
                  <a:lnTo>
                    <a:pt x="149" y="66"/>
                  </a:lnTo>
                  <a:lnTo>
                    <a:pt x="152" y="66"/>
                  </a:lnTo>
                  <a:lnTo>
                    <a:pt x="156" y="66"/>
                  </a:lnTo>
                  <a:lnTo>
                    <a:pt x="159" y="67"/>
                  </a:lnTo>
                  <a:lnTo>
                    <a:pt x="163" y="68"/>
                  </a:lnTo>
                  <a:lnTo>
                    <a:pt x="166" y="69"/>
                  </a:lnTo>
                  <a:lnTo>
                    <a:pt x="169" y="70"/>
                  </a:lnTo>
                  <a:lnTo>
                    <a:pt x="172" y="72"/>
                  </a:lnTo>
                  <a:lnTo>
                    <a:pt x="175" y="74"/>
                  </a:lnTo>
                  <a:lnTo>
                    <a:pt x="178" y="76"/>
                  </a:lnTo>
                  <a:lnTo>
                    <a:pt x="180" y="79"/>
                  </a:lnTo>
                  <a:lnTo>
                    <a:pt x="182" y="81"/>
                  </a:lnTo>
                  <a:lnTo>
                    <a:pt x="184" y="84"/>
                  </a:lnTo>
                  <a:lnTo>
                    <a:pt x="186" y="87"/>
                  </a:lnTo>
                  <a:lnTo>
                    <a:pt x="187" y="90"/>
                  </a:lnTo>
                  <a:lnTo>
                    <a:pt x="188" y="94"/>
                  </a:lnTo>
                  <a:lnTo>
                    <a:pt x="189" y="97"/>
                  </a:lnTo>
                  <a:lnTo>
                    <a:pt x="190" y="101"/>
                  </a:lnTo>
                  <a:lnTo>
                    <a:pt x="238" y="101"/>
                  </a:lnTo>
                  <a:lnTo>
                    <a:pt x="237" y="95"/>
                  </a:lnTo>
                  <a:lnTo>
                    <a:pt x="236" y="90"/>
                  </a:lnTo>
                  <a:lnTo>
                    <a:pt x="235" y="85"/>
                  </a:lnTo>
                  <a:lnTo>
                    <a:pt x="233" y="80"/>
                  </a:lnTo>
                  <a:lnTo>
                    <a:pt x="231" y="76"/>
                  </a:lnTo>
                  <a:lnTo>
                    <a:pt x="229" y="71"/>
                  </a:lnTo>
                  <a:lnTo>
                    <a:pt x="227" y="66"/>
                  </a:lnTo>
                  <a:lnTo>
                    <a:pt x="225" y="62"/>
                  </a:lnTo>
                  <a:lnTo>
                    <a:pt x="223" y="58"/>
                  </a:lnTo>
                  <a:lnTo>
                    <a:pt x="220" y="53"/>
                  </a:lnTo>
                  <a:lnTo>
                    <a:pt x="217" y="49"/>
                  </a:lnTo>
                  <a:lnTo>
                    <a:pt x="214" y="45"/>
                  </a:lnTo>
                  <a:lnTo>
                    <a:pt x="211" y="41"/>
                  </a:lnTo>
                  <a:lnTo>
                    <a:pt x="207" y="37"/>
                  </a:lnTo>
                  <a:lnTo>
                    <a:pt x="203" y="34"/>
                  </a:lnTo>
                  <a:lnTo>
                    <a:pt x="199" y="30"/>
                  </a:lnTo>
                  <a:lnTo>
                    <a:pt x="195" y="27"/>
                  </a:lnTo>
                  <a:lnTo>
                    <a:pt x="191" y="23"/>
                  </a:lnTo>
                  <a:lnTo>
                    <a:pt x="187" y="20"/>
                  </a:lnTo>
                  <a:lnTo>
                    <a:pt x="183" y="18"/>
                  </a:lnTo>
                  <a:lnTo>
                    <a:pt x="178" y="15"/>
                  </a:lnTo>
                  <a:lnTo>
                    <a:pt x="174" y="13"/>
                  </a:lnTo>
                  <a:lnTo>
                    <a:pt x="169" y="10"/>
                  </a:lnTo>
                  <a:lnTo>
                    <a:pt x="165" y="9"/>
                  </a:lnTo>
                  <a:lnTo>
                    <a:pt x="160" y="7"/>
                  </a:lnTo>
                  <a:lnTo>
                    <a:pt x="155" y="5"/>
                  </a:lnTo>
                  <a:lnTo>
                    <a:pt x="150" y="4"/>
                  </a:lnTo>
                  <a:lnTo>
                    <a:pt x="145" y="3"/>
                  </a:lnTo>
                  <a:lnTo>
                    <a:pt x="140" y="2"/>
                  </a:lnTo>
                  <a:lnTo>
                    <a:pt x="135" y="1"/>
                  </a:lnTo>
                  <a:lnTo>
                    <a:pt x="130" y="1"/>
                  </a:lnTo>
                  <a:lnTo>
                    <a:pt x="124" y="0"/>
                  </a:lnTo>
                  <a:lnTo>
                    <a:pt x="118" y="0"/>
                  </a:lnTo>
                  <a:lnTo>
                    <a:pt x="112" y="0"/>
                  </a:lnTo>
                  <a:lnTo>
                    <a:pt x="106" y="1"/>
                  </a:lnTo>
                  <a:lnTo>
                    <a:pt x="100" y="2"/>
                  </a:lnTo>
                  <a:lnTo>
                    <a:pt x="95" y="3"/>
                  </a:lnTo>
                  <a:lnTo>
                    <a:pt x="89" y="4"/>
                  </a:lnTo>
                  <a:lnTo>
                    <a:pt x="84" y="6"/>
                  </a:lnTo>
                  <a:lnTo>
                    <a:pt x="78" y="7"/>
                  </a:lnTo>
                  <a:lnTo>
                    <a:pt x="73" y="9"/>
                  </a:lnTo>
                  <a:lnTo>
                    <a:pt x="68" y="12"/>
                  </a:lnTo>
                  <a:lnTo>
                    <a:pt x="63" y="14"/>
                  </a:lnTo>
                  <a:lnTo>
                    <a:pt x="58" y="17"/>
                  </a:lnTo>
                  <a:lnTo>
                    <a:pt x="53" y="21"/>
                  </a:lnTo>
                  <a:lnTo>
                    <a:pt x="48" y="24"/>
                  </a:lnTo>
                  <a:lnTo>
                    <a:pt x="43" y="28"/>
                  </a:lnTo>
                  <a:lnTo>
                    <a:pt x="39" y="32"/>
                  </a:lnTo>
                  <a:lnTo>
                    <a:pt x="34" y="36"/>
                  </a:lnTo>
                  <a:lnTo>
                    <a:pt x="30" y="40"/>
                  </a:lnTo>
                  <a:lnTo>
                    <a:pt x="26" y="45"/>
                  </a:lnTo>
                  <a:lnTo>
                    <a:pt x="22" y="50"/>
                  </a:lnTo>
                  <a:lnTo>
                    <a:pt x="19" y="54"/>
                  </a:lnTo>
                  <a:lnTo>
                    <a:pt x="16" y="59"/>
                  </a:lnTo>
                  <a:lnTo>
                    <a:pt x="13" y="64"/>
                  </a:lnTo>
                  <a:lnTo>
                    <a:pt x="11" y="69"/>
                  </a:lnTo>
                  <a:lnTo>
                    <a:pt x="9" y="74"/>
                  </a:lnTo>
                  <a:lnTo>
                    <a:pt x="7" y="80"/>
                  </a:lnTo>
                  <a:lnTo>
                    <a:pt x="5" y="85"/>
                  </a:lnTo>
                  <a:lnTo>
                    <a:pt x="3" y="91"/>
                  </a:lnTo>
                  <a:lnTo>
                    <a:pt x="2" y="96"/>
                  </a:lnTo>
                  <a:lnTo>
                    <a:pt x="1" y="102"/>
                  </a:lnTo>
                  <a:lnTo>
                    <a:pt x="1" y="108"/>
                  </a:lnTo>
                  <a:lnTo>
                    <a:pt x="0" y="114"/>
                  </a:lnTo>
                  <a:lnTo>
                    <a:pt x="0" y="120"/>
                  </a:lnTo>
                  <a:lnTo>
                    <a:pt x="1" y="126"/>
                  </a:lnTo>
                  <a:lnTo>
                    <a:pt x="1" y="132"/>
                  </a:lnTo>
                  <a:lnTo>
                    <a:pt x="2" y="139"/>
                  </a:lnTo>
                  <a:lnTo>
                    <a:pt x="3" y="144"/>
                  </a:lnTo>
                  <a:lnTo>
                    <a:pt x="4" y="150"/>
                  </a:lnTo>
                  <a:lnTo>
                    <a:pt x="6" y="156"/>
                  </a:lnTo>
                  <a:lnTo>
                    <a:pt x="7" y="161"/>
                  </a:lnTo>
                  <a:lnTo>
                    <a:pt x="10" y="167"/>
                  </a:lnTo>
                  <a:lnTo>
                    <a:pt x="12" y="172"/>
                  </a:lnTo>
                  <a:lnTo>
                    <a:pt x="15" y="177"/>
                  </a:lnTo>
                  <a:lnTo>
                    <a:pt x="18" y="182"/>
                  </a:lnTo>
                  <a:lnTo>
                    <a:pt x="21" y="187"/>
                  </a:lnTo>
                  <a:lnTo>
                    <a:pt x="24" y="192"/>
                  </a:lnTo>
                  <a:lnTo>
                    <a:pt x="28" y="197"/>
                  </a:lnTo>
                  <a:lnTo>
                    <a:pt x="32" y="202"/>
                  </a:lnTo>
                  <a:lnTo>
                    <a:pt x="36" y="206"/>
                  </a:lnTo>
                  <a:lnTo>
                    <a:pt x="41" y="210"/>
                  </a:lnTo>
                  <a:lnTo>
                    <a:pt x="45" y="214"/>
                  </a:lnTo>
                  <a:lnTo>
                    <a:pt x="50" y="218"/>
                  </a:lnTo>
                  <a:lnTo>
                    <a:pt x="55" y="221"/>
                  </a:lnTo>
                  <a:lnTo>
                    <a:pt x="60" y="224"/>
                  </a:lnTo>
                  <a:lnTo>
                    <a:pt x="65" y="227"/>
                  </a:lnTo>
                  <a:lnTo>
                    <a:pt x="70" y="229"/>
                  </a:lnTo>
                  <a:lnTo>
                    <a:pt x="75" y="232"/>
                  </a:lnTo>
                  <a:lnTo>
                    <a:pt x="81" y="234"/>
                  </a:lnTo>
                  <a:lnTo>
                    <a:pt x="86" y="235"/>
                  </a:lnTo>
                  <a:lnTo>
                    <a:pt x="92" y="237"/>
                  </a:lnTo>
                  <a:lnTo>
                    <a:pt x="98" y="238"/>
                  </a:lnTo>
                  <a:lnTo>
                    <a:pt x="104" y="239"/>
                  </a:lnTo>
                  <a:lnTo>
                    <a:pt x="110" y="240"/>
                  </a:lnTo>
                  <a:lnTo>
                    <a:pt x="117" y="240"/>
                  </a:lnTo>
                  <a:lnTo>
                    <a:pt x="123" y="240"/>
                  </a:lnTo>
                  <a:lnTo>
                    <a:pt x="128" y="240"/>
                  </a:lnTo>
                  <a:lnTo>
                    <a:pt x="134" y="239"/>
                  </a:lnTo>
                  <a:lnTo>
                    <a:pt x="140" y="239"/>
                  </a:lnTo>
                  <a:lnTo>
                    <a:pt x="145" y="238"/>
                  </a:lnTo>
                  <a:lnTo>
                    <a:pt x="151" y="237"/>
                  </a:lnTo>
                  <a:lnTo>
                    <a:pt x="156" y="235"/>
                  </a:lnTo>
                  <a:lnTo>
                    <a:pt x="161" y="233"/>
                  </a:lnTo>
                  <a:lnTo>
                    <a:pt x="166" y="232"/>
                  </a:lnTo>
                  <a:lnTo>
                    <a:pt x="171" y="229"/>
                  </a:lnTo>
                  <a:lnTo>
                    <a:pt x="176" y="227"/>
                  </a:lnTo>
                  <a:lnTo>
                    <a:pt x="181" y="224"/>
                  </a:lnTo>
                  <a:lnTo>
                    <a:pt x="185" y="221"/>
                  </a:lnTo>
                  <a:lnTo>
                    <a:pt x="190" y="218"/>
                  </a:lnTo>
                  <a:lnTo>
                    <a:pt x="195" y="214"/>
                  </a:lnTo>
                  <a:lnTo>
                    <a:pt x="199" y="211"/>
                  </a:lnTo>
                  <a:lnTo>
                    <a:pt x="204" y="206"/>
                  </a:lnTo>
                  <a:lnTo>
                    <a:pt x="209" y="200"/>
                  </a:lnTo>
                  <a:lnTo>
                    <a:pt x="214" y="195"/>
                  </a:lnTo>
                  <a:lnTo>
                    <a:pt x="218" y="189"/>
                  </a:lnTo>
                  <a:lnTo>
                    <a:pt x="222" y="183"/>
                  </a:lnTo>
                  <a:lnTo>
                    <a:pt x="225" y="177"/>
                  </a:lnTo>
                  <a:lnTo>
                    <a:pt x="229" y="170"/>
                  </a:lnTo>
                  <a:lnTo>
                    <a:pt x="231" y="163"/>
                  </a:lnTo>
                  <a:lnTo>
                    <a:pt x="159" y="163"/>
                  </a:lnTo>
                  <a:close/>
                </a:path>
              </a:pathLst>
            </a:custGeom>
            <a:solidFill>
              <a:srgbClr val="7BC14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9222" name="Text Box 46"/>
          <p:cNvSpPr txBox="1">
            <a:spLocks noChangeArrowheads="1"/>
          </p:cNvSpPr>
          <p:nvPr/>
        </p:nvSpPr>
        <p:spPr bwMode="auto">
          <a:xfrm>
            <a:off x="2422525" y="5699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pPr eaLnBrk="1" hangingPunct="1"/>
            <a:endParaRPr lang="en-US" sz="1800"/>
          </a:p>
        </p:txBody>
      </p:sp>
      <p:sp>
        <p:nvSpPr>
          <p:cNvPr id="9223" name="Rectangle 47"/>
          <p:cNvSpPr>
            <a:spLocks noChangeArrowheads="1"/>
          </p:cNvSpPr>
          <p:nvPr/>
        </p:nvSpPr>
        <p:spPr bwMode="auto">
          <a:xfrm>
            <a:off x="1768475" y="609600"/>
            <a:ext cx="72231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1" hangingPunct="1"/>
            <a:r>
              <a:rPr lang="en-US" b="1" dirty="0">
                <a:solidFill>
                  <a:schemeClr val="tx2"/>
                </a:solidFill>
              </a:rPr>
              <a:t>WIC Authorized Food List Shopping Guide</a:t>
            </a:r>
          </a:p>
        </p:txBody>
      </p:sp>
      <p:sp>
        <p:nvSpPr>
          <p:cNvPr id="9224" name="Text Box 48"/>
          <p:cNvSpPr txBox="1">
            <a:spLocks noChangeArrowheads="1"/>
          </p:cNvSpPr>
          <p:nvPr/>
        </p:nvSpPr>
        <p:spPr bwMode="auto">
          <a:xfrm>
            <a:off x="2270125" y="7985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pPr eaLnBrk="1" hangingPunct="1"/>
            <a:endParaRPr lang="en-US" sz="1800"/>
          </a:p>
        </p:txBody>
      </p:sp>
      <p:sp>
        <p:nvSpPr>
          <p:cNvPr id="9225" name="Text Box 50"/>
          <p:cNvSpPr txBox="1">
            <a:spLocks noChangeArrowheads="1"/>
          </p:cNvSpPr>
          <p:nvPr/>
        </p:nvSpPr>
        <p:spPr bwMode="auto">
          <a:xfrm>
            <a:off x="1965325" y="4937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pPr eaLnBrk="1" hangingPunct="1"/>
            <a:endParaRPr lang="en-US" sz="1800"/>
          </a:p>
        </p:txBody>
      </p:sp>
      <p:sp>
        <p:nvSpPr>
          <p:cNvPr id="9226" name="Text Box 51"/>
          <p:cNvSpPr txBox="1">
            <a:spLocks noChangeArrowheads="1"/>
          </p:cNvSpPr>
          <p:nvPr/>
        </p:nvSpPr>
        <p:spPr bwMode="auto">
          <a:xfrm>
            <a:off x="136525" y="63611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pPr eaLnBrk="1" hangingPunct="1"/>
            <a:endParaRPr lang="en-US" sz="1800"/>
          </a:p>
        </p:txBody>
      </p:sp>
      <p:pic>
        <p:nvPicPr>
          <p:cNvPr id="9227" name="Picture 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526213"/>
            <a:ext cx="9144000"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8" name="Text Box 53"/>
          <p:cNvSpPr txBox="1">
            <a:spLocks noChangeArrowheads="1"/>
          </p:cNvSpPr>
          <p:nvPr/>
        </p:nvSpPr>
        <p:spPr bwMode="auto">
          <a:xfrm>
            <a:off x="8137525" y="59801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pPr eaLnBrk="1" hangingPunct="1"/>
            <a:endParaRPr lang="en-US" sz="1800"/>
          </a:p>
        </p:txBody>
      </p:sp>
      <p:grpSp>
        <p:nvGrpSpPr>
          <p:cNvPr id="9229" name="Group 54"/>
          <p:cNvGrpSpPr>
            <a:grpSpLocks/>
          </p:cNvGrpSpPr>
          <p:nvPr/>
        </p:nvGrpSpPr>
        <p:grpSpPr bwMode="auto">
          <a:xfrm>
            <a:off x="8153400" y="5767388"/>
            <a:ext cx="566738" cy="785812"/>
            <a:chOff x="5226" y="3696"/>
            <a:chExt cx="357" cy="495"/>
          </a:xfrm>
        </p:grpSpPr>
        <p:pic>
          <p:nvPicPr>
            <p:cNvPr id="9233" name="Picture 5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42" y="3711"/>
              <a:ext cx="341"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4" name="Picture 5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42" y="3711"/>
              <a:ext cx="341"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5" name="Picture 5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26" y="3696"/>
              <a:ext cx="342"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6" name="Picture 5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26" y="3696"/>
              <a:ext cx="342"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230" name="WordArt 61"/>
          <p:cNvSpPr>
            <a:spLocks noChangeArrowheads="1" noChangeShapeType="1" noTextEdit="1"/>
          </p:cNvSpPr>
          <p:nvPr/>
        </p:nvSpPr>
        <p:spPr bwMode="auto">
          <a:xfrm>
            <a:off x="304800" y="2514600"/>
            <a:ext cx="5181600" cy="2209800"/>
          </a:xfrm>
          <a:prstGeom prst="rect">
            <a:avLst/>
          </a:prstGeom>
        </p:spPr>
        <p:txBody>
          <a:bodyPr wrap="none" fromWordArt="1">
            <a:prstTxWarp prst="textSlantUp">
              <a:avLst>
                <a:gd name="adj" fmla="val 32056"/>
              </a:avLst>
            </a:prstTxWarp>
          </a:bodyPr>
          <a:lstStyle/>
          <a:p>
            <a:pPr algn="ctr"/>
            <a:r>
              <a:rPr lang="en-US" sz="3600" b="1" kern="10">
                <a:ln w="10541">
                  <a:solidFill>
                    <a:srgbClr val="A4C43D"/>
                  </a:solidFill>
                  <a:round/>
                  <a:headEnd/>
                  <a:tailEnd/>
                </a:ln>
                <a:solidFill>
                  <a:srgbClr val="00B050"/>
                </a:solidFill>
                <a:latin typeface="Impact"/>
              </a:rPr>
              <a:t>The “WAFL” Guide!</a:t>
            </a:r>
          </a:p>
        </p:txBody>
      </p:sp>
      <p:sp>
        <p:nvSpPr>
          <p:cNvPr id="9231" name="Rectangle 6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9232" name="Object 7"/>
          <p:cNvGraphicFramePr>
            <a:graphicFrameLocks noChangeAspect="1"/>
          </p:cNvGraphicFramePr>
          <p:nvPr/>
        </p:nvGraphicFramePr>
        <p:xfrm>
          <a:off x="5715000" y="1325563"/>
          <a:ext cx="2236788" cy="5151437"/>
        </p:xfrm>
        <a:graphic>
          <a:graphicData uri="http://schemas.openxmlformats.org/presentationml/2006/ole">
            <mc:AlternateContent xmlns:mc="http://schemas.openxmlformats.org/markup-compatibility/2006">
              <mc:Choice xmlns:v="urn:schemas-microsoft-com:vml" Requires="v">
                <p:oleObj spid="_x0000_s9317" name="Acrobat Document" r:id="rId8" imgW="5829300" imgH="9601200" progId="AcroExch.Document.7">
                  <p:embed/>
                </p:oleObj>
              </mc:Choice>
              <mc:Fallback>
                <p:oleObj name="Acrobat Document" r:id="rId8" imgW="5829300" imgH="9601200" progId="AcroExch.Document.7">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l="34509" t="38762" r="21648"/>
                      <a:stretch>
                        <a:fillRect/>
                      </a:stretch>
                    </p:blipFill>
                    <p:spPr bwMode="auto">
                      <a:xfrm>
                        <a:off x="5715000" y="1325563"/>
                        <a:ext cx="2236788" cy="515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body" idx="4294967295"/>
          </p:nvPr>
        </p:nvSpPr>
        <p:spPr>
          <a:xfrm>
            <a:off x="762000" y="1447800"/>
            <a:ext cx="8382000" cy="4800600"/>
          </a:xfrm>
        </p:spPr>
        <p:txBody>
          <a:bodyPr/>
          <a:lstStyle/>
          <a:p>
            <a:pPr marL="457200" indent="-457200" eaLnBrk="1" hangingPunct="1">
              <a:buFont typeface="Wingdings" pitchFamily="2" charset="2"/>
              <a:buNone/>
            </a:pPr>
            <a:endParaRPr lang="en-US" sz="2000" dirty="0" smtClean="0"/>
          </a:p>
          <a:p>
            <a:pPr marL="457200" indent="-457200" eaLnBrk="1" hangingPunct="1">
              <a:buFont typeface="Wingdings" pitchFamily="2" charset="2"/>
              <a:buNone/>
            </a:pPr>
            <a:endParaRPr lang="en-US" dirty="0" smtClean="0"/>
          </a:p>
        </p:txBody>
      </p:sp>
      <p:sp>
        <p:nvSpPr>
          <p:cNvPr id="10245" name="Text Box 3"/>
          <p:cNvSpPr>
            <a:spLocks noGrp="1" noChangeArrowheads="1"/>
          </p:cNvSpPr>
          <p:nvPr>
            <p:ph type="title" idx="4294967295"/>
          </p:nvPr>
        </p:nvSpPr>
        <p:spPr>
          <a:xfrm>
            <a:off x="1676400" y="228600"/>
            <a:ext cx="7467600" cy="990600"/>
          </a:xfrm>
          <a:noFill/>
          <a:extLst>
            <a:ext uri="{91240B29-F687-4F45-9708-019B960494DF}">
              <a14:hiddenLine xmlns:a14="http://schemas.microsoft.com/office/drawing/2010/main" w="9525" algn="ctr">
                <a:solidFill>
                  <a:schemeClr val="tx1"/>
                </a:solidFill>
                <a:miter lim="800000"/>
                <a:headEnd/>
                <a:tailEnd/>
              </a14:hiddenLine>
            </a:ext>
          </a:extLst>
        </p:spPr>
        <p:txBody>
          <a:bodyPr/>
          <a:lstStyle/>
          <a:p>
            <a:pPr eaLnBrk="1" hangingPunct="1">
              <a:lnSpc>
                <a:spcPct val="100000"/>
              </a:lnSpc>
              <a:spcBef>
                <a:spcPct val="20000"/>
              </a:spcBef>
              <a:buClr>
                <a:schemeClr val="accent2"/>
              </a:buClr>
              <a:buFont typeface="Wingdings" pitchFamily="2" charset="2"/>
              <a:buNone/>
            </a:pPr>
            <a:r>
              <a:rPr lang="en-US" sz="2800" dirty="0" smtClean="0"/>
              <a:t>Elements of the WIC Food Instrument*</a:t>
            </a:r>
            <a:r>
              <a:rPr lang="en-US" dirty="0" smtClean="0"/>
              <a:t> </a:t>
            </a:r>
          </a:p>
        </p:txBody>
      </p:sp>
      <p:pic>
        <p:nvPicPr>
          <p:cNvPr id="1024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 y="2019300"/>
            <a:ext cx="7391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7" name="Rectangle 5"/>
          <p:cNvSpPr>
            <a:spLocks noChangeArrowheads="1"/>
          </p:cNvSpPr>
          <p:nvPr/>
        </p:nvSpPr>
        <p:spPr bwMode="auto">
          <a:xfrm>
            <a:off x="1244600" y="2133600"/>
            <a:ext cx="114300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1100" dirty="0">
                <a:solidFill>
                  <a:schemeClr val="bg2">
                    <a:lumMod val="75000"/>
                  </a:schemeClr>
                </a:solidFill>
                <a:latin typeface="Courier" pitchFamily="49" charset="0"/>
              </a:rPr>
              <a:t>042913508SG </a:t>
            </a:r>
          </a:p>
        </p:txBody>
      </p:sp>
      <p:sp>
        <p:nvSpPr>
          <p:cNvPr id="10248" name="Text Box 6"/>
          <p:cNvSpPr txBox="1">
            <a:spLocks noChangeArrowheads="1"/>
          </p:cNvSpPr>
          <p:nvPr/>
        </p:nvSpPr>
        <p:spPr bwMode="auto">
          <a:xfrm>
            <a:off x="2476500" y="2095500"/>
            <a:ext cx="2171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pPr algn="ctr"/>
            <a:r>
              <a:rPr lang="en-US" sz="1100">
                <a:solidFill>
                  <a:srgbClr val="5F5F5F"/>
                </a:solidFill>
                <a:latin typeface="Courier" pitchFamily="49" charset="0"/>
              </a:rPr>
              <a:t>SELENA BARQUET</a:t>
            </a:r>
            <a:endParaRPr lang="en-US" sz="1100"/>
          </a:p>
        </p:txBody>
      </p:sp>
      <p:sp>
        <p:nvSpPr>
          <p:cNvPr id="10249" name="Text Box 7"/>
          <p:cNvSpPr txBox="1">
            <a:spLocks noChangeArrowheads="1"/>
          </p:cNvSpPr>
          <p:nvPr/>
        </p:nvSpPr>
        <p:spPr bwMode="auto">
          <a:xfrm>
            <a:off x="4673600" y="2095500"/>
            <a:ext cx="1143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r>
              <a:rPr lang="en-US" sz="1100">
                <a:solidFill>
                  <a:srgbClr val="5F5F5F"/>
                </a:solidFill>
                <a:latin typeface="Courier" pitchFamily="49" charset="0"/>
              </a:rPr>
              <a:t>JUL 10 11</a:t>
            </a:r>
            <a:endParaRPr lang="en-US" sz="1100"/>
          </a:p>
        </p:txBody>
      </p:sp>
      <p:sp>
        <p:nvSpPr>
          <p:cNvPr id="10250" name="Text Box 8"/>
          <p:cNvSpPr txBox="1">
            <a:spLocks noChangeArrowheads="1"/>
          </p:cNvSpPr>
          <p:nvPr/>
        </p:nvSpPr>
        <p:spPr bwMode="auto">
          <a:xfrm>
            <a:off x="5626100" y="2095500"/>
            <a:ext cx="1143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pPr algn="ctr"/>
            <a:r>
              <a:rPr lang="en-US" sz="1100">
                <a:solidFill>
                  <a:srgbClr val="5F5F5F"/>
                </a:solidFill>
                <a:latin typeface="Courier" pitchFamily="49" charset="0"/>
              </a:rPr>
              <a:t>AUG 08 11</a:t>
            </a:r>
            <a:endParaRPr lang="en-US" sz="1100"/>
          </a:p>
        </p:txBody>
      </p:sp>
      <p:sp>
        <p:nvSpPr>
          <p:cNvPr id="10251" name="Text Box 9"/>
          <p:cNvSpPr txBox="1">
            <a:spLocks noChangeArrowheads="1"/>
          </p:cNvSpPr>
          <p:nvPr/>
        </p:nvSpPr>
        <p:spPr bwMode="auto">
          <a:xfrm>
            <a:off x="6769100" y="2082800"/>
            <a:ext cx="1028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r>
              <a:rPr lang="en-US" sz="1100">
                <a:solidFill>
                  <a:srgbClr val="5F5F5F"/>
                </a:solidFill>
                <a:latin typeface="Courier" pitchFamily="49" charset="0"/>
              </a:rPr>
              <a:t>269534015</a:t>
            </a:r>
            <a:endParaRPr lang="en-US" sz="1100"/>
          </a:p>
        </p:txBody>
      </p:sp>
      <p:sp>
        <p:nvSpPr>
          <p:cNvPr id="10252" name="Text Box 10"/>
          <p:cNvSpPr txBox="1">
            <a:spLocks noChangeArrowheads="1"/>
          </p:cNvSpPr>
          <p:nvPr/>
        </p:nvSpPr>
        <p:spPr bwMode="auto">
          <a:xfrm>
            <a:off x="1524000" y="2895600"/>
            <a:ext cx="51816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pPr>
              <a:defRPr/>
            </a:pPr>
            <a:endParaRPr lang="en-US" sz="1100" dirty="0" smtClean="0">
              <a:solidFill>
                <a:srgbClr val="5F5F5F"/>
              </a:solidFill>
              <a:latin typeface="Courier" pitchFamily="49" charset="0"/>
            </a:endParaRPr>
          </a:p>
          <a:p>
            <a:pPr>
              <a:defRPr/>
            </a:pPr>
            <a:r>
              <a:rPr lang="en-US" sz="1050" dirty="0" smtClean="0">
                <a:solidFill>
                  <a:srgbClr val="5F5F5F"/>
                </a:solidFill>
                <a:latin typeface="Courier" pitchFamily="49" charset="0"/>
              </a:rPr>
              <a:t>1 (GALLON) AND 1 (QUART) MILK, LOWER FAT</a:t>
            </a:r>
          </a:p>
          <a:p>
            <a:pPr>
              <a:defRPr/>
            </a:pPr>
            <a:r>
              <a:rPr lang="en-US" sz="1050" dirty="0" smtClean="0">
                <a:solidFill>
                  <a:srgbClr val="5F5F5F"/>
                </a:solidFill>
                <a:latin typeface="Courier" pitchFamily="49" charset="0"/>
              </a:rPr>
              <a:t>1 DOZEN EGGS</a:t>
            </a:r>
          </a:p>
          <a:p>
            <a:pPr>
              <a:defRPr/>
            </a:pPr>
            <a:r>
              <a:rPr lang="en-US" sz="1050" dirty="0" smtClean="0">
                <a:solidFill>
                  <a:srgbClr val="5F5F5F"/>
                </a:solidFill>
                <a:latin typeface="Courier" pitchFamily="49" charset="0"/>
              </a:rPr>
              <a:t>1 (16 OZ) CHEESE</a:t>
            </a:r>
          </a:p>
          <a:p>
            <a:pPr>
              <a:defRPr/>
            </a:pPr>
            <a:r>
              <a:rPr lang="en-US" sz="1050" dirty="0" smtClean="0">
                <a:solidFill>
                  <a:srgbClr val="5F5F5F"/>
                </a:solidFill>
                <a:latin typeface="Courier" pitchFamily="49" charset="0"/>
              </a:rPr>
              <a:t>1 (16 OZ) DRY BEANS, PEAS, OR LENTILS</a:t>
            </a:r>
          </a:p>
          <a:p>
            <a:pPr>
              <a:defRPr/>
            </a:pPr>
            <a:r>
              <a:rPr lang="en-US" sz="1050" dirty="0" smtClean="0">
                <a:solidFill>
                  <a:srgbClr val="5F5F5F"/>
                </a:solidFill>
                <a:latin typeface="Courier" pitchFamily="49" charset="0"/>
              </a:rPr>
              <a:t>   OR 1 (16-18 OZ) PEANUT BUTTER</a:t>
            </a:r>
            <a:endParaRPr lang="en-US" sz="1050" dirty="0" smtClean="0">
              <a:latin typeface="Courier" pitchFamily="49" charset="0"/>
            </a:endParaRPr>
          </a:p>
        </p:txBody>
      </p:sp>
      <p:sp>
        <p:nvSpPr>
          <p:cNvPr id="10253" name="Text Box 11"/>
          <p:cNvSpPr txBox="1">
            <a:spLocks noChangeArrowheads="1"/>
          </p:cNvSpPr>
          <p:nvPr/>
        </p:nvSpPr>
        <p:spPr bwMode="auto">
          <a:xfrm>
            <a:off x="6680200" y="3581400"/>
            <a:ext cx="10826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r>
              <a:rPr lang="en-US" sz="1000" dirty="0">
                <a:solidFill>
                  <a:schemeClr val="bg2">
                    <a:lumMod val="75000"/>
                  </a:schemeClr>
                </a:solidFill>
                <a:latin typeface="Courier" pitchFamily="49" charset="0"/>
              </a:rPr>
              <a:t>6012</a:t>
            </a:r>
          </a:p>
        </p:txBody>
      </p:sp>
      <p:sp>
        <p:nvSpPr>
          <p:cNvPr id="10254" name="Text Box 12"/>
          <p:cNvSpPr txBox="1">
            <a:spLocks noChangeArrowheads="1"/>
          </p:cNvSpPr>
          <p:nvPr/>
        </p:nvSpPr>
        <p:spPr bwMode="auto">
          <a:xfrm>
            <a:off x="3213100" y="2400300"/>
            <a:ext cx="2438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r>
              <a:rPr lang="en-US" sz="1000" dirty="0">
                <a:solidFill>
                  <a:schemeClr val="bg2">
                    <a:lumMod val="75000"/>
                  </a:schemeClr>
                </a:solidFill>
                <a:latin typeface="Courier" pitchFamily="49" charset="0"/>
              </a:rPr>
              <a:t>FOOD ITEM NUMBER:  6012</a:t>
            </a:r>
          </a:p>
        </p:txBody>
      </p:sp>
      <p:sp>
        <p:nvSpPr>
          <p:cNvPr id="10255" name="Text Box 13"/>
          <p:cNvSpPr txBox="1">
            <a:spLocks noChangeArrowheads="1"/>
          </p:cNvSpPr>
          <p:nvPr/>
        </p:nvSpPr>
        <p:spPr bwMode="auto">
          <a:xfrm>
            <a:off x="2057400" y="5181600"/>
            <a:ext cx="4876800" cy="547688"/>
          </a:xfrm>
          <a:prstGeom prst="rect">
            <a:avLst/>
          </a:prstGeom>
          <a:solidFill>
            <a:srgbClr val="FF99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r>
              <a:rPr lang="en-US" b="1" dirty="0"/>
              <a:t>*Also known as WIC Check</a:t>
            </a:r>
          </a:p>
        </p:txBody>
      </p:sp>
      <p:sp>
        <p:nvSpPr>
          <p:cNvPr id="10256" name="Text Box 14"/>
          <p:cNvSpPr txBox="1">
            <a:spLocks noChangeArrowheads="1"/>
          </p:cNvSpPr>
          <p:nvPr/>
        </p:nvSpPr>
        <p:spPr bwMode="auto">
          <a:xfrm>
            <a:off x="2590800" y="2895600"/>
            <a:ext cx="335438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pPr>
              <a:defRPr/>
            </a:pPr>
            <a:r>
              <a:rPr lang="en-US" sz="1050" dirty="0" smtClean="0">
                <a:solidFill>
                  <a:schemeClr val="bg2">
                    <a:lumMod val="75000"/>
                  </a:schemeClr>
                </a:solidFill>
                <a:latin typeface="Courier" pitchFamily="49" charset="0"/>
              </a:rPr>
              <a:t>USE JULY 5, 2011 WAFL SHOPPING GUIDE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p:nvPr>
        </p:nvSpPr>
        <p:spPr>
          <a:xfrm>
            <a:off x="1828800" y="228600"/>
            <a:ext cx="7086600" cy="990600"/>
          </a:xfrm>
        </p:spPr>
        <p:txBody>
          <a:bodyPr/>
          <a:lstStyle/>
          <a:p>
            <a:pPr eaLnBrk="1" hangingPunct="1"/>
            <a:r>
              <a:rPr lang="en-US" dirty="0" smtClean="0"/>
              <a:t>FRUITS AND VEGETABLES FI</a:t>
            </a:r>
          </a:p>
        </p:txBody>
      </p:sp>
      <p:pic>
        <p:nvPicPr>
          <p:cNvPr id="1126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286000"/>
            <a:ext cx="8153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Text Box 4"/>
          <p:cNvSpPr txBox="1">
            <a:spLocks noChangeArrowheads="1"/>
          </p:cNvSpPr>
          <p:nvPr/>
        </p:nvSpPr>
        <p:spPr bwMode="auto">
          <a:xfrm>
            <a:off x="1143000" y="2438400"/>
            <a:ext cx="1371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r>
              <a:rPr lang="en-US" sz="1000" dirty="0">
                <a:solidFill>
                  <a:srgbClr val="5F5F5F"/>
                </a:solidFill>
                <a:latin typeface="Courier" pitchFamily="49" charset="0"/>
              </a:rPr>
              <a:t> </a:t>
            </a:r>
            <a:r>
              <a:rPr lang="en-US" sz="1200" dirty="0">
                <a:solidFill>
                  <a:srgbClr val="5F5F5F"/>
                </a:solidFill>
                <a:latin typeface="Courier" pitchFamily="49" charset="0"/>
              </a:rPr>
              <a:t>701925317MS	</a:t>
            </a:r>
            <a:endParaRPr lang="en-US" sz="2400" dirty="0"/>
          </a:p>
        </p:txBody>
      </p:sp>
      <p:sp>
        <p:nvSpPr>
          <p:cNvPr id="11271" name="Text Box 5"/>
          <p:cNvSpPr txBox="1">
            <a:spLocks noChangeArrowheads="1"/>
          </p:cNvSpPr>
          <p:nvPr/>
        </p:nvSpPr>
        <p:spPr bwMode="auto">
          <a:xfrm>
            <a:off x="2514600" y="2438400"/>
            <a:ext cx="2171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r>
              <a:rPr lang="en-US" sz="1200">
                <a:solidFill>
                  <a:srgbClr val="5F5F5F"/>
                </a:solidFill>
                <a:latin typeface="Courier" pitchFamily="49" charset="0"/>
              </a:rPr>
              <a:t>MADRID SPAIN	</a:t>
            </a:r>
            <a:endParaRPr lang="en-US" sz="2400"/>
          </a:p>
        </p:txBody>
      </p:sp>
      <p:sp>
        <p:nvSpPr>
          <p:cNvPr id="11272" name="Text Box 6"/>
          <p:cNvSpPr txBox="1">
            <a:spLocks noChangeArrowheads="1"/>
          </p:cNvSpPr>
          <p:nvPr/>
        </p:nvSpPr>
        <p:spPr bwMode="auto">
          <a:xfrm>
            <a:off x="4876800" y="2438400"/>
            <a:ext cx="1143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r>
              <a:rPr lang="en-US" sz="1200">
                <a:solidFill>
                  <a:srgbClr val="5F5F5F"/>
                </a:solidFill>
                <a:latin typeface="Courier" pitchFamily="49" charset="0"/>
              </a:rPr>
              <a:t>JUL 10 11</a:t>
            </a:r>
            <a:endParaRPr lang="en-US" sz="2400"/>
          </a:p>
        </p:txBody>
      </p:sp>
      <p:sp>
        <p:nvSpPr>
          <p:cNvPr id="11273" name="Text Box 7"/>
          <p:cNvSpPr txBox="1">
            <a:spLocks noChangeArrowheads="1"/>
          </p:cNvSpPr>
          <p:nvPr/>
        </p:nvSpPr>
        <p:spPr bwMode="auto">
          <a:xfrm>
            <a:off x="6096000" y="2438400"/>
            <a:ext cx="1143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r>
              <a:rPr lang="en-US" sz="1200" dirty="0">
                <a:solidFill>
                  <a:schemeClr val="bg2">
                    <a:lumMod val="75000"/>
                  </a:schemeClr>
                </a:solidFill>
                <a:latin typeface="Courier" pitchFamily="49" charset="0"/>
              </a:rPr>
              <a:t>AUG 08 11</a:t>
            </a:r>
          </a:p>
        </p:txBody>
      </p:sp>
      <p:sp>
        <p:nvSpPr>
          <p:cNvPr id="11274" name="Text Box 8"/>
          <p:cNvSpPr txBox="1">
            <a:spLocks noChangeArrowheads="1"/>
          </p:cNvSpPr>
          <p:nvPr/>
        </p:nvSpPr>
        <p:spPr bwMode="auto">
          <a:xfrm>
            <a:off x="7315200" y="2438400"/>
            <a:ext cx="1028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r>
              <a:rPr lang="en-US" sz="1200">
                <a:latin typeface="Courier" pitchFamily="49" charset="0"/>
              </a:rPr>
              <a:t>269534015</a:t>
            </a:r>
          </a:p>
        </p:txBody>
      </p:sp>
      <p:sp>
        <p:nvSpPr>
          <p:cNvPr id="11275" name="Text Box 9"/>
          <p:cNvSpPr txBox="1">
            <a:spLocks noChangeArrowheads="1"/>
          </p:cNvSpPr>
          <p:nvPr/>
        </p:nvSpPr>
        <p:spPr bwMode="auto">
          <a:xfrm>
            <a:off x="1295400" y="3505200"/>
            <a:ext cx="6934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r>
              <a:rPr lang="en-US" sz="1600" dirty="0">
                <a:solidFill>
                  <a:srgbClr val="5F5F5F"/>
                </a:solidFill>
                <a:latin typeface="Courier" pitchFamily="49" charset="0"/>
              </a:rPr>
              <a:t>          </a:t>
            </a:r>
            <a:r>
              <a:rPr lang="en-US" sz="1200" dirty="0">
                <a:solidFill>
                  <a:srgbClr val="5F5F5F"/>
                </a:solidFill>
                <a:latin typeface="Courier" pitchFamily="49" charset="0"/>
              </a:rPr>
              <a:t>USE JULY 5, 2011 WAFL SHOPPING GUIDE</a:t>
            </a:r>
          </a:p>
          <a:p>
            <a:r>
              <a:rPr lang="en-US" sz="1200" dirty="0" smtClean="0">
                <a:solidFill>
                  <a:srgbClr val="5F5F5F"/>
                </a:solidFill>
                <a:latin typeface="Courier" pitchFamily="49" charset="0"/>
              </a:rPr>
              <a:t>$8 (EIGHT </a:t>
            </a:r>
            <a:r>
              <a:rPr lang="en-US" sz="1200" dirty="0">
                <a:solidFill>
                  <a:srgbClr val="5F5F5F"/>
                </a:solidFill>
                <a:latin typeface="Courier" pitchFamily="49" charset="0"/>
              </a:rPr>
              <a:t>DOLLARS) FRUITS AND VEGETABLES</a:t>
            </a:r>
          </a:p>
          <a:p>
            <a:r>
              <a:rPr lang="en-US" sz="1200" dirty="0">
                <a:solidFill>
                  <a:srgbClr val="5F5F5F"/>
                </a:solidFill>
                <a:latin typeface="Courier" pitchFamily="49" charset="0"/>
              </a:rPr>
              <a:t>MAY COMBINE FRESH, DRIED FRUITS, FROZEN, AND CANNED</a:t>
            </a:r>
          </a:p>
          <a:p>
            <a:endParaRPr lang="en-US" sz="1200" dirty="0">
              <a:solidFill>
                <a:srgbClr val="5F5F5F"/>
              </a:solidFill>
              <a:latin typeface="Courier" pitchFamily="49" charset="0"/>
            </a:endParaRPr>
          </a:p>
          <a:p>
            <a:r>
              <a:rPr lang="en-US" sz="1200" dirty="0">
                <a:solidFill>
                  <a:srgbClr val="5F5F5F"/>
                </a:solidFill>
                <a:latin typeface="Courier" pitchFamily="49" charset="0"/>
              </a:rPr>
              <a:t>PARTICIPANT MAY PAY AMOUNT OVER </a:t>
            </a:r>
            <a:r>
              <a:rPr lang="en-US" sz="1200" dirty="0" smtClean="0">
                <a:solidFill>
                  <a:srgbClr val="5F5F5F"/>
                </a:solidFill>
                <a:latin typeface="Courier" pitchFamily="49" charset="0"/>
              </a:rPr>
              <a:t>$8 (EIGHT </a:t>
            </a:r>
            <a:r>
              <a:rPr lang="en-US" sz="1200" dirty="0">
                <a:solidFill>
                  <a:srgbClr val="5F5F5F"/>
                </a:solidFill>
                <a:latin typeface="Courier" pitchFamily="49" charset="0"/>
              </a:rPr>
              <a:t>DOLLARS)            </a:t>
            </a:r>
            <a:r>
              <a:rPr lang="en-US" sz="1200" dirty="0" smtClean="0">
                <a:solidFill>
                  <a:srgbClr val="5F5F5F"/>
                </a:solidFill>
                <a:latin typeface="Courier" pitchFamily="49" charset="0"/>
              </a:rPr>
              <a:t>2006</a:t>
            </a:r>
            <a:endParaRPr lang="en-US" sz="2400" dirty="0">
              <a:latin typeface="Courier" pitchFamily="49" charset="0"/>
            </a:endParaRPr>
          </a:p>
        </p:txBody>
      </p:sp>
      <p:sp>
        <p:nvSpPr>
          <p:cNvPr id="11276" name="Text Box 10"/>
          <p:cNvSpPr txBox="1">
            <a:spLocks noChangeArrowheads="1"/>
          </p:cNvSpPr>
          <p:nvPr/>
        </p:nvSpPr>
        <p:spPr bwMode="auto">
          <a:xfrm>
            <a:off x="3276600" y="2794000"/>
            <a:ext cx="2438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r>
              <a:rPr lang="en-US" sz="1200" dirty="0">
                <a:solidFill>
                  <a:schemeClr val="bg2">
                    <a:lumMod val="75000"/>
                  </a:schemeClr>
                </a:solidFill>
                <a:latin typeface="Courier" pitchFamily="49" charset="0"/>
              </a:rPr>
              <a:t>FOOD ITEM NUMBER:  </a:t>
            </a:r>
            <a:r>
              <a:rPr lang="en-US" sz="1200" dirty="0" smtClean="0">
                <a:solidFill>
                  <a:schemeClr val="bg2">
                    <a:lumMod val="75000"/>
                  </a:schemeClr>
                </a:solidFill>
                <a:latin typeface="Courier" pitchFamily="49" charset="0"/>
              </a:rPr>
              <a:t>2006</a:t>
            </a:r>
            <a:endParaRPr lang="en-US" sz="1200" dirty="0">
              <a:solidFill>
                <a:schemeClr val="bg2">
                  <a:lumMod val="75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noChangeArrowheads="1"/>
          </p:cNvSpPr>
          <p:nvPr>
            <p:ph type="title"/>
          </p:nvPr>
        </p:nvSpPr>
        <p:spPr>
          <a:xfrm>
            <a:off x="1524000" y="304800"/>
            <a:ext cx="7620000" cy="838200"/>
          </a:xfrm>
        </p:spPr>
        <p:txBody>
          <a:bodyPr/>
          <a:lstStyle/>
          <a:p>
            <a:pPr eaLnBrk="1" hangingPunct="1"/>
            <a:r>
              <a:rPr lang="en-US" sz="3600" dirty="0" smtClean="0"/>
              <a:t>Fruits and Vegetables FI </a:t>
            </a:r>
          </a:p>
        </p:txBody>
      </p:sp>
      <p:sp>
        <p:nvSpPr>
          <p:cNvPr id="733187" name="Rectangle 3"/>
          <p:cNvSpPr>
            <a:spLocks noGrp="1" noChangeArrowheads="1"/>
          </p:cNvSpPr>
          <p:nvPr>
            <p:ph type="body" idx="1"/>
          </p:nvPr>
        </p:nvSpPr>
        <p:spPr/>
        <p:txBody>
          <a:bodyPr/>
          <a:lstStyle/>
          <a:p>
            <a:pPr marL="0" indent="0" algn="ctr" eaLnBrk="1" hangingPunct="1">
              <a:buFont typeface="Wingdings" pitchFamily="2" charset="2"/>
              <a:buNone/>
              <a:tabLst>
                <a:tab pos="465138" algn="l"/>
              </a:tabLst>
            </a:pPr>
            <a:r>
              <a:rPr lang="en-US" sz="3200" b="1" dirty="0" smtClean="0"/>
              <a:t>Amount of the WIC FIs:</a:t>
            </a:r>
          </a:p>
          <a:p>
            <a:pPr marL="752475" lvl="1" eaLnBrk="1" hangingPunct="1">
              <a:buClr>
                <a:schemeClr val="tx2"/>
              </a:buClr>
              <a:tabLst>
                <a:tab pos="465138" algn="l"/>
              </a:tabLst>
            </a:pPr>
            <a:r>
              <a:rPr lang="en-US" sz="3200" b="1" dirty="0" smtClean="0"/>
              <a:t>$  3</a:t>
            </a:r>
          </a:p>
          <a:p>
            <a:pPr marL="752475" lvl="1" eaLnBrk="1" hangingPunct="1">
              <a:buClr>
                <a:schemeClr val="tx2"/>
              </a:buClr>
              <a:tabLst>
                <a:tab pos="465138" algn="l"/>
              </a:tabLst>
            </a:pPr>
            <a:r>
              <a:rPr lang="en-US" sz="3200" b="1" dirty="0" smtClean="0"/>
              <a:t>$  4			</a:t>
            </a:r>
          </a:p>
          <a:p>
            <a:pPr marL="752475" lvl="1" eaLnBrk="1" hangingPunct="1">
              <a:buClr>
                <a:schemeClr val="tx2"/>
              </a:buClr>
              <a:tabLst>
                <a:tab pos="465138" algn="l"/>
              </a:tabLst>
            </a:pPr>
            <a:r>
              <a:rPr lang="en-US" sz="3200" b="1" dirty="0" smtClean="0"/>
              <a:t>$  6</a:t>
            </a:r>
          </a:p>
          <a:p>
            <a:pPr marL="752475" lvl="1" eaLnBrk="1" hangingPunct="1">
              <a:buClr>
                <a:schemeClr val="tx2"/>
              </a:buClr>
              <a:tabLst>
                <a:tab pos="465138" algn="l"/>
              </a:tabLst>
            </a:pPr>
            <a:r>
              <a:rPr lang="en-US" sz="3200" b="1" dirty="0" smtClean="0"/>
              <a:t>$  7</a:t>
            </a:r>
          </a:p>
          <a:p>
            <a:pPr marL="752475" lvl="1" eaLnBrk="1" hangingPunct="1">
              <a:buClr>
                <a:schemeClr val="tx2"/>
              </a:buClr>
              <a:tabLst>
                <a:tab pos="465138" algn="l"/>
              </a:tabLst>
            </a:pPr>
            <a:r>
              <a:rPr lang="en-US" sz="3200" b="1" dirty="0" smtClean="0"/>
              <a:t>$  8			</a:t>
            </a:r>
          </a:p>
          <a:p>
            <a:pPr marL="752475" lvl="1" eaLnBrk="1" hangingPunct="1">
              <a:buClr>
                <a:schemeClr val="tx2"/>
              </a:buClr>
              <a:tabLst>
                <a:tab pos="465138" algn="l"/>
              </a:tabLst>
            </a:pPr>
            <a:r>
              <a:rPr lang="en-US" sz="3200" b="1" dirty="0" smtClean="0"/>
              <a:t>$ 10</a:t>
            </a:r>
          </a:p>
          <a:p>
            <a:pPr marL="752475" lvl="1" eaLnBrk="1" hangingPunct="1">
              <a:buClr>
                <a:schemeClr val="tx2"/>
              </a:buClr>
              <a:buFont typeface="Wingdings" pitchFamily="2" charset="2"/>
              <a:buNone/>
              <a:tabLst>
                <a:tab pos="465138" algn="l"/>
              </a:tabLst>
            </a:pPr>
            <a:r>
              <a:rPr lang="en-US" sz="3200" b="1" dirty="0" smtClean="0"/>
              <a:t> </a:t>
            </a:r>
          </a:p>
        </p:txBody>
      </p:sp>
      <p:pic>
        <p:nvPicPr>
          <p:cNvPr id="12294" name="Picture 7" descr="102165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2362200"/>
            <a:ext cx="2084388"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3318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3318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3318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318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3318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3318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3318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3318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p:txBody>
          <a:bodyPr/>
          <a:lstStyle/>
          <a:p>
            <a:pPr eaLnBrk="1" hangingPunct="1"/>
            <a:r>
              <a:rPr lang="en-US" dirty="0" smtClean="0"/>
              <a:t>  The WIC FI Transaction</a:t>
            </a:r>
          </a:p>
        </p:txBody>
      </p:sp>
      <p:sp>
        <p:nvSpPr>
          <p:cNvPr id="13317" name="Text Box 5"/>
          <p:cNvSpPr txBox="1">
            <a:spLocks noChangeArrowheads="1"/>
          </p:cNvSpPr>
          <p:nvPr/>
        </p:nvSpPr>
        <p:spPr bwMode="auto">
          <a:xfrm>
            <a:off x="4327525" y="3265488"/>
            <a:ext cx="1841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endParaRPr lang="en-US"/>
          </a:p>
        </p:txBody>
      </p:sp>
      <p:pic>
        <p:nvPicPr>
          <p:cNvPr id="13318" name="Picture 6" descr="004089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1905000"/>
            <a:ext cx="3536950" cy="353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ChangeArrowheads="1"/>
          </p:cNvSpPr>
          <p:nvPr>
            <p:ph type="title"/>
          </p:nvPr>
        </p:nvSpPr>
        <p:spPr/>
        <p:txBody>
          <a:bodyPr/>
          <a:lstStyle/>
          <a:p>
            <a:pPr algn="ctr" eaLnBrk="1" hangingPunct="1"/>
            <a:r>
              <a:rPr lang="en-US" sz="3600" dirty="0" smtClean="0"/>
              <a:t>SCENARIO</a:t>
            </a:r>
          </a:p>
        </p:txBody>
      </p:sp>
      <p:sp>
        <p:nvSpPr>
          <p:cNvPr id="740355" name="Rectangle 3"/>
          <p:cNvSpPr>
            <a:spLocks noGrp="1" noChangeArrowheads="1"/>
          </p:cNvSpPr>
          <p:nvPr>
            <p:ph type="body" idx="1"/>
          </p:nvPr>
        </p:nvSpPr>
        <p:spPr>
          <a:xfrm>
            <a:off x="914400" y="1447800"/>
            <a:ext cx="7543800" cy="5029200"/>
          </a:xfrm>
        </p:spPr>
        <p:txBody>
          <a:bodyPr/>
          <a:lstStyle/>
          <a:p>
            <a:pPr marL="0" indent="0" eaLnBrk="1" hangingPunct="1">
              <a:buFont typeface="Wingdings" pitchFamily="2" charset="2"/>
              <a:buNone/>
            </a:pPr>
            <a:r>
              <a:rPr lang="en-US" b="1" dirty="0" smtClean="0"/>
              <a:t>A WIC shopper comes to the register to purchase this hot breakfast cereal. </a:t>
            </a:r>
          </a:p>
          <a:p>
            <a:pPr marL="0" indent="0" eaLnBrk="1" hangingPunct="1"/>
            <a:endParaRPr lang="en-US" b="1" dirty="0" smtClean="0"/>
          </a:p>
          <a:p>
            <a:pPr marL="0" indent="0" eaLnBrk="1" hangingPunct="1"/>
            <a:endParaRPr lang="en-US" sz="2000" b="1" dirty="0" smtClean="0"/>
          </a:p>
          <a:p>
            <a:pPr marL="0" indent="0" eaLnBrk="1" hangingPunct="1"/>
            <a:endParaRPr lang="en-US" sz="1400" dirty="0" smtClean="0"/>
          </a:p>
          <a:p>
            <a:pPr marL="0" indent="0" eaLnBrk="1" hangingPunct="1">
              <a:buFont typeface="Wingdings" pitchFamily="2" charset="2"/>
              <a:buNone/>
            </a:pPr>
            <a:endParaRPr lang="en-US" sz="1400" dirty="0" smtClean="0"/>
          </a:p>
          <a:p>
            <a:pPr marL="0" indent="0" eaLnBrk="1" hangingPunct="1"/>
            <a:endParaRPr lang="en-US" sz="1400" dirty="0" smtClean="0"/>
          </a:p>
          <a:p>
            <a:pPr marL="0" indent="0" eaLnBrk="1" hangingPunct="1">
              <a:buFont typeface="Wingdings" pitchFamily="2" charset="2"/>
              <a:buNone/>
            </a:pPr>
            <a:endParaRPr lang="en-US" sz="1400" dirty="0" smtClean="0"/>
          </a:p>
          <a:p>
            <a:pPr marL="0" indent="0" eaLnBrk="1" hangingPunct="1">
              <a:buFont typeface="Wingdings" pitchFamily="2" charset="2"/>
              <a:buNone/>
            </a:pPr>
            <a:endParaRPr lang="en-US" sz="1400" dirty="0" smtClean="0"/>
          </a:p>
          <a:p>
            <a:pPr marL="0" indent="0" eaLnBrk="1" hangingPunct="1">
              <a:buFont typeface="Wingdings" pitchFamily="2" charset="2"/>
              <a:buNone/>
            </a:pPr>
            <a:endParaRPr lang="en-US" sz="1400" dirty="0" smtClean="0"/>
          </a:p>
          <a:p>
            <a:pPr marL="0" indent="0" eaLnBrk="1" hangingPunct="1">
              <a:buFont typeface="Wingdings" pitchFamily="2" charset="2"/>
              <a:buNone/>
            </a:pPr>
            <a:endParaRPr lang="en-US" sz="1400" dirty="0" smtClean="0"/>
          </a:p>
          <a:p>
            <a:pPr marL="0" indent="0" eaLnBrk="1" hangingPunct="1">
              <a:buFont typeface="Wingdings" pitchFamily="2" charset="2"/>
              <a:buNone/>
            </a:pPr>
            <a:r>
              <a:rPr lang="en-US" b="1" i="1" dirty="0" smtClean="0"/>
              <a:t>Can the WIC shopper just purchase the 28 oz. box of cereal or does the WIC shopper have to purchase the full 36 oz. stated on the WIC FI?</a:t>
            </a:r>
          </a:p>
          <a:p>
            <a:pPr marL="0" indent="0" eaLnBrk="1" hangingPunct="1">
              <a:buFont typeface="Wingdings" pitchFamily="2" charset="2"/>
              <a:buNone/>
            </a:pPr>
            <a:endParaRPr lang="en-US" sz="2000" b="1" i="1" dirty="0" smtClean="0"/>
          </a:p>
          <a:p>
            <a:pPr marL="0" indent="0" eaLnBrk="1" hangingPunct="1"/>
            <a:endParaRPr lang="en-US" sz="1400" dirty="0" smtClean="0"/>
          </a:p>
          <a:p>
            <a:pPr marL="0" indent="0" eaLnBrk="1" hangingPunct="1"/>
            <a:endParaRPr lang="en-US" sz="1400" dirty="0" smtClean="0"/>
          </a:p>
        </p:txBody>
      </p:sp>
      <p:pic>
        <p:nvPicPr>
          <p:cNvPr id="14342" name="Picture 4" descr="photo of cream of wheat bo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2286000"/>
            <a:ext cx="1562100"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3" name="Text Box 5"/>
          <p:cNvSpPr txBox="1">
            <a:spLocks noChangeArrowheads="1"/>
          </p:cNvSpPr>
          <p:nvPr/>
        </p:nvSpPr>
        <p:spPr bwMode="auto">
          <a:xfrm>
            <a:off x="3886200" y="4495800"/>
            <a:ext cx="144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r>
              <a:rPr lang="en-US" sz="1200" b="1"/>
              <a:t>Cream of Wheat</a:t>
            </a:r>
          </a:p>
          <a:p>
            <a:pPr algn="ctr"/>
            <a:r>
              <a:rPr lang="en-US" sz="1200" b="1"/>
              <a:t>28 oz size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mph" presetSubtype="0" nodeType="clickEffect">
                                  <p:stCondLst>
                                    <p:cond delay="0"/>
                                  </p:stCondLst>
                                  <p:childTnLst>
                                    <p:set>
                                      <p:cBhvr override="childStyle">
                                        <p:cTn id="6" dur="indefinite"/>
                                        <p:tgtEl>
                                          <p:spTgt spid="740355">
                                            <p:txEl>
                                              <p:pRg st="0" end="0"/>
                                            </p:txEl>
                                          </p:spTgt>
                                        </p:tgtEl>
                                        <p:attrNameLst>
                                          <p:attrName>style.fontStyle</p:attrName>
                                        </p:attrNameLst>
                                      </p:cBhvr>
                                      <p:to>
                                        <p:strVal val="normal"/>
                                      </p:to>
                                    </p:set>
                                    <p:set>
                                      <p:cBhvr override="childStyle">
                                        <p:cTn id="7" dur="indefinite"/>
                                        <p:tgtEl>
                                          <p:spTgt spid="740355">
                                            <p:txEl>
                                              <p:pRg st="0" end="0"/>
                                            </p:txEl>
                                          </p:spTgt>
                                        </p:tgtEl>
                                        <p:attrNameLst>
                                          <p:attrName>style.fontWeight</p:attrName>
                                        </p:attrNameLst>
                                      </p:cBhvr>
                                      <p:to>
                                        <p:strVal val="normal"/>
                                      </p:to>
                                    </p:set>
                                    <p:set>
                                      <p:cBhvr override="childStyle">
                                        <p:cTn id="8" dur="indefinite"/>
                                        <p:tgtEl>
                                          <p:spTgt spid="740355">
                                            <p:txEl>
                                              <p:pRg st="0" end="0"/>
                                            </p:txEl>
                                          </p:spTgt>
                                        </p:tgtEl>
                                        <p:attrNameLst>
                                          <p:attrName>style.textDecorationUnderline</p:attrName>
                                        </p:attrNameLst>
                                      </p:cBhvr>
                                      <p:to>
                                        <p:strVal val="false"/>
                                      </p:to>
                                    </p:set>
                                  </p:childTnLst>
                                </p:cTn>
                              </p:par>
                              <p:par>
                                <p:cTn id="9" presetID="1" presetClass="entr" presetSubtype="0" fill="hold" nodeType="withEffect">
                                  <p:stCondLst>
                                    <p:cond delay="0"/>
                                  </p:stCondLst>
                                  <p:childTnLst>
                                    <p:set>
                                      <p:cBhvr>
                                        <p:cTn id="10" dur="1" fill="hold">
                                          <p:stCondLst>
                                            <p:cond delay="0"/>
                                          </p:stCondLst>
                                        </p:cTn>
                                        <p:tgtEl>
                                          <p:spTgt spid="74035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Grp="1" noChangeArrowheads="1"/>
          </p:cNvSpPr>
          <p:nvPr>
            <p:ph type="title"/>
          </p:nvPr>
        </p:nvSpPr>
        <p:spPr/>
        <p:txBody>
          <a:bodyPr/>
          <a:lstStyle/>
          <a:p>
            <a:pPr eaLnBrk="1" hangingPunct="1"/>
            <a:r>
              <a:rPr lang="en-US" sz="3600" dirty="0" smtClean="0"/>
              <a:t>SCENARIO</a:t>
            </a:r>
          </a:p>
        </p:txBody>
      </p:sp>
      <p:sp>
        <p:nvSpPr>
          <p:cNvPr id="831491" name="Rectangle 3"/>
          <p:cNvSpPr>
            <a:spLocks noGrp="1" noChangeArrowheads="1"/>
          </p:cNvSpPr>
          <p:nvPr>
            <p:ph type="body" idx="1"/>
          </p:nvPr>
        </p:nvSpPr>
        <p:spPr>
          <a:xfrm>
            <a:off x="990600" y="1447800"/>
            <a:ext cx="7543800" cy="4800600"/>
          </a:xfrm>
        </p:spPr>
        <p:txBody>
          <a:bodyPr/>
          <a:lstStyle/>
          <a:p>
            <a:pPr eaLnBrk="1" hangingPunct="1">
              <a:buFont typeface="Wingdings" pitchFamily="2" charset="2"/>
              <a:buNone/>
            </a:pPr>
            <a:r>
              <a:rPr lang="en-US" b="1" dirty="0" smtClean="0"/>
              <a:t>Mike, a WIC shopper, is at your cash </a:t>
            </a:r>
          </a:p>
          <a:p>
            <a:pPr eaLnBrk="1" hangingPunct="1">
              <a:buFont typeface="Wingdings" pitchFamily="2" charset="2"/>
              <a:buNone/>
            </a:pPr>
            <a:r>
              <a:rPr lang="en-US" b="1" dirty="0" smtClean="0"/>
              <a:t>register.  He mentions that he found all the </a:t>
            </a:r>
          </a:p>
          <a:p>
            <a:pPr eaLnBrk="1" hangingPunct="1">
              <a:buFont typeface="Wingdings" pitchFamily="2" charset="2"/>
              <a:buNone/>
            </a:pPr>
            <a:r>
              <a:rPr lang="en-US" b="1" dirty="0" smtClean="0"/>
              <a:t>items listed on the WIC FI except for one (1) </a:t>
            </a:r>
          </a:p>
          <a:p>
            <a:pPr eaLnBrk="1" hangingPunct="1">
              <a:buFont typeface="Wingdings" pitchFamily="2" charset="2"/>
              <a:buNone/>
            </a:pPr>
            <a:r>
              <a:rPr lang="en-US" b="1" dirty="0" smtClean="0"/>
              <a:t>quart  of lower fat milk.  Mike wants to </a:t>
            </a:r>
          </a:p>
          <a:p>
            <a:pPr eaLnBrk="1" hangingPunct="1">
              <a:buFont typeface="Wingdings" pitchFamily="2" charset="2"/>
              <a:buNone/>
            </a:pPr>
            <a:r>
              <a:rPr lang="en-US" b="1" dirty="0" smtClean="0"/>
              <a:t>know if you have it available.</a:t>
            </a:r>
          </a:p>
          <a:p>
            <a:pPr eaLnBrk="1" hangingPunct="1">
              <a:buFont typeface="Wingdings" pitchFamily="2" charset="2"/>
              <a:buNone/>
            </a:pPr>
            <a:endParaRPr lang="en-US" b="1" dirty="0" smtClean="0"/>
          </a:p>
          <a:p>
            <a:pPr eaLnBrk="1" hangingPunct="1">
              <a:buFont typeface="Wingdings" pitchFamily="2" charset="2"/>
              <a:buNone/>
            </a:pPr>
            <a:r>
              <a:rPr lang="en-US" i="1" dirty="0" smtClean="0"/>
              <a:t>What would you do if you don’t have the item </a:t>
            </a:r>
          </a:p>
          <a:p>
            <a:pPr eaLnBrk="1" hangingPunct="1">
              <a:buFont typeface="Wingdings" pitchFamily="2" charset="2"/>
              <a:buNone/>
            </a:pPr>
            <a:r>
              <a:rPr lang="en-US" i="1" dirty="0" smtClean="0"/>
              <a:t>available?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31491">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31491">
                                            <p:txEl>
                                              <p:pRg st="7" end="7"/>
                                            </p:txEl>
                                          </p:spTgt>
                                        </p:tgtEl>
                                        <p:attrNameLst>
                                          <p:attrName>style.visibility</p:attrName>
                                        </p:attrNameLst>
                                      </p:cBhvr>
                                      <p:to>
                                        <p:strVal val="visible"/>
                                      </p:to>
                                    </p:set>
                                  </p:childTnLst>
                                </p:cTn>
                              </p:par>
                              <p:par>
                                <p:cTn id="9" presetID="5" presetClass="emph" presetSubtype="0" nodeType="withEffect">
                                  <p:stCondLst>
                                    <p:cond delay="0"/>
                                  </p:stCondLst>
                                  <p:childTnLst>
                                    <p:set>
                                      <p:cBhvr override="childStyle">
                                        <p:cTn id="10" dur="indefinite"/>
                                        <p:tgtEl>
                                          <p:spTgt spid="831491">
                                            <p:txEl>
                                              <p:pRg st="0" end="0"/>
                                            </p:txEl>
                                          </p:spTgt>
                                        </p:tgtEl>
                                        <p:attrNameLst>
                                          <p:attrName>style.fontStyle</p:attrName>
                                        </p:attrNameLst>
                                      </p:cBhvr>
                                      <p:to>
                                        <p:strVal val="normal"/>
                                      </p:to>
                                    </p:set>
                                    <p:set>
                                      <p:cBhvr override="childStyle">
                                        <p:cTn id="11" dur="indefinite"/>
                                        <p:tgtEl>
                                          <p:spTgt spid="831491">
                                            <p:txEl>
                                              <p:pRg st="0" end="0"/>
                                            </p:txEl>
                                          </p:spTgt>
                                        </p:tgtEl>
                                        <p:attrNameLst>
                                          <p:attrName>style.fontWeight</p:attrName>
                                        </p:attrNameLst>
                                      </p:cBhvr>
                                      <p:to>
                                        <p:strVal val="normal"/>
                                      </p:to>
                                    </p:set>
                                    <p:set>
                                      <p:cBhvr override="childStyle">
                                        <p:cTn id="12" dur="indefinite"/>
                                        <p:tgtEl>
                                          <p:spTgt spid="831491">
                                            <p:txEl>
                                              <p:pRg st="0" end="0"/>
                                            </p:txEl>
                                          </p:spTgt>
                                        </p:tgtEl>
                                        <p:attrNameLst>
                                          <p:attrName>style.textDecorationUnderline</p:attrName>
                                        </p:attrNameLst>
                                      </p:cBhvr>
                                      <p:to>
                                        <p:strVal val="false"/>
                                      </p:to>
                                    </p:set>
                                  </p:childTnLst>
                                </p:cTn>
                              </p:par>
                              <p:par>
                                <p:cTn id="13" presetID="5" presetClass="emph" presetSubtype="0" nodeType="withEffect">
                                  <p:stCondLst>
                                    <p:cond delay="0"/>
                                  </p:stCondLst>
                                  <p:childTnLst>
                                    <p:set>
                                      <p:cBhvr override="childStyle">
                                        <p:cTn id="14" dur="indefinite"/>
                                        <p:tgtEl>
                                          <p:spTgt spid="831491">
                                            <p:txEl>
                                              <p:pRg st="1" end="1"/>
                                            </p:txEl>
                                          </p:spTgt>
                                        </p:tgtEl>
                                        <p:attrNameLst>
                                          <p:attrName>style.fontStyle</p:attrName>
                                        </p:attrNameLst>
                                      </p:cBhvr>
                                      <p:to>
                                        <p:strVal val="normal"/>
                                      </p:to>
                                    </p:set>
                                    <p:set>
                                      <p:cBhvr override="childStyle">
                                        <p:cTn id="15" dur="indefinite"/>
                                        <p:tgtEl>
                                          <p:spTgt spid="831491">
                                            <p:txEl>
                                              <p:pRg st="1" end="1"/>
                                            </p:txEl>
                                          </p:spTgt>
                                        </p:tgtEl>
                                        <p:attrNameLst>
                                          <p:attrName>style.fontWeight</p:attrName>
                                        </p:attrNameLst>
                                      </p:cBhvr>
                                      <p:to>
                                        <p:strVal val="normal"/>
                                      </p:to>
                                    </p:set>
                                    <p:set>
                                      <p:cBhvr override="childStyle">
                                        <p:cTn id="16" dur="indefinite"/>
                                        <p:tgtEl>
                                          <p:spTgt spid="831491">
                                            <p:txEl>
                                              <p:pRg st="1" end="1"/>
                                            </p:txEl>
                                          </p:spTgt>
                                        </p:tgtEl>
                                        <p:attrNameLst>
                                          <p:attrName>style.textDecorationUnderline</p:attrName>
                                        </p:attrNameLst>
                                      </p:cBhvr>
                                      <p:to>
                                        <p:strVal val="false"/>
                                      </p:to>
                                    </p:set>
                                  </p:childTnLst>
                                </p:cTn>
                              </p:par>
                              <p:par>
                                <p:cTn id="17" presetID="5" presetClass="emph" presetSubtype="0" nodeType="withEffect">
                                  <p:stCondLst>
                                    <p:cond delay="0"/>
                                  </p:stCondLst>
                                  <p:childTnLst>
                                    <p:set>
                                      <p:cBhvr override="childStyle">
                                        <p:cTn id="18" dur="indefinite"/>
                                        <p:tgtEl>
                                          <p:spTgt spid="831491">
                                            <p:txEl>
                                              <p:pRg st="2" end="2"/>
                                            </p:txEl>
                                          </p:spTgt>
                                        </p:tgtEl>
                                        <p:attrNameLst>
                                          <p:attrName>style.fontStyle</p:attrName>
                                        </p:attrNameLst>
                                      </p:cBhvr>
                                      <p:to>
                                        <p:strVal val="normal"/>
                                      </p:to>
                                    </p:set>
                                    <p:set>
                                      <p:cBhvr override="childStyle">
                                        <p:cTn id="19" dur="indefinite"/>
                                        <p:tgtEl>
                                          <p:spTgt spid="831491">
                                            <p:txEl>
                                              <p:pRg st="2" end="2"/>
                                            </p:txEl>
                                          </p:spTgt>
                                        </p:tgtEl>
                                        <p:attrNameLst>
                                          <p:attrName>style.fontWeight</p:attrName>
                                        </p:attrNameLst>
                                      </p:cBhvr>
                                      <p:to>
                                        <p:strVal val="normal"/>
                                      </p:to>
                                    </p:set>
                                    <p:set>
                                      <p:cBhvr override="childStyle">
                                        <p:cTn id="20" dur="indefinite"/>
                                        <p:tgtEl>
                                          <p:spTgt spid="831491">
                                            <p:txEl>
                                              <p:pRg st="2" end="2"/>
                                            </p:txEl>
                                          </p:spTgt>
                                        </p:tgtEl>
                                        <p:attrNameLst>
                                          <p:attrName>style.textDecorationUnderline</p:attrName>
                                        </p:attrNameLst>
                                      </p:cBhvr>
                                      <p:to>
                                        <p:strVal val="false"/>
                                      </p:to>
                                    </p:set>
                                  </p:childTnLst>
                                </p:cTn>
                              </p:par>
                              <p:par>
                                <p:cTn id="21" presetID="5" presetClass="emph" presetSubtype="0" nodeType="withEffect">
                                  <p:stCondLst>
                                    <p:cond delay="0"/>
                                  </p:stCondLst>
                                  <p:childTnLst>
                                    <p:set>
                                      <p:cBhvr override="childStyle">
                                        <p:cTn id="22" dur="indefinite"/>
                                        <p:tgtEl>
                                          <p:spTgt spid="831491">
                                            <p:txEl>
                                              <p:pRg st="3" end="3"/>
                                            </p:txEl>
                                          </p:spTgt>
                                        </p:tgtEl>
                                        <p:attrNameLst>
                                          <p:attrName>style.fontStyle</p:attrName>
                                        </p:attrNameLst>
                                      </p:cBhvr>
                                      <p:to>
                                        <p:strVal val="normal"/>
                                      </p:to>
                                    </p:set>
                                    <p:set>
                                      <p:cBhvr override="childStyle">
                                        <p:cTn id="23" dur="indefinite"/>
                                        <p:tgtEl>
                                          <p:spTgt spid="831491">
                                            <p:txEl>
                                              <p:pRg st="3" end="3"/>
                                            </p:txEl>
                                          </p:spTgt>
                                        </p:tgtEl>
                                        <p:attrNameLst>
                                          <p:attrName>style.fontWeight</p:attrName>
                                        </p:attrNameLst>
                                      </p:cBhvr>
                                      <p:to>
                                        <p:strVal val="normal"/>
                                      </p:to>
                                    </p:set>
                                    <p:set>
                                      <p:cBhvr override="childStyle">
                                        <p:cTn id="24" dur="indefinite"/>
                                        <p:tgtEl>
                                          <p:spTgt spid="831491">
                                            <p:txEl>
                                              <p:pRg st="3" end="3"/>
                                            </p:txEl>
                                          </p:spTgt>
                                        </p:tgtEl>
                                        <p:attrNameLst>
                                          <p:attrName>style.textDecorationUnderline</p:attrName>
                                        </p:attrNameLst>
                                      </p:cBhvr>
                                      <p:to>
                                        <p:strVal val="false"/>
                                      </p:to>
                                    </p:set>
                                  </p:childTnLst>
                                </p:cTn>
                              </p:par>
                              <p:par>
                                <p:cTn id="25" presetID="5" presetClass="emph" presetSubtype="0" nodeType="withEffect">
                                  <p:stCondLst>
                                    <p:cond delay="0"/>
                                  </p:stCondLst>
                                  <p:childTnLst>
                                    <p:set>
                                      <p:cBhvr override="childStyle">
                                        <p:cTn id="26" dur="indefinite"/>
                                        <p:tgtEl>
                                          <p:spTgt spid="831491">
                                            <p:txEl>
                                              <p:pRg st="4" end="4"/>
                                            </p:txEl>
                                          </p:spTgt>
                                        </p:tgtEl>
                                        <p:attrNameLst>
                                          <p:attrName>style.fontStyle</p:attrName>
                                        </p:attrNameLst>
                                      </p:cBhvr>
                                      <p:to>
                                        <p:strVal val="normal"/>
                                      </p:to>
                                    </p:set>
                                    <p:set>
                                      <p:cBhvr override="childStyle">
                                        <p:cTn id="27" dur="indefinite"/>
                                        <p:tgtEl>
                                          <p:spTgt spid="831491">
                                            <p:txEl>
                                              <p:pRg st="4" end="4"/>
                                            </p:txEl>
                                          </p:spTgt>
                                        </p:tgtEl>
                                        <p:attrNameLst>
                                          <p:attrName>style.fontWeight</p:attrName>
                                        </p:attrNameLst>
                                      </p:cBhvr>
                                      <p:to>
                                        <p:strVal val="normal"/>
                                      </p:to>
                                    </p:set>
                                    <p:set>
                                      <p:cBhvr override="childStyle">
                                        <p:cTn id="28" dur="indefinite"/>
                                        <p:tgtEl>
                                          <p:spTgt spid="831491">
                                            <p:txEl>
                                              <p:pRg st="4" end="4"/>
                                            </p:txEl>
                                          </p:spTgt>
                                        </p:tgtEl>
                                        <p:attrNameLst>
                                          <p:attrName>style.textDecorationUnderline</p:attrName>
                                        </p:attrNameLst>
                                      </p:cBhvr>
                                      <p:to>
                                        <p:strVal val="false"/>
                                      </p:to>
                                    </p:set>
                                  </p:childTnLst>
                                </p:cTn>
                              </p:par>
                              <p:par>
                                <p:cTn id="29" presetID="5" presetClass="emph" presetSubtype="3" nodeType="withEffect">
                                  <p:stCondLst>
                                    <p:cond delay="0"/>
                                  </p:stCondLst>
                                  <p:childTnLst>
                                    <p:set>
                                      <p:cBhvr override="childStyle">
                                        <p:cTn id="30" dur="indefinite"/>
                                        <p:tgtEl>
                                          <p:spTgt spid="831491">
                                            <p:txEl>
                                              <p:pRg st="6" end="6"/>
                                            </p:txEl>
                                          </p:spTgt>
                                        </p:tgtEl>
                                        <p:attrNameLst>
                                          <p:attrName>style.fontStyle</p:attrName>
                                        </p:attrNameLst>
                                      </p:cBhvr>
                                      <p:to>
                                        <p:strVal val="italic"/>
                                      </p:to>
                                    </p:set>
                                    <p:set>
                                      <p:cBhvr override="childStyle">
                                        <p:cTn id="31" dur="indefinite"/>
                                        <p:tgtEl>
                                          <p:spTgt spid="831491">
                                            <p:txEl>
                                              <p:pRg st="6" end="6"/>
                                            </p:txEl>
                                          </p:spTgt>
                                        </p:tgtEl>
                                        <p:attrNameLst>
                                          <p:attrName>style.fontWeight</p:attrName>
                                        </p:attrNameLst>
                                      </p:cBhvr>
                                      <p:to>
                                        <p:strVal val="bold"/>
                                      </p:to>
                                    </p:set>
                                    <p:set>
                                      <p:cBhvr override="childStyle">
                                        <p:cTn id="32" dur="indefinite"/>
                                        <p:tgtEl>
                                          <p:spTgt spid="831491">
                                            <p:txEl>
                                              <p:pRg st="6" end="6"/>
                                            </p:txEl>
                                          </p:spTgt>
                                        </p:tgtEl>
                                        <p:attrNameLst>
                                          <p:attrName>style.textDecorationUnderline</p:attrName>
                                        </p:attrNameLst>
                                      </p:cBhvr>
                                      <p:to>
                                        <p:strVal val="false"/>
                                      </p:to>
                                    </p:set>
                                  </p:childTnLst>
                                </p:cTn>
                              </p:par>
                              <p:par>
                                <p:cTn id="33" presetID="5" presetClass="emph" presetSubtype="3" nodeType="withEffect">
                                  <p:stCondLst>
                                    <p:cond delay="0"/>
                                  </p:stCondLst>
                                  <p:childTnLst>
                                    <p:set>
                                      <p:cBhvr override="childStyle">
                                        <p:cTn id="34" dur="indefinite"/>
                                        <p:tgtEl>
                                          <p:spTgt spid="831491">
                                            <p:txEl>
                                              <p:pRg st="7" end="7"/>
                                            </p:txEl>
                                          </p:spTgt>
                                        </p:tgtEl>
                                        <p:attrNameLst>
                                          <p:attrName>style.fontStyle</p:attrName>
                                        </p:attrNameLst>
                                      </p:cBhvr>
                                      <p:to>
                                        <p:strVal val="italic"/>
                                      </p:to>
                                    </p:set>
                                    <p:set>
                                      <p:cBhvr override="childStyle">
                                        <p:cTn id="35" dur="indefinite"/>
                                        <p:tgtEl>
                                          <p:spTgt spid="831491">
                                            <p:txEl>
                                              <p:pRg st="7" end="7"/>
                                            </p:txEl>
                                          </p:spTgt>
                                        </p:tgtEl>
                                        <p:attrNameLst>
                                          <p:attrName>style.fontWeight</p:attrName>
                                        </p:attrNameLst>
                                      </p:cBhvr>
                                      <p:to>
                                        <p:strVal val="bold"/>
                                      </p:to>
                                    </p:set>
                                    <p:set>
                                      <p:cBhvr override="childStyle">
                                        <p:cTn id="36" dur="indefinite"/>
                                        <p:tgtEl>
                                          <p:spTgt spid="831491">
                                            <p:txEl>
                                              <p:pRg st="7" end="7"/>
                                            </p:txEl>
                                          </p:spTgt>
                                        </p:tgtEl>
                                        <p:attrNameLst>
                                          <p:attrName>style.textDecorationUnderline</p:attrName>
                                        </p:attrNameLst>
                                      </p:cBhvr>
                                      <p:to>
                                        <p:strVal val="false"/>
                                      </p:to>
                                    </p:set>
                                  </p:childTnLst>
                                </p:cTn>
                              </p:par>
                              <p:par>
                                <p:cTn id="37" presetID="5" presetClass="emph" presetSubtype="3" nodeType="withEffect">
                                  <p:stCondLst>
                                    <p:cond delay="0"/>
                                  </p:stCondLst>
                                  <p:childTnLst>
                                    <p:set>
                                      <p:cBhvr override="childStyle">
                                        <p:cTn id="38" dur="indefinite"/>
                                        <p:tgtEl>
                                          <p:spTgt spid="831491">
                                            <p:txEl>
                                              <p:pRg st="6" end="6"/>
                                            </p:txEl>
                                          </p:spTgt>
                                        </p:tgtEl>
                                        <p:attrNameLst>
                                          <p:attrName>style.fontStyle</p:attrName>
                                        </p:attrNameLst>
                                      </p:cBhvr>
                                      <p:to>
                                        <p:strVal val="italic"/>
                                      </p:to>
                                    </p:set>
                                    <p:set>
                                      <p:cBhvr override="childStyle">
                                        <p:cTn id="39" dur="indefinite"/>
                                        <p:tgtEl>
                                          <p:spTgt spid="831491">
                                            <p:txEl>
                                              <p:pRg st="6" end="6"/>
                                            </p:txEl>
                                          </p:spTgt>
                                        </p:tgtEl>
                                        <p:attrNameLst>
                                          <p:attrName>style.fontWeight</p:attrName>
                                        </p:attrNameLst>
                                      </p:cBhvr>
                                      <p:to>
                                        <p:strVal val="bold"/>
                                      </p:to>
                                    </p:set>
                                    <p:set>
                                      <p:cBhvr override="childStyle">
                                        <p:cTn id="40" dur="indefinite"/>
                                        <p:tgtEl>
                                          <p:spTgt spid="831491">
                                            <p:txEl>
                                              <p:pRg st="6" end="6"/>
                                            </p:txEl>
                                          </p:spTgt>
                                        </p:tgtEl>
                                        <p:attrNameLst>
                                          <p:attrName>style.textDecorationUnderline</p:attrName>
                                        </p:attrNameLst>
                                      </p:cBhvr>
                                      <p:to>
                                        <p:strVal val="false"/>
                                      </p:to>
                                    </p:set>
                                  </p:childTnLst>
                                </p:cTn>
                              </p:par>
                              <p:par>
                                <p:cTn id="41" presetID="5" presetClass="emph" presetSubtype="3" nodeType="withEffect">
                                  <p:stCondLst>
                                    <p:cond delay="0"/>
                                  </p:stCondLst>
                                  <p:childTnLst>
                                    <p:set>
                                      <p:cBhvr override="childStyle">
                                        <p:cTn id="42" dur="indefinite"/>
                                        <p:tgtEl>
                                          <p:spTgt spid="831491">
                                            <p:txEl>
                                              <p:pRg st="7" end="7"/>
                                            </p:txEl>
                                          </p:spTgt>
                                        </p:tgtEl>
                                        <p:attrNameLst>
                                          <p:attrName>style.fontStyle</p:attrName>
                                        </p:attrNameLst>
                                      </p:cBhvr>
                                      <p:to>
                                        <p:strVal val="italic"/>
                                      </p:to>
                                    </p:set>
                                    <p:set>
                                      <p:cBhvr override="childStyle">
                                        <p:cTn id="43" dur="indefinite"/>
                                        <p:tgtEl>
                                          <p:spTgt spid="831491">
                                            <p:txEl>
                                              <p:pRg st="7" end="7"/>
                                            </p:txEl>
                                          </p:spTgt>
                                        </p:tgtEl>
                                        <p:attrNameLst>
                                          <p:attrName>style.fontWeight</p:attrName>
                                        </p:attrNameLst>
                                      </p:cBhvr>
                                      <p:to>
                                        <p:strVal val="bold"/>
                                      </p:to>
                                    </p:set>
                                    <p:set>
                                      <p:cBhvr override="childStyle">
                                        <p:cTn id="44" dur="indefinite"/>
                                        <p:tgtEl>
                                          <p:spTgt spid="831491">
                                            <p:txEl>
                                              <p:pRg st="7" end="7"/>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p:txBody>
          <a:bodyPr/>
          <a:lstStyle/>
          <a:p>
            <a:pPr eaLnBrk="1" hangingPunct="1"/>
            <a:r>
              <a:rPr lang="en-US" sz="3600" dirty="0" smtClean="0"/>
              <a:t>SCENARIO</a:t>
            </a:r>
            <a:r>
              <a:rPr lang="en-US" dirty="0" smtClean="0"/>
              <a:t>	</a:t>
            </a:r>
          </a:p>
        </p:txBody>
      </p:sp>
      <p:sp>
        <p:nvSpPr>
          <p:cNvPr id="735235" name="Rectangle 3"/>
          <p:cNvSpPr>
            <a:spLocks noGrp="1" noChangeArrowheads="1"/>
          </p:cNvSpPr>
          <p:nvPr>
            <p:ph type="body" idx="1"/>
          </p:nvPr>
        </p:nvSpPr>
        <p:spPr>
          <a:xfrm>
            <a:off x="762000" y="1447800"/>
            <a:ext cx="7924800" cy="4800600"/>
          </a:xfrm>
        </p:spPr>
        <p:txBody>
          <a:bodyPr/>
          <a:lstStyle/>
          <a:p>
            <a:pPr marL="0" indent="0" eaLnBrk="1" hangingPunct="1">
              <a:buFont typeface="Wingdings" pitchFamily="2" charset="2"/>
              <a:buNone/>
            </a:pPr>
            <a:endParaRPr lang="en-US" dirty="0" smtClean="0"/>
          </a:p>
          <a:p>
            <a:pPr marL="0" indent="0" eaLnBrk="1" hangingPunct="1">
              <a:buFont typeface="Wingdings" pitchFamily="2" charset="2"/>
              <a:buNone/>
            </a:pPr>
            <a:r>
              <a:rPr lang="en-US" b="1" dirty="0" smtClean="0"/>
              <a:t>A WIC shopper has a Fruits and Vegetables FI with the denomination of $6.00 and her purchase total is $6.50.  </a:t>
            </a:r>
          </a:p>
          <a:p>
            <a:pPr marL="0" indent="0" eaLnBrk="1" hangingPunct="1"/>
            <a:endParaRPr lang="en-US" b="1" dirty="0" smtClean="0"/>
          </a:p>
          <a:p>
            <a:pPr marL="0" indent="0" eaLnBrk="1" hangingPunct="1"/>
            <a:endParaRPr lang="en-US" b="1" dirty="0" smtClean="0"/>
          </a:p>
          <a:p>
            <a:pPr marL="0" indent="0" eaLnBrk="1" hangingPunct="1">
              <a:buFont typeface="Wingdings" pitchFamily="2" charset="2"/>
              <a:buNone/>
            </a:pPr>
            <a:r>
              <a:rPr lang="en-US" b="1" i="1" dirty="0" smtClean="0"/>
              <a:t>What options does the WIC shopper have to complete the WIC FI transaction?</a:t>
            </a:r>
          </a:p>
          <a:p>
            <a:pPr marL="0" indent="0" eaLnBrk="1" hangingPunct="1">
              <a:buFont typeface="Wingdings" pitchFamily="2" charset="2"/>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mph" presetSubtype="0" fill="hold" nodeType="withEffect">
                                  <p:stCondLst>
                                    <p:cond delay="0"/>
                                  </p:stCondLst>
                                  <p:iterate type="lt">
                                    <p:tmPct val="0"/>
                                  </p:iterate>
                                  <p:childTnLst>
                                    <p:animClr clrSpc="hsl" dir="cw">
                                      <p:cBhvr override="childStyle">
                                        <p:cTn id="6" dur="500" fill="hold"/>
                                        <p:tgtEl>
                                          <p:spTgt spid="735235">
                                            <p:txEl>
                                              <p:pRg st="1" end="1"/>
                                            </p:txEl>
                                          </p:spTgt>
                                        </p:tgtEl>
                                        <p:attrNameLst>
                                          <p:attrName>style.color</p:attrName>
                                        </p:attrNameLst>
                                      </p:cBhvr>
                                      <p:by>
                                        <p:hsl h="0" s="12549" l="25098"/>
                                      </p:by>
                                    </p:animClr>
                                    <p:animClr clrSpc="hsl" dir="cw">
                                      <p:cBhvr>
                                        <p:cTn id="7" dur="500" fill="hold"/>
                                        <p:tgtEl>
                                          <p:spTgt spid="735235">
                                            <p:txEl>
                                              <p:pRg st="1" end="1"/>
                                            </p:txEl>
                                          </p:spTgt>
                                        </p:tgtEl>
                                        <p:attrNameLst>
                                          <p:attrName>fillcolor</p:attrName>
                                        </p:attrNameLst>
                                      </p:cBhvr>
                                      <p:by>
                                        <p:hsl h="0" s="12549" l="25098"/>
                                      </p:by>
                                    </p:animClr>
                                    <p:animClr clrSpc="hsl" dir="cw">
                                      <p:cBhvr>
                                        <p:cTn id="8" dur="500" fill="hold"/>
                                        <p:tgtEl>
                                          <p:spTgt spid="735235">
                                            <p:txEl>
                                              <p:pRg st="1" end="1"/>
                                            </p:txEl>
                                          </p:spTgt>
                                        </p:tgtEl>
                                        <p:attrNameLst>
                                          <p:attrName>stroke.color</p:attrName>
                                        </p:attrNameLst>
                                      </p:cBhvr>
                                      <p:by>
                                        <p:hsl h="0" s="12549" l="25098"/>
                                      </p:by>
                                    </p:animClr>
                                    <p:set>
                                      <p:cBhvr>
                                        <p:cTn id="9" dur="500" fill="hold"/>
                                        <p:tgtEl>
                                          <p:spTgt spid="735235">
                                            <p:txEl>
                                              <p:pRg st="1" end="1"/>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735235">
                                            <p:txEl>
                                              <p:pRg st="4" end="4"/>
                                            </p:txEl>
                                          </p:spTgt>
                                        </p:tgtEl>
                                        <p:attrNameLst>
                                          <p:attrName>style.visibility</p:attrName>
                                        </p:attrNameLst>
                                      </p:cBhvr>
                                      <p:to>
                                        <p:strVal val="visible"/>
                                      </p:to>
                                    </p:set>
                                  </p:childTnLst>
                                </p:cTn>
                              </p:par>
                              <p:par>
                                <p:cTn id="14" presetID="9" presetClass="emph" presetSubtype="0" nodeType="withEffect">
                                  <p:stCondLst>
                                    <p:cond delay="0"/>
                                  </p:stCondLst>
                                  <p:iterate type="lt">
                                    <p:tmAbs val="0"/>
                                  </p:iterate>
                                  <p:childTnLst>
                                    <p:set>
                                      <p:cBhvr rctx="PPT">
                                        <p:cTn id="15" dur="indefinite"/>
                                        <p:tgtEl>
                                          <p:spTgt spid="735235">
                                            <p:txEl>
                                              <p:pRg st="1" end="1"/>
                                            </p:txEl>
                                          </p:spTgt>
                                        </p:tgtEl>
                                        <p:attrNameLst>
                                          <p:attrName>style.opacity</p:attrName>
                                        </p:attrNameLst>
                                      </p:cBhvr>
                                      <p:to>
                                        <p:strVal val="0.5"/>
                                      </p:to>
                                    </p:set>
                                    <p:animEffect filter="image" prLst="opacity: 0.5">
                                      <p:cBhvr rctx="IE">
                                        <p:cTn id="16" dur="indefinite"/>
                                        <p:tgtEl>
                                          <p:spTgt spid="735235">
                                            <p:txEl>
                                              <p:pRg st="1" end="1"/>
                                            </p:txEl>
                                          </p:spTgt>
                                        </p:tgtEl>
                                      </p:cBhvr>
                                    </p:animEffect>
                                  </p:childTnLst>
                                </p:cTn>
                              </p:par>
                              <p:par>
                                <p:cTn id="17" presetID="24" presetClass="emph" presetSubtype="0" fill="hold" nodeType="withEffect">
                                  <p:stCondLst>
                                    <p:cond delay="0"/>
                                  </p:stCondLst>
                                  <p:childTnLst>
                                    <p:animClr clrSpc="hsl" dir="cw">
                                      <p:cBhvr override="childStyle">
                                        <p:cTn id="18" dur="500" fill="hold"/>
                                        <p:tgtEl>
                                          <p:spTgt spid="735235">
                                            <p:txEl>
                                              <p:pRg st="4" end="4"/>
                                            </p:txEl>
                                          </p:spTgt>
                                        </p:tgtEl>
                                        <p:attrNameLst>
                                          <p:attrName>style.color</p:attrName>
                                        </p:attrNameLst>
                                      </p:cBhvr>
                                      <p:by>
                                        <p:hsl h="0" s="-12549" l="-25098"/>
                                      </p:by>
                                    </p:animClr>
                                    <p:animClr clrSpc="hsl" dir="cw">
                                      <p:cBhvr>
                                        <p:cTn id="19" dur="500" fill="hold"/>
                                        <p:tgtEl>
                                          <p:spTgt spid="735235">
                                            <p:txEl>
                                              <p:pRg st="4" end="4"/>
                                            </p:txEl>
                                          </p:spTgt>
                                        </p:tgtEl>
                                        <p:attrNameLst>
                                          <p:attrName>fillcolor</p:attrName>
                                        </p:attrNameLst>
                                      </p:cBhvr>
                                      <p:by>
                                        <p:hsl h="0" s="-12549" l="-25098"/>
                                      </p:by>
                                    </p:animClr>
                                    <p:animClr clrSpc="hsl" dir="cw">
                                      <p:cBhvr>
                                        <p:cTn id="20" dur="500" fill="hold"/>
                                        <p:tgtEl>
                                          <p:spTgt spid="735235">
                                            <p:txEl>
                                              <p:pRg st="4" end="4"/>
                                            </p:txEl>
                                          </p:spTgt>
                                        </p:tgtEl>
                                        <p:attrNameLst>
                                          <p:attrName>stroke.color</p:attrName>
                                        </p:attrNameLst>
                                      </p:cBhvr>
                                      <p:by>
                                        <p:hsl h="0" s="-12549" l="-25098"/>
                                      </p:by>
                                    </p:animClr>
                                    <p:set>
                                      <p:cBhvr>
                                        <p:cTn id="21" dur="500" fill="hold"/>
                                        <p:tgtEl>
                                          <p:spTgt spid="735235">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p:txBody>
          <a:bodyPr/>
          <a:lstStyle/>
          <a:p>
            <a:pPr eaLnBrk="1" hangingPunct="1"/>
            <a:r>
              <a:rPr lang="en-US" sz="3600" dirty="0" smtClean="0"/>
              <a:t>SCENARIO	</a:t>
            </a:r>
          </a:p>
        </p:txBody>
      </p:sp>
      <p:sp>
        <p:nvSpPr>
          <p:cNvPr id="736259" name="Rectangle 3"/>
          <p:cNvSpPr>
            <a:spLocks noGrp="1" noChangeArrowheads="1"/>
          </p:cNvSpPr>
          <p:nvPr>
            <p:ph type="body" idx="1"/>
          </p:nvPr>
        </p:nvSpPr>
        <p:spPr>
          <a:xfrm>
            <a:off x="609600" y="1447800"/>
            <a:ext cx="8077200" cy="4800600"/>
          </a:xfrm>
        </p:spPr>
        <p:txBody>
          <a:bodyPr/>
          <a:lstStyle/>
          <a:p>
            <a:pPr marL="0" indent="0" eaLnBrk="1" hangingPunct="1">
              <a:buFont typeface="Wingdings" pitchFamily="2" charset="2"/>
              <a:buNone/>
            </a:pPr>
            <a:endParaRPr lang="en-US" dirty="0" smtClean="0"/>
          </a:p>
          <a:p>
            <a:pPr marL="0" indent="0" eaLnBrk="1" hangingPunct="1">
              <a:buFont typeface="Wingdings" pitchFamily="2" charset="2"/>
              <a:buNone/>
            </a:pPr>
            <a:r>
              <a:rPr lang="en-US" b="1" dirty="0" smtClean="0"/>
              <a:t>A WIC shopper has a Fruits and Vegetables FI with the denomination of $8.00 and the purchase total is $7.50.  </a:t>
            </a:r>
          </a:p>
          <a:p>
            <a:pPr marL="0" indent="0" eaLnBrk="1" hangingPunct="1">
              <a:buFont typeface="Wingdings" pitchFamily="2" charset="2"/>
              <a:buNone/>
            </a:pPr>
            <a:endParaRPr lang="en-US" b="1" dirty="0" smtClean="0"/>
          </a:p>
          <a:p>
            <a:pPr marL="0" indent="0" eaLnBrk="1" hangingPunct="1">
              <a:buFont typeface="Wingdings" pitchFamily="2" charset="2"/>
              <a:buNone/>
            </a:pPr>
            <a:endParaRPr lang="en-US" b="1" dirty="0" smtClean="0"/>
          </a:p>
          <a:p>
            <a:pPr marL="0" indent="0" eaLnBrk="1" hangingPunct="1">
              <a:buFont typeface="Wingdings" pitchFamily="2" charset="2"/>
              <a:buNone/>
            </a:pPr>
            <a:r>
              <a:rPr lang="en-US" b="1" i="1" dirty="0" smtClean="0"/>
              <a:t>Can the cashier give the WIC shopper the remaining</a:t>
            </a:r>
          </a:p>
          <a:p>
            <a:pPr marL="0" indent="0" eaLnBrk="1" hangingPunct="1">
              <a:buFont typeface="Wingdings" pitchFamily="2" charset="2"/>
              <a:buNone/>
            </a:pPr>
            <a:r>
              <a:rPr lang="en-US" b="1" i="1" dirty="0" smtClean="0"/>
              <a:t>monies that’s left on the WIC FI?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36259">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36259">
                                            <p:txEl>
                                              <p:pRg st="5" end="5"/>
                                            </p:txEl>
                                          </p:spTgt>
                                        </p:tgtEl>
                                        <p:attrNameLst>
                                          <p:attrName>style.visibility</p:attrName>
                                        </p:attrNameLst>
                                      </p:cBhvr>
                                      <p:to>
                                        <p:strVal val="visible"/>
                                      </p:to>
                                    </p:set>
                                  </p:childTnLst>
                                </p:cTn>
                              </p:par>
                              <p:par>
                                <p:cTn id="9" presetID="5" presetClass="emph" presetSubtype="0" nodeType="withEffect">
                                  <p:stCondLst>
                                    <p:cond delay="0"/>
                                  </p:stCondLst>
                                  <p:childTnLst>
                                    <p:set>
                                      <p:cBhvr override="childStyle">
                                        <p:cTn id="10" dur="indefinite"/>
                                        <p:tgtEl>
                                          <p:spTgt spid="736259">
                                            <p:txEl>
                                              <p:pRg st="1" end="1"/>
                                            </p:txEl>
                                          </p:spTgt>
                                        </p:tgtEl>
                                        <p:attrNameLst>
                                          <p:attrName>style.fontStyle</p:attrName>
                                        </p:attrNameLst>
                                      </p:cBhvr>
                                      <p:to>
                                        <p:strVal val="normal"/>
                                      </p:to>
                                    </p:set>
                                    <p:set>
                                      <p:cBhvr override="childStyle">
                                        <p:cTn id="11" dur="indefinite"/>
                                        <p:tgtEl>
                                          <p:spTgt spid="736259">
                                            <p:txEl>
                                              <p:pRg st="1" end="1"/>
                                            </p:txEl>
                                          </p:spTgt>
                                        </p:tgtEl>
                                        <p:attrNameLst>
                                          <p:attrName>style.fontWeight</p:attrName>
                                        </p:attrNameLst>
                                      </p:cBhvr>
                                      <p:to>
                                        <p:strVal val="normal"/>
                                      </p:to>
                                    </p:set>
                                    <p:set>
                                      <p:cBhvr override="childStyle">
                                        <p:cTn id="12" dur="indefinite"/>
                                        <p:tgtEl>
                                          <p:spTgt spid="736259">
                                            <p:txEl>
                                              <p:pRg st="1" end="1"/>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body" idx="1"/>
          </p:nvPr>
        </p:nvSpPr>
        <p:spPr/>
        <p:txBody>
          <a:bodyPr/>
          <a:lstStyle/>
          <a:p>
            <a:pPr eaLnBrk="1" hangingPunct="1">
              <a:buFont typeface="Wingdings" pitchFamily="2" charset="2"/>
              <a:buNone/>
            </a:pPr>
            <a:r>
              <a:rPr lang="en-US" dirty="0" smtClean="0"/>
              <a:t>  </a:t>
            </a:r>
          </a:p>
        </p:txBody>
      </p:sp>
      <p:sp>
        <p:nvSpPr>
          <p:cNvPr id="18437" name="Rectangle 3"/>
          <p:cNvSpPr>
            <a:spLocks noGrp="1" noChangeArrowheads="1"/>
          </p:cNvSpPr>
          <p:nvPr>
            <p:ph type="title"/>
          </p:nvPr>
        </p:nvSpPr>
        <p:spPr>
          <a:noFill/>
        </p:spPr>
        <p:txBody>
          <a:bodyPr/>
          <a:lstStyle/>
          <a:p>
            <a:pPr eaLnBrk="1" hangingPunct="1"/>
            <a:r>
              <a:rPr lang="en-US" dirty="0" smtClean="0"/>
              <a:t>Infant Formula Food Instrument</a:t>
            </a:r>
          </a:p>
        </p:txBody>
      </p:sp>
      <p:sp>
        <p:nvSpPr>
          <p:cNvPr id="18444" name="Text Box 11"/>
          <p:cNvSpPr txBox="1">
            <a:spLocks noChangeArrowheads="1"/>
          </p:cNvSpPr>
          <p:nvPr/>
        </p:nvSpPr>
        <p:spPr bwMode="auto">
          <a:xfrm>
            <a:off x="6629400" y="1905000"/>
            <a:ext cx="762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pPr algn="ctr">
              <a:spcBef>
                <a:spcPct val="50000"/>
              </a:spcBef>
            </a:pPr>
            <a:endParaRPr lang="en-US" sz="1200"/>
          </a:p>
        </p:txBody>
      </p:sp>
      <p:pic>
        <p:nvPicPr>
          <p:cNvPr id="17"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981200"/>
            <a:ext cx="8153400" cy="33528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1041400" y="2161401"/>
            <a:ext cx="1219200" cy="276999"/>
          </a:xfrm>
          <a:prstGeom prst="rect">
            <a:avLst/>
          </a:prstGeom>
          <a:noFill/>
        </p:spPr>
        <p:txBody>
          <a:bodyPr wrap="square" rtlCol="0">
            <a:spAutoFit/>
          </a:bodyPr>
          <a:lstStyle/>
          <a:p>
            <a:r>
              <a:rPr lang="en-US" sz="1200" b="0" dirty="0" smtClean="0">
                <a:latin typeface="Courier" pitchFamily="49" charset="0"/>
              </a:rPr>
              <a:t>231900713JD</a:t>
            </a:r>
            <a:endParaRPr lang="en-US" sz="1200" b="0" dirty="0">
              <a:latin typeface="Courier" pitchFamily="49" charset="0"/>
            </a:endParaRPr>
          </a:p>
        </p:txBody>
      </p:sp>
      <p:sp>
        <p:nvSpPr>
          <p:cNvPr id="19" name="TextBox 18"/>
          <p:cNvSpPr txBox="1"/>
          <p:nvPr/>
        </p:nvSpPr>
        <p:spPr>
          <a:xfrm>
            <a:off x="2971800" y="2161401"/>
            <a:ext cx="2514600" cy="276999"/>
          </a:xfrm>
          <a:prstGeom prst="rect">
            <a:avLst/>
          </a:prstGeom>
          <a:noFill/>
        </p:spPr>
        <p:txBody>
          <a:bodyPr wrap="square" rtlCol="0">
            <a:spAutoFit/>
          </a:bodyPr>
          <a:lstStyle/>
          <a:p>
            <a:r>
              <a:rPr lang="en-US" sz="1200" b="0" dirty="0" smtClean="0">
                <a:latin typeface="Courier" pitchFamily="49" charset="0"/>
              </a:rPr>
              <a:t>LISA DOE</a:t>
            </a:r>
            <a:endParaRPr lang="en-US" sz="1200" b="0" dirty="0">
              <a:latin typeface="Courier" pitchFamily="49" charset="0"/>
            </a:endParaRPr>
          </a:p>
        </p:txBody>
      </p:sp>
      <p:sp>
        <p:nvSpPr>
          <p:cNvPr id="20" name="TextBox 19"/>
          <p:cNvSpPr txBox="1"/>
          <p:nvPr/>
        </p:nvSpPr>
        <p:spPr>
          <a:xfrm>
            <a:off x="4709319" y="1915180"/>
            <a:ext cx="1328738" cy="523220"/>
          </a:xfrm>
          <a:prstGeom prst="rect">
            <a:avLst/>
          </a:prstGeom>
          <a:noFill/>
        </p:spPr>
        <p:txBody>
          <a:bodyPr wrap="square" rtlCol="0">
            <a:spAutoFit/>
          </a:bodyPr>
          <a:lstStyle/>
          <a:p>
            <a:r>
              <a:rPr lang="en-US" dirty="0" smtClean="0"/>
              <a:t> </a:t>
            </a:r>
            <a:r>
              <a:rPr lang="en-US" sz="1200" dirty="0" smtClean="0"/>
              <a:t>JUL 10 11</a:t>
            </a:r>
            <a:endParaRPr lang="en-US" dirty="0"/>
          </a:p>
        </p:txBody>
      </p:sp>
      <p:sp>
        <p:nvSpPr>
          <p:cNvPr id="21" name="TextBox 20"/>
          <p:cNvSpPr txBox="1"/>
          <p:nvPr/>
        </p:nvSpPr>
        <p:spPr>
          <a:xfrm>
            <a:off x="5867400" y="1905000"/>
            <a:ext cx="1328738" cy="523220"/>
          </a:xfrm>
          <a:prstGeom prst="rect">
            <a:avLst/>
          </a:prstGeom>
          <a:noFill/>
        </p:spPr>
        <p:txBody>
          <a:bodyPr wrap="square" rtlCol="0">
            <a:spAutoFit/>
          </a:bodyPr>
          <a:lstStyle/>
          <a:p>
            <a:r>
              <a:rPr lang="en-US" dirty="0" smtClean="0"/>
              <a:t> </a:t>
            </a:r>
            <a:r>
              <a:rPr lang="en-US" sz="1200" dirty="0" smtClean="0"/>
              <a:t>AUG  08 11</a:t>
            </a:r>
            <a:endParaRPr lang="en-US" dirty="0"/>
          </a:p>
        </p:txBody>
      </p:sp>
      <p:sp>
        <p:nvSpPr>
          <p:cNvPr id="22" name="TextBox 21"/>
          <p:cNvSpPr txBox="1"/>
          <p:nvPr/>
        </p:nvSpPr>
        <p:spPr>
          <a:xfrm>
            <a:off x="7048500" y="1892300"/>
            <a:ext cx="1328738" cy="523220"/>
          </a:xfrm>
          <a:prstGeom prst="rect">
            <a:avLst/>
          </a:prstGeom>
          <a:noFill/>
        </p:spPr>
        <p:txBody>
          <a:bodyPr wrap="square" rtlCol="0">
            <a:spAutoFit/>
          </a:bodyPr>
          <a:lstStyle/>
          <a:p>
            <a:r>
              <a:rPr lang="en-US" dirty="0" smtClean="0"/>
              <a:t> </a:t>
            </a:r>
            <a:r>
              <a:rPr lang="en-US" sz="1200" dirty="0" smtClean="0"/>
              <a:t>269534015</a:t>
            </a:r>
            <a:endParaRPr lang="en-US" dirty="0"/>
          </a:p>
        </p:txBody>
      </p:sp>
      <p:sp>
        <p:nvSpPr>
          <p:cNvPr id="23" name="TextBox 22"/>
          <p:cNvSpPr txBox="1"/>
          <p:nvPr/>
        </p:nvSpPr>
        <p:spPr>
          <a:xfrm>
            <a:off x="3236119" y="2542401"/>
            <a:ext cx="2936081" cy="276999"/>
          </a:xfrm>
          <a:prstGeom prst="rect">
            <a:avLst/>
          </a:prstGeom>
          <a:noFill/>
        </p:spPr>
        <p:txBody>
          <a:bodyPr wrap="square" rtlCol="0">
            <a:spAutoFit/>
          </a:bodyPr>
          <a:lstStyle/>
          <a:p>
            <a:r>
              <a:rPr lang="en-US" sz="1200" b="0" dirty="0" smtClean="0">
                <a:latin typeface="Courier" pitchFamily="49" charset="0"/>
              </a:rPr>
              <a:t>FOOD ITEM NUMBER: </a:t>
            </a:r>
            <a:r>
              <a:rPr lang="en-US" sz="1200" dirty="0" smtClean="0">
                <a:latin typeface="Courier" pitchFamily="49" charset="0"/>
              </a:rPr>
              <a:t>1049</a:t>
            </a:r>
            <a:endParaRPr lang="en-US" sz="1200" b="0" dirty="0">
              <a:latin typeface="Courier" pitchFamily="49" charset="0"/>
            </a:endParaRPr>
          </a:p>
        </p:txBody>
      </p:sp>
      <p:sp>
        <p:nvSpPr>
          <p:cNvPr id="24" name="TextBox 23"/>
          <p:cNvSpPr txBox="1"/>
          <p:nvPr/>
        </p:nvSpPr>
        <p:spPr>
          <a:xfrm>
            <a:off x="6934200" y="4038600"/>
            <a:ext cx="699293" cy="276999"/>
          </a:xfrm>
          <a:prstGeom prst="rect">
            <a:avLst/>
          </a:prstGeom>
          <a:noFill/>
        </p:spPr>
        <p:txBody>
          <a:bodyPr wrap="square" rtlCol="0">
            <a:spAutoFit/>
          </a:bodyPr>
          <a:lstStyle/>
          <a:p>
            <a:r>
              <a:rPr lang="en-US" sz="1200" b="0" dirty="0" smtClean="0">
                <a:latin typeface="Courier" pitchFamily="49" charset="0"/>
              </a:rPr>
              <a:t>1049</a:t>
            </a:r>
            <a:endParaRPr lang="en-US" sz="1200" b="0" dirty="0">
              <a:latin typeface="Courier" pitchFamily="49" charset="0"/>
            </a:endParaRPr>
          </a:p>
        </p:txBody>
      </p:sp>
      <p:sp>
        <p:nvSpPr>
          <p:cNvPr id="25" name="TextBox 24"/>
          <p:cNvSpPr txBox="1"/>
          <p:nvPr/>
        </p:nvSpPr>
        <p:spPr>
          <a:xfrm>
            <a:off x="2209800" y="3276600"/>
            <a:ext cx="4383881" cy="276999"/>
          </a:xfrm>
          <a:prstGeom prst="rect">
            <a:avLst/>
          </a:prstGeom>
          <a:noFill/>
        </p:spPr>
        <p:txBody>
          <a:bodyPr wrap="square" rtlCol="0">
            <a:spAutoFit/>
          </a:bodyPr>
          <a:lstStyle/>
          <a:p>
            <a:r>
              <a:rPr lang="en-US" sz="1200" b="0" dirty="0" smtClean="0">
                <a:latin typeface="Courier" pitchFamily="49" charset="0"/>
              </a:rPr>
              <a:t>USE </a:t>
            </a:r>
            <a:r>
              <a:rPr lang="en-US" sz="1200" dirty="0" smtClean="0">
                <a:latin typeface="Courier" pitchFamily="49" charset="0"/>
              </a:rPr>
              <a:t>JULY</a:t>
            </a:r>
            <a:r>
              <a:rPr lang="en-US" sz="1200" b="0" dirty="0" smtClean="0">
                <a:latin typeface="Courier" pitchFamily="49" charset="0"/>
              </a:rPr>
              <a:t> 5, 2011 WAFL SHOPPING GUIDE</a:t>
            </a:r>
            <a:endParaRPr lang="en-US" sz="1200" b="0" dirty="0">
              <a:latin typeface="Courier" pitchFamily="49" charset="0"/>
            </a:endParaRPr>
          </a:p>
        </p:txBody>
      </p:sp>
      <p:sp>
        <p:nvSpPr>
          <p:cNvPr id="26" name="TextBox 25"/>
          <p:cNvSpPr txBox="1"/>
          <p:nvPr/>
        </p:nvSpPr>
        <p:spPr>
          <a:xfrm>
            <a:off x="1355725" y="3544669"/>
            <a:ext cx="3673475" cy="646331"/>
          </a:xfrm>
          <a:prstGeom prst="rect">
            <a:avLst/>
          </a:prstGeom>
          <a:noFill/>
        </p:spPr>
        <p:txBody>
          <a:bodyPr wrap="square" rtlCol="0">
            <a:spAutoFit/>
          </a:bodyPr>
          <a:lstStyle/>
          <a:p>
            <a:r>
              <a:rPr lang="en-US" sz="1200" b="0" dirty="0" smtClean="0">
                <a:latin typeface="Courier" pitchFamily="49" charset="0"/>
              </a:rPr>
              <a:t>2 (12 oz.) INFANT FORMULA</a:t>
            </a:r>
          </a:p>
          <a:p>
            <a:r>
              <a:rPr lang="en-US" sz="1200" b="0" dirty="0" smtClean="0">
                <a:latin typeface="Courier" pitchFamily="49" charset="0"/>
              </a:rPr>
              <a:t>ENFAMIL GENTLEASE POWDER ONLY</a:t>
            </a:r>
          </a:p>
          <a:p>
            <a:r>
              <a:rPr lang="en-US" sz="1200" b="1" dirty="0" smtClean="0">
                <a:latin typeface="Courier" pitchFamily="49" charset="0"/>
              </a:rPr>
              <a:t>MUST BUY FULL QUANTITY</a:t>
            </a:r>
            <a:endParaRPr lang="en-US" sz="1200" b="1" dirty="0">
              <a:latin typeface="Courier" pitchFamily="49"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p:cNvSpPr>
            <a:spLocks noGrp="1" noChangeArrowheads="1"/>
          </p:cNvSpPr>
          <p:nvPr>
            <p:ph type="title"/>
          </p:nvPr>
        </p:nvSpPr>
        <p:spPr/>
        <p:txBody>
          <a:bodyPr/>
          <a:lstStyle/>
          <a:p>
            <a:pPr eaLnBrk="1" hangingPunct="1"/>
            <a:r>
              <a:rPr lang="en-US" sz="2800" dirty="0" smtClean="0"/>
              <a:t>How the Maximum Department Reimbursement rate for WIC FIs is set:  </a:t>
            </a:r>
            <a:br>
              <a:rPr lang="en-US" sz="2800" dirty="0" smtClean="0"/>
            </a:br>
            <a:r>
              <a:rPr lang="en-US" sz="2800" dirty="0" smtClean="0">
                <a:solidFill>
                  <a:srgbClr val="F75744"/>
                </a:solidFill>
              </a:rPr>
              <a:t>Peer Groups</a:t>
            </a:r>
          </a:p>
        </p:txBody>
      </p:sp>
      <p:sp>
        <p:nvSpPr>
          <p:cNvPr id="748547" name="Rectangle 3"/>
          <p:cNvSpPr>
            <a:spLocks noGrp="1" noChangeArrowheads="1"/>
          </p:cNvSpPr>
          <p:nvPr>
            <p:ph type="body" idx="1"/>
          </p:nvPr>
        </p:nvSpPr>
        <p:spPr>
          <a:xfrm>
            <a:off x="457200" y="1447800"/>
            <a:ext cx="8229600" cy="4800600"/>
          </a:xfrm>
        </p:spPr>
        <p:txBody>
          <a:bodyPr/>
          <a:lstStyle/>
          <a:p>
            <a:pPr marL="457200" indent="-457200" eaLnBrk="1" hangingPunct="1">
              <a:buFont typeface="Wingdings" pitchFamily="2" charset="2"/>
              <a:buNone/>
            </a:pPr>
            <a:r>
              <a:rPr lang="en-US" b="1" dirty="0" smtClean="0"/>
              <a:t>Peer Groups are based on three </a:t>
            </a:r>
            <a:r>
              <a:rPr lang="en-US" b="1" dirty="0" smtClean="0">
                <a:solidFill>
                  <a:srgbClr val="FF6600"/>
                </a:solidFill>
              </a:rPr>
              <a:t>characteristics </a:t>
            </a:r>
            <a:r>
              <a:rPr lang="en-US" b="1" dirty="0" smtClean="0"/>
              <a:t>of your </a:t>
            </a:r>
          </a:p>
          <a:p>
            <a:pPr marL="457200" indent="-457200" eaLnBrk="1" hangingPunct="1">
              <a:buFont typeface="Wingdings" pitchFamily="2" charset="2"/>
              <a:buNone/>
            </a:pPr>
            <a:r>
              <a:rPr lang="en-US" b="1" dirty="0" smtClean="0"/>
              <a:t>store:</a:t>
            </a:r>
          </a:p>
          <a:p>
            <a:pPr marL="457200" indent="-457200" eaLnBrk="1" hangingPunct="1">
              <a:buClr>
                <a:schemeClr val="tx1"/>
              </a:buClr>
              <a:buSzTx/>
              <a:buFont typeface="Wingdings" pitchFamily="2" charset="2"/>
              <a:buNone/>
            </a:pPr>
            <a:endParaRPr lang="en-US" sz="1400" dirty="0" smtClean="0"/>
          </a:p>
          <a:p>
            <a:pPr marL="457200" indent="-457200" eaLnBrk="1" hangingPunct="1">
              <a:buClr>
                <a:schemeClr val="tx1"/>
              </a:buClr>
              <a:buSzTx/>
            </a:pPr>
            <a:r>
              <a:rPr lang="en-US" b="1" dirty="0" smtClean="0">
                <a:latin typeface="Tahoma" pitchFamily="34" charset="0"/>
              </a:rPr>
              <a:t>Store Type</a:t>
            </a:r>
          </a:p>
          <a:p>
            <a:pPr marL="457200" indent="-457200" eaLnBrk="1" hangingPunct="1">
              <a:buClr>
                <a:schemeClr val="tx1"/>
              </a:buClr>
              <a:buSzTx/>
            </a:pPr>
            <a:endParaRPr lang="en-US" b="1" dirty="0" smtClean="0">
              <a:latin typeface="Tahoma" pitchFamily="34" charset="0"/>
            </a:endParaRPr>
          </a:p>
          <a:p>
            <a:pPr marL="457200" indent="-457200" eaLnBrk="1" hangingPunct="1">
              <a:buClr>
                <a:schemeClr val="tx1"/>
              </a:buClr>
              <a:buSzTx/>
            </a:pPr>
            <a:endParaRPr lang="en-US" b="1" dirty="0" smtClean="0">
              <a:latin typeface="Tahoma" pitchFamily="34" charset="0"/>
            </a:endParaRPr>
          </a:p>
          <a:p>
            <a:pPr marL="457200" indent="-457200" eaLnBrk="1" hangingPunct="1">
              <a:buClr>
                <a:schemeClr val="tx1"/>
              </a:buClr>
              <a:buSzTx/>
            </a:pPr>
            <a:r>
              <a:rPr lang="en-US" b="1" dirty="0" smtClean="0">
                <a:latin typeface="Tahoma" pitchFamily="34" charset="0"/>
              </a:rPr>
              <a:t>Geography</a:t>
            </a:r>
          </a:p>
          <a:p>
            <a:pPr marL="457200" indent="-457200" eaLnBrk="1" hangingPunct="1">
              <a:buClr>
                <a:schemeClr val="tx1"/>
              </a:buClr>
              <a:buSzTx/>
            </a:pPr>
            <a:endParaRPr lang="en-US" b="1" dirty="0" smtClean="0">
              <a:latin typeface="Tahoma" pitchFamily="34" charset="0"/>
            </a:endParaRPr>
          </a:p>
          <a:p>
            <a:pPr marL="457200" indent="-457200" eaLnBrk="1" hangingPunct="1">
              <a:buClr>
                <a:schemeClr val="tx1"/>
              </a:buClr>
              <a:buSzTx/>
            </a:pPr>
            <a:endParaRPr lang="en-US" b="1" dirty="0" smtClean="0">
              <a:latin typeface="Tahoma" pitchFamily="34" charset="0"/>
            </a:endParaRPr>
          </a:p>
          <a:p>
            <a:pPr marL="457200" indent="-457200" eaLnBrk="1" hangingPunct="1">
              <a:buClr>
                <a:schemeClr val="tx1"/>
              </a:buClr>
              <a:buSzTx/>
            </a:pPr>
            <a:r>
              <a:rPr lang="en-US" b="1" dirty="0" smtClean="0">
                <a:latin typeface="Tahoma" pitchFamily="34" charset="0"/>
              </a:rPr>
              <a:t>Number of Registers  </a:t>
            </a:r>
          </a:p>
          <a:p>
            <a:pPr marL="457200" indent="-457200" eaLnBrk="1" hangingPunct="1">
              <a:buFont typeface="Wingdings" pitchFamily="2" charset="2"/>
              <a:buNone/>
            </a:pPr>
            <a:endParaRPr lang="en-US" b="1" dirty="0" smtClean="0"/>
          </a:p>
        </p:txBody>
      </p:sp>
      <p:pic>
        <p:nvPicPr>
          <p:cNvPr id="748548" name="Picture 4" descr="MCBS00409_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62400" y="2438400"/>
            <a:ext cx="136525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8549" name="Picture 5" descr="MCj0407610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2800" y="3886200"/>
            <a:ext cx="890588"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8550" name="Picture 6" descr="MCj0286872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3000" y="5029200"/>
            <a:ext cx="129063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74854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4854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4854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748547">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48549"/>
                                        </p:tgtEl>
                                        <p:attrNameLst>
                                          <p:attrName>style.visibility</p:attrName>
                                        </p:attrNameLst>
                                      </p:cBhvr>
                                      <p:to>
                                        <p:strVal val="visible"/>
                                      </p:to>
                                    </p:set>
                                  </p:childTnLst>
                                </p:cTn>
                              </p:par>
                              <p:par>
                                <p:cTn id="19" presetID="5" presetClass="emph" presetSubtype="0" nodeType="withEffect">
                                  <p:stCondLst>
                                    <p:cond delay="0"/>
                                  </p:stCondLst>
                                  <p:childTnLst>
                                    <p:set>
                                      <p:cBhvr override="childStyle">
                                        <p:cTn id="20" dur="indefinite"/>
                                        <p:tgtEl>
                                          <p:spTgt spid="748547">
                                            <p:txEl>
                                              <p:pRg st="3" end="3"/>
                                            </p:txEl>
                                          </p:spTgt>
                                        </p:tgtEl>
                                        <p:attrNameLst>
                                          <p:attrName>style.fontStyle</p:attrName>
                                        </p:attrNameLst>
                                      </p:cBhvr>
                                      <p:to>
                                        <p:strVal val="normal"/>
                                      </p:to>
                                    </p:set>
                                    <p:set>
                                      <p:cBhvr override="childStyle">
                                        <p:cTn id="21" dur="indefinite"/>
                                        <p:tgtEl>
                                          <p:spTgt spid="748547">
                                            <p:txEl>
                                              <p:pRg st="3" end="3"/>
                                            </p:txEl>
                                          </p:spTgt>
                                        </p:tgtEl>
                                        <p:attrNameLst>
                                          <p:attrName>style.fontWeight</p:attrName>
                                        </p:attrNameLst>
                                      </p:cBhvr>
                                      <p:to>
                                        <p:strVal val="normal"/>
                                      </p:to>
                                    </p:set>
                                    <p:set>
                                      <p:cBhvr override="childStyle">
                                        <p:cTn id="22" dur="indefinite"/>
                                        <p:tgtEl>
                                          <p:spTgt spid="748547">
                                            <p:txEl>
                                              <p:pRg st="3" end="3"/>
                                            </p:txEl>
                                          </p:spTgt>
                                        </p:tgtEl>
                                        <p:attrNameLst>
                                          <p:attrName>style.textDecorationUnderline</p:attrName>
                                        </p:attrNameLst>
                                      </p:cBhvr>
                                      <p:to>
                                        <p:strVal val="fals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48547">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48550"/>
                                        </p:tgtEl>
                                        <p:attrNameLst>
                                          <p:attrName>style.visibility</p:attrName>
                                        </p:attrNameLst>
                                      </p:cBhvr>
                                      <p:to>
                                        <p:strVal val="visible"/>
                                      </p:to>
                                    </p:set>
                                  </p:childTnLst>
                                </p:cTn>
                              </p:par>
                              <p:par>
                                <p:cTn id="29" presetID="5" presetClass="emph" presetSubtype="0" nodeType="withEffect">
                                  <p:stCondLst>
                                    <p:cond delay="0"/>
                                  </p:stCondLst>
                                  <p:childTnLst>
                                    <p:set>
                                      <p:cBhvr override="childStyle">
                                        <p:cTn id="30" dur="indefinite"/>
                                        <p:tgtEl>
                                          <p:spTgt spid="748547">
                                            <p:txEl>
                                              <p:pRg st="6" end="6"/>
                                            </p:txEl>
                                          </p:spTgt>
                                        </p:tgtEl>
                                        <p:attrNameLst>
                                          <p:attrName>style.fontStyle</p:attrName>
                                        </p:attrNameLst>
                                      </p:cBhvr>
                                      <p:to>
                                        <p:strVal val="normal"/>
                                      </p:to>
                                    </p:set>
                                    <p:set>
                                      <p:cBhvr override="childStyle">
                                        <p:cTn id="31" dur="indefinite"/>
                                        <p:tgtEl>
                                          <p:spTgt spid="748547">
                                            <p:txEl>
                                              <p:pRg st="6" end="6"/>
                                            </p:txEl>
                                          </p:spTgt>
                                        </p:tgtEl>
                                        <p:attrNameLst>
                                          <p:attrName>style.fontWeight</p:attrName>
                                        </p:attrNameLst>
                                      </p:cBhvr>
                                      <p:to>
                                        <p:strVal val="normal"/>
                                      </p:to>
                                    </p:set>
                                    <p:set>
                                      <p:cBhvr override="childStyle">
                                        <p:cTn id="32" dur="indefinite"/>
                                        <p:tgtEl>
                                          <p:spTgt spid="748547">
                                            <p:txEl>
                                              <p:pRg st="6" end="6"/>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p:txBody>
          <a:bodyPr/>
          <a:lstStyle/>
          <a:p>
            <a:pPr eaLnBrk="1" hangingPunct="1"/>
            <a:r>
              <a:rPr lang="en-US" sz="3200" b="0" dirty="0" smtClean="0">
                <a:latin typeface="Tahoma" pitchFamily="34" charset="0"/>
              </a:rPr>
              <a:t>   </a:t>
            </a:r>
            <a:r>
              <a:rPr lang="en-US" sz="3600" dirty="0" smtClean="0"/>
              <a:t>Vendor Peer Group Exercise</a:t>
            </a:r>
          </a:p>
        </p:txBody>
      </p:sp>
      <p:sp>
        <p:nvSpPr>
          <p:cNvPr id="20485" name="Rectangle 3"/>
          <p:cNvSpPr>
            <a:spLocks noGrp="1" noChangeArrowheads="1"/>
          </p:cNvSpPr>
          <p:nvPr>
            <p:ph type="body" idx="1"/>
          </p:nvPr>
        </p:nvSpPr>
        <p:spPr>
          <a:xfrm>
            <a:off x="990600" y="1371600"/>
            <a:ext cx="7086600" cy="533400"/>
          </a:xfrm>
        </p:spPr>
        <p:txBody>
          <a:bodyPr/>
          <a:lstStyle/>
          <a:p>
            <a:pPr marL="0" indent="0" eaLnBrk="1" hangingPunct="1">
              <a:lnSpc>
                <a:spcPct val="80000"/>
              </a:lnSpc>
              <a:buFont typeface="Wingdings" pitchFamily="2" charset="2"/>
              <a:buNone/>
            </a:pPr>
            <a:endParaRPr lang="en-US" sz="500" smtClean="0">
              <a:latin typeface="Tahoma" pitchFamily="34" charset="0"/>
            </a:endParaRPr>
          </a:p>
          <a:p>
            <a:pPr marL="0" indent="0" eaLnBrk="1" hangingPunct="1">
              <a:lnSpc>
                <a:spcPct val="80000"/>
              </a:lnSpc>
              <a:buFont typeface="Wingdings" pitchFamily="2" charset="2"/>
              <a:buNone/>
            </a:pPr>
            <a:endParaRPr lang="en-US" sz="500" smtClean="0">
              <a:latin typeface="Tahoma" pitchFamily="34" charset="0"/>
            </a:endParaRPr>
          </a:p>
          <a:p>
            <a:pPr marL="0" indent="0" eaLnBrk="1" hangingPunct="1">
              <a:lnSpc>
                <a:spcPct val="80000"/>
              </a:lnSpc>
              <a:buFont typeface="Wingdings" pitchFamily="2" charset="2"/>
              <a:buNone/>
            </a:pPr>
            <a:endParaRPr lang="en-US" sz="500" smtClean="0">
              <a:latin typeface="Tahoma" pitchFamily="34" charset="0"/>
            </a:endParaRPr>
          </a:p>
          <a:p>
            <a:pPr marL="0" indent="0" eaLnBrk="1" hangingPunct="1">
              <a:lnSpc>
                <a:spcPct val="80000"/>
              </a:lnSpc>
              <a:buFont typeface="Wingdings" pitchFamily="2" charset="2"/>
              <a:buNone/>
            </a:pPr>
            <a:endParaRPr lang="en-US" sz="1500" smtClean="0">
              <a:latin typeface="Tahoma" pitchFamily="34" charset="0"/>
            </a:endParaRPr>
          </a:p>
        </p:txBody>
      </p:sp>
      <p:sp>
        <p:nvSpPr>
          <p:cNvPr id="20486" name="Text Box 4"/>
          <p:cNvSpPr txBox="1">
            <a:spLocks noChangeArrowheads="1"/>
          </p:cNvSpPr>
          <p:nvPr/>
        </p:nvSpPr>
        <p:spPr bwMode="auto">
          <a:xfrm>
            <a:off x="914400" y="2057400"/>
            <a:ext cx="7239000" cy="2616101"/>
          </a:xfrm>
          <a:prstGeom prst="rect">
            <a:avLst/>
          </a:prstGeom>
          <a:solidFill>
            <a:srgbClr val="FFFF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274320" tIns="320040" rIns="274320" bIns="320040">
            <a:spAutoFit/>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pPr>
              <a:spcBef>
                <a:spcPts val="300"/>
              </a:spcBef>
              <a:spcAft>
                <a:spcPts val="300"/>
              </a:spcAft>
            </a:pPr>
            <a:r>
              <a:rPr lang="en-US" sz="3200" dirty="0" smtClean="0"/>
              <a:t>To </a:t>
            </a:r>
            <a:r>
              <a:rPr lang="en-US" sz="3200" dirty="0"/>
              <a:t>determine the Peer Group Number of your store, follow the instructions in the upper </a:t>
            </a:r>
            <a:r>
              <a:rPr lang="en-US" sz="3200" dirty="0" smtClean="0"/>
              <a:t>yellow box </a:t>
            </a:r>
            <a:r>
              <a:rPr lang="en-US" sz="3200" dirty="0"/>
              <a:t>on page 14.  </a:t>
            </a: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9"/>
          <p:cNvSpPr>
            <a:spLocks noGrp="1" noChangeArrowheads="1"/>
          </p:cNvSpPr>
          <p:nvPr>
            <p:ph type="title"/>
          </p:nvPr>
        </p:nvSpPr>
        <p:spPr/>
        <p:txBody>
          <a:bodyPr/>
          <a:lstStyle/>
          <a:p>
            <a:pPr algn="ctr" eaLnBrk="1" hangingPunct="1"/>
            <a:r>
              <a:rPr lang="en-US" sz="3200" smtClean="0"/>
              <a:t/>
            </a:r>
            <a:br>
              <a:rPr lang="en-US" sz="3200" smtClean="0"/>
            </a:br>
            <a:endParaRPr lang="en-US" sz="2400" smtClean="0"/>
          </a:p>
        </p:txBody>
      </p:sp>
      <p:sp>
        <p:nvSpPr>
          <p:cNvPr id="21509" name="Rectangle 10"/>
          <p:cNvSpPr>
            <a:spLocks noGrp="1" noChangeArrowheads="1"/>
          </p:cNvSpPr>
          <p:nvPr>
            <p:ph type="body" sz="half" idx="1"/>
          </p:nvPr>
        </p:nvSpPr>
        <p:spPr>
          <a:xfrm>
            <a:off x="1104900" y="1447800"/>
            <a:ext cx="6934200" cy="4800600"/>
          </a:xfrm>
        </p:spPr>
        <p:txBody>
          <a:bodyPr/>
          <a:lstStyle/>
          <a:p>
            <a:pPr algn="ctr" eaLnBrk="1" hangingPunct="1">
              <a:buFont typeface="Wingdings" pitchFamily="2" charset="2"/>
              <a:buNone/>
            </a:pPr>
            <a:r>
              <a:rPr lang="en-US" sz="3200" b="1" dirty="0" smtClean="0">
                <a:solidFill>
                  <a:schemeClr val="tx2"/>
                </a:solidFill>
              </a:rPr>
              <a:t>Maximum Allowable Department Reimbursement Rate</a:t>
            </a:r>
          </a:p>
          <a:p>
            <a:pPr algn="ctr" eaLnBrk="1" hangingPunct="1">
              <a:buFont typeface="Wingdings" pitchFamily="2" charset="2"/>
              <a:buNone/>
            </a:pPr>
            <a:endParaRPr lang="en-US" sz="3200" b="1" dirty="0" smtClean="0">
              <a:solidFill>
                <a:schemeClr val="tx2"/>
              </a:solidFill>
            </a:endParaRPr>
          </a:p>
          <a:p>
            <a:pPr algn="ctr" eaLnBrk="1" hangingPunct="1">
              <a:buFont typeface="Wingdings" pitchFamily="2" charset="2"/>
              <a:buNone/>
            </a:pPr>
            <a:endParaRPr lang="en-US" sz="3200" b="1" dirty="0" smtClean="0">
              <a:solidFill>
                <a:schemeClr val="tx2"/>
              </a:solidFill>
            </a:endParaRPr>
          </a:p>
          <a:p>
            <a:pPr algn="ctr" eaLnBrk="1" hangingPunct="1">
              <a:buFont typeface="Wingdings" pitchFamily="2" charset="2"/>
              <a:buNone/>
            </a:pPr>
            <a:endParaRPr lang="en-US" sz="2800" b="1" dirty="0" smtClean="0"/>
          </a:p>
          <a:p>
            <a:pPr algn="ctr" eaLnBrk="1" hangingPunct="1">
              <a:buFont typeface="Wingdings" pitchFamily="2" charset="2"/>
              <a:buNone/>
            </a:pPr>
            <a:endParaRPr lang="en-US" sz="2800" b="1" dirty="0" smtClean="0"/>
          </a:p>
          <a:p>
            <a:pPr algn="ctr" eaLnBrk="1" hangingPunct="1">
              <a:buFont typeface="Wingdings" pitchFamily="2" charset="2"/>
              <a:buNone/>
            </a:pPr>
            <a:endParaRPr lang="en-US" sz="2800" b="1" dirty="0" smtClean="0"/>
          </a:p>
        </p:txBody>
      </p:sp>
      <p:sp>
        <p:nvSpPr>
          <p:cNvPr id="753676" name="WordArt 12"/>
          <p:cNvSpPr>
            <a:spLocks noChangeArrowheads="1" noChangeShapeType="1" noTextEdit="1"/>
          </p:cNvSpPr>
          <p:nvPr/>
        </p:nvSpPr>
        <p:spPr bwMode="auto">
          <a:xfrm>
            <a:off x="3302000" y="3200400"/>
            <a:ext cx="2667000" cy="1143000"/>
          </a:xfrm>
          <a:prstGeom prst="rect">
            <a:avLst/>
          </a:prstGeom>
        </p:spPr>
        <p:txBody>
          <a:bodyPr wrap="none" fromWordArt="1">
            <a:prstTxWarp prst="textFadeUp">
              <a:avLst>
                <a:gd name="adj" fmla="val 9991"/>
              </a:avLst>
            </a:prstTxWarp>
          </a:bodyPr>
          <a:lstStyle/>
          <a:p>
            <a:pPr algn="ctr"/>
            <a:r>
              <a:rPr lang="en-US" sz="3600" kern="10" dirty="0">
                <a:ln w="12700">
                  <a:solidFill>
                    <a:schemeClr val="tx1"/>
                  </a:solidFill>
                  <a:round/>
                  <a:headEnd/>
                  <a:tailEnd/>
                </a:ln>
                <a:solidFill>
                  <a:srgbClr val="FF6600"/>
                </a:solidFill>
                <a:effectLst>
                  <a:outerShdw dist="35921" dir="2700000" sy="50000" rotWithShape="0">
                    <a:srgbClr val="875B0D">
                      <a:alpha val="70000"/>
                    </a:srgbClr>
                  </a:outerShdw>
                </a:effectLst>
                <a:latin typeface="Arial Black"/>
              </a:rPr>
              <a:t>“MADR”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mph" presetSubtype="0" fill="hold" grpId="0" nodeType="withEffect">
                                  <p:stCondLst>
                                    <p:cond delay="0"/>
                                  </p:stCondLst>
                                  <p:childTnLst>
                                    <p:animScale>
                                      <p:cBhvr>
                                        <p:cTn id="6" dur="2000" fill="hold"/>
                                        <p:tgtEl>
                                          <p:spTgt spid="75367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367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p:txBody>
          <a:bodyPr/>
          <a:lstStyle/>
          <a:p>
            <a:pPr eaLnBrk="1" hangingPunct="1"/>
            <a:r>
              <a:rPr lang="en-US" sz="3600" dirty="0" smtClean="0"/>
              <a:t>Depositing your WIC FIs</a:t>
            </a:r>
          </a:p>
        </p:txBody>
      </p:sp>
      <p:sp>
        <p:nvSpPr>
          <p:cNvPr id="759811" name="Rectangle 3"/>
          <p:cNvSpPr>
            <a:spLocks noGrp="1" noChangeArrowheads="1"/>
          </p:cNvSpPr>
          <p:nvPr>
            <p:ph type="body" idx="1"/>
          </p:nvPr>
        </p:nvSpPr>
        <p:spPr>
          <a:xfrm>
            <a:off x="685800" y="1447800"/>
            <a:ext cx="7543800" cy="4648200"/>
          </a:xfrm>
        </p:spPr>
        <p:txBody>
          <a:bodyPr/>
          <a:lstStyle/>
          <a:p>
            <a:pPr marL="457200" indent="-457200" eaLnBrk="1" hangingPunct="1">
              <a:buFont typeface="Wingdings" pitchFamily="2" charset="2"/>
              <a:buNone/>
              <a:tabLst>
                <a:tab pos="1146175" algn="l"/>
                <a:tab pos="1379538" algn="l"/>
                <a:tab pos="1828800" algn="l"/>
              </a:tabLst>
              <a:defRPr/>
            </a:pPr>
            <a:r>
              <a:rPr lang="en-US" sz="2800" dirty="0" smtClean="0">
                <a:solidFill>
                  <a:srgbClr val="F75744"/>
                </a:solidFill>
                <a:latin typeface="Tahoma" pitchFamily="34" charset="0"/>
              </a:rPr>
              <a:t>    </a:t>
            </a:r>
            <a:r>
              <a:rPr lang="en-US" sz="2800" dirty="0" smtClean="0">
                <a:latin typeface="Tahoma" pitchFamily="34" charset="0"/>
              </a:rPr>
              <a:t>  </a:t>
            </a:r>
          </a:p>
          <a:p>
            <a:pPr marL="1435100" indent="-1435100" eaLnBrk="1" hangingPunct="1">
              <a:buFont typeface="Wingdings" pitchFamily="2" charset="2"/>
              <a:buNone/>
              <a:tabLst>
                <a:tab pos="1143000" algn="l"/>
                <a:tab pos="1379538" algn="l"/>
                <a:tab pos="1828800" algn="l"/>
              </a:tabLst>
              <a:defRPr/>
            </a:pPr>
            <a:r>
              <a:rPr lang="en-US" sz="2800" b="1" dirty="0" smtClean="0"/>
              <a:t>         1.  </a:t>
            </a:r>
            <a:r>
              <a:rPr lang="en-US" sz="3200" b="1" dirty="0" smtClean="0"/>
              <a:t>Endorse the WIC FIs one of the following ways:</a:t>
            </a:r>
          </a:p>
          <a:p>
            <a:pPr marL="457200" indent="-457200" eaLnBrk="1" hangingPunct="1">
              <a:buFont typeface="Wingdings" pitchFamily="2" charset="2"/>
              <a:buNone/>
              <a:tabLst>
                <a:tab pos="1146175" algn="l"/>
                <a:tab pos="1379538" algn="l"/>
                <a:tab pos="1828800" algn="l"/>
              </a:tabLst>
              <a:defRPr/>
            </a:pPr>
            <a:endParaRPr lang="en-US" sz="3200" b="1" dirty="0" smtClean="0"/>
          </a:p>
          <a:p>
            <a:pPr marL="1874838" lvl="3" indent="-381000" eaLnBrk="1" hangingPunct="1">
              <a:buClr>
                <a:schemeClr val="hlink"/>
              </a:buClr>
              <a:buFontTx/>
              <a:buChar char="•"/>
              <a:tabLst>
                <a:tab pos="1146175" algn="l"/>
                <a:tab pos="1379538" algn="l"/>
                <a:tab pos="1828800" algn="l"/>
              </a:tabLst>
              <a:defRPr/>
            </a:pPr>
            <a:r>
              <a:rPr lang="en-US" sz="3200" dirty="0" smtClean="0"/>
              <a:t>Written Signature</a:t>
            </a:r>
          </a:p>
          <a:p>
            <a:pPr marL="1874838" lvl="3" indent="-381000" eaLnBrk="1" hangingPunct="1">
              <a:buClr>
                <a:schemeClr val="hlink"/>
              </a:buClr>
              <a:buFontTx/>
              <a:buChar char="•"/>
              <a:tabLst>
                <a:tab pos="1146175" algn="l"/>
                <a:tab pos="1379538" algn="l"/>
                <a:tab pos="1828800" algn="l"/>
              </a:tabLst>
              <a:defRPr/>
            </a:pPr>
            <a:r>
              <a:rPr lang="en-US" sz="3200" dirty="0" smtClean="0"/>
              <a:t>Store Stamp, or</a:t>
            </a:r>
          </a:p>
          <a:p>
            <a:pPr marL="1874838" lvl="3" indent="-381000" eaLnBrk="1" hangingPunct="1">
              <a:buClr>
                <a:schemeClr val="hlink"/>
              </a:buClr>
              <a:buFontTx/>
              <a:buChar char="•"/>
              <a:tabLst>
                <a:tab pos="1146175" algn="l"/>
                <a:tab pos="1379538" algn="l"/>
                <a:tab pos="1828800" algn="l"/>
              </a:tabLst>
              <a:defRPr/>
            </a:pPr>
            <a:r>
              <a:rPr lang="en-US" sz="3200" dirty="0" smtClean="0"/>
              <a:t>Cash Register Stamp</a:t>
            </a:r>
          </a:p>
          <a:p>
            <a:pPr marL="1874838" lvl="3" indent="-381000" eaLnBrk="1" hangingPunct="1">
              <a:buClr>
                <a:schemeClr val="hlink"/>
              </a:buClr>
              <a:buFontTx/>
              <a:buNone/>
              <a:tabLst>
                <a:tab pos="1146175" algn="l"/>
                <a:tab pos="1379538" algn="l"/>
                <a:tab pos="1828800" algn="l"/>
              </a:tabLst>
              <a:defRPr/>
            </a:pPr>
            <a:endParaRPr lang="en-US" sz="1200" dirty="0" smtClean="0">
              <a:latin typeface="Tahoma" pitchFamily="34" charset="0"/>
            </a:endParaRPr>
          </a:p>
          <a:p>
            <a:pPr marL="801688" lvl="1" indent="-457200" eaLnBrk="1" hangingPunct="1">
              <a:buClr>
                <a:schemeClr val="hlink"/>
              </a:buClr>
              <a:buFontTx/>
              <a:buNone/>
              <a:tabLst>
                <a:tab pos="1146175" algn="l"/>
                <a:tab pos="1379538" algn="l"/>
                <a:tab pos="1828800" algn="l"/>
              </a:tabLst>
              <a:defRPr/>
            </a:pPr>
            <a:r>
              <a:rPr lang="en-US" sz="2800" dirty="0" smtClean="0">
                <a:latin typeface="Tahoma" pitchFamily="34" charset="0"/>
              </a:rPr>
              <a:t>       </a:t>
            </a:r>
            <a:endParaRPr lang="en-US" sz="2800" b="1"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5981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9811">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598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p:txBody>
          <a:bodyPr/>
          <a:lstStyle/>
          <a:p>
            <a:pPr eaLnBrk="1" hangingPunct="1"/>
            <a:r>
              <a:rPr lang="en-US" sz="3600" dirty="0" smtClean="0"/>
              <a:t>Depositing your WIC FIs</a:t>
            </a:r>
          </a:p>
        </p:txBody>
      </p:sp>
      <p:sp>
        <p:nvSpPr>
          <p:cNvPr id="757763" name="Rectangle 3"/>
          <p:cNvSpPr>
            <a:spLocks noGrp="1" noChangeArrowheads="1"/>
          </p:cNvSpPr>
          <p:nvPr>
            <p:ph type="body" idx="1"/>
          </p:nvPr>
        </p:nvSpPr>
        <p:spPr>
          <a:xfrm>
            <a:off x="914400" y="1752600"/>
            <a:ext cx="7543800" cy="4343400"/>
          </a:xfrm>
        </p:spPr>
        <p:txBody>
          <a:bodyPr/>
          <a:lstStyle/>
          <a:p>
            <a:pPr marL="806450" lvl="1" indent="-457200" eaLnBrk="1" hangingPunct="1">
              <a:buFont typeface="Wingdings" pitchFamily="2" charset="2"/>
              <a:buNone/>
              <a:tabLst>
                <a:tab pos="1146175" algn="l"/>
                <a:tab pos="1379538" algn="l"/>
                <a:tab pos="1828800" algn="l"/>
              </a:tabLst>
              <a:defRPr/>
            </a:pPr>
            <a:r>
              <a:rPr lang="en-US" sz="2800" dirty="0" smtClean="0"/>
              <a:t>2.  Submit the WIC FI Serial Numbers.  </a:t>
            </a:r>
          </a:p>
          <a:p>
            <a:pPr marL="806450" lvl="1" indent="-457200" eaLnBrk="1" hangingPunct="1">
              <a:buFont typeface="Wingdings" pitchFamily="2" charset="2"/>
              <a:buNone/>
              <a:tabLst>
                <a:tab pos="1146175" algn="l"/>
                <a:tab pos="1379538" algn="l"/>
                <a:tab pos="1828800" algn="l"/>
              </a:tabLst>
              <a:defRPr/>
            </a:pPr>
            <a:endParaRPr lang="en-US" sz="2800" dirty="0" smtClean="0"/>
          </a:p>
          <a:p>
            <a:pPr marL="806450" lvl="1" indent="57150" eaLnBrk="1" hangingPunct="1">
              <a:buFont typeface="Wingdings" pitchFamily="2" charset="2"/>
              <a:buNone/>
              <a:tabLst>
                <a:tab pos="1146175" algn="l"/>
                <a:tab pos="1379538" algn="l"/>
                <a:tab pos="1828800" algn="l"/>
              </a:tabLst>
              <a:defRPr/>
            </a:pPr>
            <a:r>
              <a:rPr lang="en-US" sz="2800" dirty="0" smtClean="0"/>
              <a:t>There are three methods of submission:</a:t>
            </a:r>
          </a:p>
          <a:p>
            <a:pPr marL="1600200" lvl="2" indent="-457200" eaLnBrk="1" hangingPunct="1">
              <a:buClr>
                <a:srgbClr val="FF0000"/>
              </a:buClr>
              <a:buSzPct val="50000"/>
              <a:tabLst>
                <a:tab pos="1600200" algn="l"/>
              </a:tabLst>
              <a:defRPr/>
            </a:pPr>
            <a:r>
              <a:rPr lang="en-US" sz="2800" b="1" dirty="0" smtClean="0">
                <a:sym typeface="Webdings" pitchFamily="18" charset="2"/>
              </a:rPr>
              <a:t>T</a:t>
            </a:r>
            <a:r>
              <a:rPr lang="en-US" sz="2800" b="1" dirty="0" smtClean="0"/>
              <a:t>elephone </a:t>
            </a:r>
          </a:p>
          <a:p>
            <a:pPr marL="1600200" lvl="2" indent="-457200" eaLnBrk="1" hangingPunct="1">
              <a:buClr>
                <a:srgbClr val="FF0000"/>
              </a:buClr>
              <a:buSzPct val="50000"/>
              <a:tabLst>
                <a:tab pos="1600200" algn="l"/>
              </a:tabLst>
              <a:defRPr/>
            </a:pPr>
            <a:r>
              <a:rPr lang="en-US" sz="2800" b="1" dirty="0" smtClean="0"/>
              <a:t>Internet  </a:t>
            </a:r>
          </a:p>
          <a:p>
            <a:pPr marL="1600200" lvl="2" indent="-457200" eaLnBrk="1" hangingPunct="1">
              <a:buClr>
                <a:srgbClr val="FF0000"/>
              </a:buClr>
              <a:buSzPct val="50000"/>
              <a:tabLst>
                <a:tab pos="1600200" algn="l"/>
              </a:tabLst>
              <a:defRPr/>
            </a:pPr>
            <a:r>
              <a:rPr lang="en-US" sz="2800" b="1" dirty="0" smtClean="0"/>
              <a:t>Electronic file submission</a:t>
            </a:r>
          </a:p>
          <a:p>
            <a:pPr marL="344488" lvl="1" indent="0" eaLnBrk="1" hangingPunct="1">
              <a:buFont typeface="Wingdings" pitchFamily="2" charset="2"/>
              <a:buNone/>
              <a:tabLst>
                <a:tab pos="1146175" algn="l"/>
                <a:tab pos="1379538" algn="l"/>
                <a:tab pos="1828800" algn="l"/>
              </a:tabLst>
              <a:defRPr/>
            </a:pPr>
            <a:endParaRPr lang="en-US" sz="2800" i="1" dirty="0" smtClean="0"/>
          </a:p>
          <a:p>
            <a:pPr marL="344488" lvl="1" indent="0" eaLnBrk="1" hangingPunct="1">
              <a:buFont typeface="Wingdings" pitchFamily="2" charset="2"/>
              <a:buNone/>
              <a:tabLst>
                <a:tab pos="1146175" algn="l"/>
                <a:tab pos="1379538" algn="l"/>
                <a:tab pos="1828800" algn="l"/>
              </a:tabLst>
              <a:defRPr/>
            </a:pPr>
            <a:r>
              <a:rPr lang="en-US" sz="2800" dirty="0" smtClean="0"/>
              <a:t>3.  Check the status of your submission.</a:t>
            </a:r>
          </a:p>
          <a:p>
            <a:pPr marL="457200" indent="-457200" eaLnBrk="1" hangingPunct="1">
              <a:buFont typeface="Wingdings" pitchFamily="2" charset="2"/>
              <a:buNone/>
              <a:tabLst>
                <a:tab pos="1146175" algn="l"/>
                <a:tab pos="1379538" algn="l"/>
                <a:tab pos="1828800" algn="l"/>
              </a:tabLst>
              <a:defRPr/>
            </a:pPr>
            <a:endParaRPr lang="en-US" sz="2800" dirty="0" smtClean="0"/>
          </a:p>
          <a:p>
            <a:pPr marL="457200" indent="-457200" eaLnBrk="1" hangingPunct="1">
              <a:buFont typeface="Wingdings" pitchFamily="2" charset="2"/>
              <a:buNone/>
              <a:tabLst>
                <a:tab pos="1146175" algn="l"/>
                <a:tab pos="1379538" algn="l"/>
                <a:tab pos="1828800" algn="l"/>
              </a:tabLst>
              <a:defRPr/>
            </a:pPr>
            <a:endParaRPr lang="en-US" dirty="0" smtClean="0"/>
          </a:p>
        </p:txBody>
      </p:sp>
      <p:sp>
        <p:nvSpPr>
          <p:cNvPr id="23558" name="WordArt 6"/>
          <p:cNvSpPr>
            <a:spLocks noChangeArrowheads="1" noChangeShapeType="1" noTextEdit="1"/>
          </p:cNvSpPr>
          <p:nvPr/>
        </p:nvSpPr>
        <p:spPr bwMode="auto">
          <a:xfrm>
            <a:off x="571500" y="4889500"/>
            <a:ext cx="457200" cy="647700"/>
          </a:xfrm>
          <a:prstGeom prst="rect">
            <a:avLst/>
          </a:prstGeom>
        </p:spPr>
        <p:txBody>
          <a:bodyPr wrap="none" fromWordArt="1">
            <a:prstTxWarp prst="textPlain">
              <a:avLst>
                <a:gd name="adj" fmla="val 50000"/>
              </a:avLst>
            </a:prstTxWarp>
          </a:bodyPr>
          <a:lstStyle/>
          <a:p>
            <a:pPr algn="ctr"/>
            <a:endParaRPr lang="en-US" sz="3600" kern="10">
              <a:ln w="28575">
                <a:solidFill>
                  <a:srgbClr val="000000"/>
                </a:solidFill>
                <a:round/>
                <a:headEnd/>
                <a:tailEnd/>
              </a:ln>
              <a:solidFill>
                <a:schemeClr val="hlink"/>
              </a:solidFill>
              <a:latin typeface="Arial Black"/>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5776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57763">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5776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5776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p:txBody>
          <a:bodyPr/>
          <a:lstStyle/>
          <a:p>
            <a:pPr eaLnBrk="1" hangingPunct="1"/>
            <a:r>
              <a:rPr lang="en-US" sz="3600" dirty="0" smtClean="0"/>
              <a:t>Depositing your WIC FIs</a:t>
            </a:r>
          </a:p>
        </p:txBody>
      </p:sp>
      <p:sp>
        <p:nvSpPr>
          <p:cNvPr id="760835" name="Rectangle 3"/>
          <p:cNvSpPr>
            <a:spLocks noGrp="1" noChangeArrowheads="1"/>
          </p:cNvSpPr>
          <p:nvPr>
            <p:ph type="body" idx="1"/>
          </p:nvPr>
        </p:nvSpPr>
        <p:spPr>
          <a:xfrm>
            <a:off x="685800" y="1447800"/>
            <a:ext cx="8153400" cy="4724400"/>
          </a:xfrm>
          <a:noFill/>
        </p:spPr>
        <p:txBody>
          <a:bodyPr/>
          <a:lstStyle/>
          <a:p>
            <a:pPr marL="457200" indent="-457200" eaLnBrk="1" hangingPunct="1">
              <a:lnSpc>
                <a:spcPct val="90000"/>
              </a:lnSpc>
              <a:buFont typeface="Wingdings" pitchFamily="2" charset="2"/>
              <a:buNone/>
              <a:tabLst>
                <a:tab pos="1146175" algn="l"/>
                <a:tab pos="1379538" algn="l"/>
                <a:tab pos="1828800" algn="l"/>
              </a:tabLst>
            </a:pPr>
            <a:r>
              <a:rPr lang="en-US" dirty="0" smtClean="0">
                <a:latin typeface="Tahoma" pitchFamily="34" charset="0"/>
              </a:rPr>
              <a:t>  </a:t>
            </a:r>
          </a:p>
          <a:p>
            <a:pPr marL="863600" indent="-863600" eaLnBrk="1" hangingPunct="1">
              <a:lnSpc>
                <a:spcPct val="90000"/>
              </a:lnSpc>
              <a:buFont typeface="Wingdings" pitchFamily="2" charset="2"/>
              <a:buNone/>
              <a:tabLst>
                <a:tab pos="1146175" algn="l"/>
                <a:tab pos="1379538" algn="l"/>
                <a:tab pos="1828800" algn="l"/>
              </a:tabLst>
            </a:pPr>
            <a:r>
              <a:rPr lang="en-US" b="1" dirty="0" smtClean="0"/>
              <a:t>    </a:t>
            </a:r>
            <a:r>
              <a:rPr lang="en-US" sz="2800" dirty="0" smtClean="0"/>
              <a:t>4.  Ensure successful payment by checking the following:</a:t>
            </a:r>
          </a:p>
          <a:p>
            <a:pPr marL="457200" indent="-457200" eaLnBrk="1" hangingPunct="1">
              <a:lnSpc>
                <a:spcPct val="90000"/>
              </a:lnSpc>
              <a:buFont typeface="Wingdings" pitchFamily="2" charset="2"/>
              <a:buNone/>
              <a:tabLst>
                <a:tab pos="1146175" algn="l"/>
                <a:tab pos="1379538" algn="l"/>
                <a:tab pos="1828800" algn="l"/>
              </a:tabLst>
            </a:pPr>
            <a:endParaRPr lang="en-US" sz="2800" dirty="0" smtClean="0"/>
          </a:p>
          <a:p>
            <a:pPr marL="1874838" lvl="3" indent="-381000" eaLnBrk="1" hangingPunct="1">
              <a:lnSpc>
                <a:spcPct val="90000"/>
              </a:lnSpc>
              <a:buClr>
                <a:schemeClr val="hlink"/>
              </a:buClr>
              <a:buFontTx/>
              <a:buChar char="•"/>
              <a:tabLst>
                <a:tab pos="1146175" algn="l"/>
                <a:tab pos="1379538" algn="l"/>
                <a:tab pos="1828800" algn="l"/>
              </a:tabLst>
            </a:pPr>
            <a:r>
              <a:rPr lang="en-US" sz="3200" dirty="0"/>
              <a:t>D</a:t>
            </a:r>
            <a:r>
              <a:rPr lang="en-US" sz="3200" dirty="0" smtClean="0"/>
              <a:t>ates on the WIC FIs,</a:t>
            </a:r>
          </a:p>
          <a:p>
            <a:pPr marL="1874838" lvl="3" indent="-381000" eaLnBrk="1" hangingPunct="1">
              <a:lnSpc>
                <a:spcPct val="90000"/>
              </a:lnSpc>
              <a:buClr>
                <a:schemeClr val="hlink"/>
              </a:buClr>
              <a:buFontTx/>
              <a:buChar char="•"/>
              <a:tabLst>
                <a:tab pos="1892300" algn="l"/>
              </a:tabLst>
            </a:pPr>
            <a:r>
              <a:rPr lang="en-US" sz="3200" dirty="0" smtClean="0"/>
              <a:t>WIC FI MADR</a:t>
            </a:r>
          </a:p>
          <a:p>
            <a:pPr marL="1874838" lvl="3" indent="-381000" eaLnBrk="1" hangingPunct="1">
              <a:lnSpc>
                <a:spcPct val="90000"/>
              </a:lnSpc>
              <a:buClr>
                <a:schemeClr val="hlink"/>
              </a:buClr>
              <a:buFontTx/>
              <a:buChar char="•"/>
              <a:tabLst>
                <a:tab pos="1828800" algn="l"/>
              </a:tabLst>
            </a:pPr>
            <a:r>
              <a:rPr lang="en-US" sz="3200" dirty="0"/>
              <a:t>S</a:t>
            </a:r>
            <a:r>
              <a:rPr lang="en-US" sz="3200" dirty="0" smtClean="0"/>
              <a:t>erial numbers</a:t>
            </a:r>
          </a:p>
          <a:p>
            <a:pPr marL="1874838" lvl="3" indent="-381000" eaLnBrk="1" hangingPunct="1">
              <a:lnSpc>
                <a:spcPct val="90000"/>
              </a:lnSpc>
              <a:buClr>
                <a:schemeClr val="hlink"/>
              </a:buClr>
              <a:buFontTx/>
              <a:buChar char="•"/>
              <a:tabLst>
                <a:tab pos="1146175" algn="l"/>
                <a:tab pos="1379538" algn="l"/>
                <a:tab pos="1828800" algn="l"/>
              </a:tabLst>
            </a:pPr>
            <a:endParaRPr lang="en-US" sz="2400" dirty="0" smtClean="0"/>
          </a:p>
          <a:p>
            <a:pPr marL="801688" lvl="1" indent="-457200" eaLnBrk="1" hangingPunct="1">
              <a:lnSpc>
                <a:spcPct val="90000"/>
              </a:lnSpc>
              <a:buClr>
                <a:schemeClr val="hlink"/>
              </a:buClr>
              <a:buFontTx/>
              <a:buChar char="•"/>
              <a:tabLst>
                <a:tab pos="1146175" algn="l"/>
                <a:tab pos="1379538" algn="l"/>
                <a:tab pos="1828800" algn="l"/>
              </a:tabLst>
            </a:pPr>
            <a:endParaRPr lang="en-US" dirty="0" smtClean="0"/>
          </a:p>
          <a:p>
            <a:pPr marL="801688" lvl="1" indent="-457200" eaLnBrk="1" hangingPunct="1">
              <a:lnSpc>
                <a:spcPct val="90000"/>
              </a:lnSpc>
              <a:buClr>
                <a:schemeClr val="hlink"/>
              </a:buClr>
              <a:buFontTx/>
              <a:buNone/>
              <a:tabLst>
                <a:tab pos="1146175" algn="l"/>
                <a:tab pos="1379538" algn="l"/>
                <a:tab pos="1828800" algn="l"/>
              </a:tabLst>
            </a:pPr>
            <a:r>
              <a:rPr lang="en-US" b="1" i="1" dirty="0" smtClean="0"/>
              <a:t>   Regarding the serial numbers……</a:t>
            </a:r>
          </a:p>
          <a:p>
            <a:pPr marL="457200" indent="-457200" eaLnBrk="1" hangingPunct="1">
              <a:lnSpc>
                <a:spcPct val="90000"/>
              </a:lnSpc>
              <a:buFont typeface="Wingdings" pitchFamily="2" charset="2"/>
              <a:buNone/>
              <a:tabLst>
                <a:tab pos="1146175" algn="l"/>
                <a:tab pos="1379538" algn="l"/>
                <a:tab pos="1828800" algn="l"/>
              </a:tabLst>
            </a:pPr>
            <a:endParaRPr lang="en-US" b="1"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0835">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60835">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60835">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6083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19"/>
          <p:cNvSpPr>
            <a:spLocks noGrp="1" noChangeArrowheads="1"/>
          </p:cNvSpPr>
          <p:nvPr>
            <p:ph type="title"/>
          </p:nvPr>
        </p:nvSpPr>
        <p:spPr/>
        <p:txBody>
          <a:bodyPr/>
          <a:lstStyle/>
          <a:p>
            <a:pPr eaLnBrk="1" hangingPunct="1"/>
            <a:r>
              <a:rPr lang="en-US" dirty="0" smtClean="0"/>
              <a:t>The serial numbers must match! </a:t>
            </a:r>
          </a:p>
        </p:txBody>
      </p:sp>
      <p:sp>
        <p:nvSpPr>
          <p:cNvPr id="25605" name="Rectangle 20"/>
          <p:cNvSpPr>
            <a:spLocks noGrp="1" noChangeArrowheads="1"/>
          </p:cNvSpPr>
          <p:nvPr>
            <p:ph type="body" sz="half" idx="1"/>
          </p:nvPr>
        </p:nvSpPr>
        <p:spPr/>
        <p:txBody>
          <a:bodyPr/>
          <a:lstStyle/>
          <a:p>
            <a:pPr eaLnBrk="1" hangingPunct="1"/>
            <a:endParaRPr lang="en-US" sz="2000" dirty="0" smtClean="0"/>
          </a:p>
          <a:p>
            <a:pPr eaLnBrk="1" hangingPunct="1"/>
            <a:endParaRPr lang="en-US" sz="2000" dirty="0" smtClean="0"/>
          </a:p>
        </p:txBody>
      </p:sp>
      <p:sp>
        <p:nvSpPr>
          <p:cNvPr id="807958" name="Rectangle 22"/>
          <p:cNvSpPr>
            <a:spLocks noGrp="1" noChangeArrowheads="1"/>
          </p:cNvSpPr>
          <p:nvPr>
            <p:ph type="body" sz="half" idx="2"/>
          </p:nvPr>
        </p:nvSpPr>
        <p:spPr>
          <a:xfrm>
            <a:off x="457200" y="4953000"/>
            <a:ext cx="8229600" cy="1143000"/>
          </a:xfrm>
        </p:spPr>
        <p:txBody>
          <a:bodyPr/>
          <a:lstStyle/>
          <a:p>
            <a:pPr marL="0" indent="0" eaLnBrk="1" hangingPunct="1">
              <a:buFont typeface="Wingdings" pitchFamily="2" charset="2"/>
              <a:buNone/>
            </a:pPr>
            <a:r>
              <a:rPr lang="en-US" sz="2000" i="1" dirty="0" smtClean="0"/>
              <a:t>If the serial numbers do </a:t>
            </a:r>
            <a:r>
              <a:rPr lang="en-US" sz="2000" b="1" i="1" dirty="0" smtClean="0"/>
              <a:t>not </a:t>
            </a:r>
            <a:r>
              <a:rPr lang="en-US" sz="2000" i="1" dirty="0" smtClean="0"/>
              <a:t>match on a WIC FI, how do you process the WIC FI </a:t>
            </a:r>
            <a:r>
              <a:rPr lang="en-US" sz="2000" b="1" i="1" dirty="0" smtClean="0"/>
              <a:t>differently </a:t>
            </a:r>
            <a:r>
              <a:rPr lang="en-US" sz="2000" i="1" dirty="0" smtClean="0"/>
              <a:t>to prevent it from being rejected for payment?</a:t>
            </a:r>
          </a:p>
        </p:txBody>
      </p:sp>
      <p:pic>
        <p:nvPicPr>
          <p:cNvPr id="2560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676400"/>
            <a:ext cx="73914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Rectangle 5"/>
          <p:cNvSpPr>
            <a:spLocks noChangeArrowheads="1"/>
          </p:cNvSpPr>
          <p:nvPr/>
        </p:nvSpPr>
        <p:spPr bwMode="auto">
          <a:xfrm>
            <a:off x="1104900" y="1785938"/>
            <a:ext cx="114300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1100" dirty="0">
                <a:latin typeface="Courier" pitchFamily="49" charset="0"/>
              </a:rPr>
              <a:t>042913508SG </a:t>
            </a:r>
          </a:p>
        </p:txBody>
      </p:sp>
      <p:sp>
        <p:nvSpPr>
          <p:cNvPr id="25609" name="Text Box 6"/>
          <p:cNvSpPr txBox="1">
            <a:spLocks noChangeArrowheads="1"/>
          </p:cNvSpPr>
          <p:nvPr/>
        </p:nvSpPr>
        <p:spPr bwMode="auto">
          <a:xfrm>
            <a:off x="2385219" y="1787526"/>
            <a:ext cx="2171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r>
              <a:rPr lang="en-US" sz="1100">
                <a:solidFill>
                  <a:srgbClr val="5F5F5F"/>
                </a:solidFill>
                <a:latin typeface="Courier" pitchFamily="49" charset="0"/>
              </a:rPr>
              <a:t>SELENA BARQUET</a:t>
            </a:r>
            <a:endParaRPr lang="en-US" sz="1100"/>
          </a:p>
        </p:txBody>
      </p:sp>
      <p:sp>
        <p:nvSpPr>
          <p:cNvPr id="25610" name="Text Box 7"/>
          <p:cNvSpPr txBox="1">
            <a:spLocks noChangeArrowheads="1"/>
          </p:cNvSpPr>
          <p:nvPr/>
        </p:nvSpPr>
        <p:spPr bwMode="auto">
          <a:xfrm>
            <a:off x="4457700" y="1787526"/>
            <a:ext cx="1143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r>
              <a:rPr lang="en-US" sz="1100" dirty="0">
                <a:solidFill>
                  <a:srgbClr val="5F5F5F"/>
                </a:solidFill>
                <a:latin typeface="Courier" pitchFamily="49" charset="0"/>
              </a:rPr>
              <a:t>JUL 10 11</a:t>
            </a:r>
            <a:endParaRPr lang="en-US" sz="1100" dirty="0"/>
          </a:p>
        </p:txBody>
      </p:sp>
      <p:sp>
        <p:nvSpPr>
          <p:cNvPr id="25611" name="Text Box 8"/>
          <p:cNvSpPr txBox="1">
            <a:spLocks noChangeArrowheads="1"/>
          </p:cNvSpPr>
          <p:nvPr/>
        </p:nvSpPr>
        <p:spPr bwMode="auto">
          <a:xfrm>
            <a:off x="5584825" y="1785938"/>
            <a:ext cx="1143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r>
              <a:rPr lang="en-US" sz="1100" dirty="0">
                <a:solidFill>
                  <a:srgbClr val="5F5F5F"/>
                </a:solidFill>
                <a:latin typeface="Courier" pitchFamily="49" charset="0"/>
              </a:rPr>
              <a:t>AUG 08 11</a:t>
            </a:r>
            <a:endParaRPr lang="en-US" sz="1100" dirty="0"/>
          </a:p>
        </p:txBody>
      </p:sp>
      <p:sp>
        <p:nvSpPr>
          <p:cNvPr id="25612" name="Text Box 9"/>
          <p:cNvSpPr txBox="1">
            <a:spLocks noChangeArrowheads="1"/>
          </p:cNvSpPr>
          <p:nvPr/>
        </p:nvSpPr>
        <p:spPr bwMode="auto">
          <a:xfrm>
            <a:off x="6627812" y="1803400"/>
            <a:ext cx="94138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txBody>
          <a:bodyPr lIns="0" rIns="0" anchor="ct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r>
              <a:rPr lang="en-US" sz="1100" dirty="0">
                <a:solidFill>
                  <a:srgbClr val="5F5F5F"/>
                </a:solidFill>
                <a:latin typeface="Courier" pitchFamily="49" charset="0"/>
              </a:rPr>
              <a:t>269534015</a:t>
            </a:r>
            <a:endParaRPr lang="en-US" sz="1100" dirty="0"/>
          </a:p>
        </p:txBody>
      </p:sp>
      <p:sp>
        <p:nvSpPr>
          <p:cNvPr id="25613" name="Text Box 10"/>
          <p:cNvSpPr txBox="1">
            <a:spLocks noChangeArrowheads="1"/>
          </p:cNvSpPr>
          <p:nvPr/>
        </p:nvSpPr>
        <p:spPr bwMode="auto">
          <a:xfrm>
            <a:off x="1104900" y="2667000"/>
            <a:ext cx="5181600"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endParaRPr lang="en-US" sz="400" dirty="0">
              <a:solidFill>
                <a:srgbClr val="5F5F5F"/>
              </a:solidFill>
              <a:latin typeface="Courier" pitchFamily="49" charset="0"/>
            </a:endParaRPr>
          </a:p>
          <a:p>
            <a:r>
              <a:rPr lang="en-US" sz="1000" dirty="0">
                <a:solidFill>
                  <a:srgbClr val="5F5F5F"/>
                </a:solidFill>
                <a:latin typeface="Courier" pitchFamily="49" charset="0"/>
              </a:rPr>
              <a:t>	</a:t>
            </a:r>
            <a:r>
              <a:rPr lang="en-US" sz="1100" dirty="0">
                <a:solidFill>
                  <a:srgbClr val="5F5F5F"/>
                </a:solidFill>
                <a:latin typeface="Courier" pitchFamily="49" charset="0"/>
              </a:rPr>
              <a:t>USE JULY 5, 2011 WAFL SHOPPING GUIDE</a:t>
            </a:r>
          </a:p>
          <a:p>
            <a:r>
              <a:rPr lang="en-US" sz="1100" dirty="0">
                <a:solidFill>
                  <a:srgbClr val="5F5F5F"/>
                </a:solidFill>
                <a:latin typeface="Courier" pitchFamily="49" charset="0"/>
              </a:rPr>
              <a:t>1 (GALLON) AND 1 (QUART) MILK, LOWER FAT</a:t>
            </a:r>
          </a:p>
          <a:p>
            <a:r>
              <a:rPr lang="en-US" sz="1100" dirty="0">
                <a:solidFill>
                  <a:srgbClr val="5F5F5F"/>
                </a:solidFill>
                <a:latin typeface="Courier" pitchFamily="49" charset="0"/>
              </a:rPr>
              <a:t>1 DOZEN EGGS</a:t>
            </a:r>
          </a:p>
          <a:p>
            <a:r>
              <a:rPr lang="en-US" sz="1100" dirty="0">
                <a:solidFill>
                  <a:srgbClr val="5F5F5F"/>
                </a:solidFill>
                <a:latin typeface="Courier" pitchFamily="49" charset="0"/>
              </a:rPr>
              <a:t>1 (16 OZ) CHEESE</a:t>
            </a:r>
          </a:p>
          <a:p>
            <a:r>
              <a:rPr lang="en-US" sz="1100" dirty="0">
                <a:solidFill>
                  <a:srgbClr val="5F5F5F"/>
                </a:solidFill>
                <a:latin typeface="Courier" pitchFamily="49" charset="0"/>
              </a:rPr>
              <a:t>1 (16 OZ) DRY BEANS, PEAS, OR LENTILS</a:t>
            </a:r>
          </a:p>
          <a:p>
            <a:r>
              <a:rPr lang="en-US" sz="1100" dirty="0">
                <a:solidFill>
                  <a:srgbClr val="5F5F5F"/>
                </a:solidFill>
                <a:latin typeface="Courier" pitchFamily="49" charset="0"/>
              </a:rPr>
              <a:t>   OR 1 (16-18 OZ) PEANUT BUTTER</a:t>
            </a:r>
            <a:endParaRPr lang="en-US" sz="1100" dirty="0">
              <a:latin typeface="Courier" pitchFamily="49" charset="0"/>
            </a:endParaRPr>
          </a:p>
        </p:txBody>
      </p:sp>
      <p:sp>
        <p:nvSpPr>
          <p:cNvPr id="25614" name="Text Box 11"/>
          <p:cNvSpPr txBox="1">
            <a:spLocks noChangeArrowheads="1"/>
          </p:cNvSpPr>
          <p:nvPr/>
        </p:nvSpPr>
        <p:spPr bwMode="auto">
          <a:xfrm>
            <a:off x="6400801" y="3397250"/>
            <a:ext cx="697706"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r>
              <a:rPr lang="en-US" sz="1100" dirty="0">
                <a:latin typeface="Courier" pitchFamily="49" charset="0"/>
              </a:rPr>
              <a:t>6012</a:t>
            </a:r>
          </a:p>
        </p:txBody>
      </p:sp>
      <p:sp>
        <p:nvSpPr>
          <p:cNvPr id="25615" name="Text Box 12"/>
          <p:cNvSpPr txBox="1">
            <a:spLocks noChangeArrowheads="1"/>
          </p:cNvSpPr>
          <p:nvPr/>
        </p:nvSpPr>
        <p:spPr bwMode="auto">
          <a:xfrm>
            <a:off x="2859087" y="2160588"/>
            <a:ext cx="2438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r>
              <a:rPr lang="en-US" sz="1100" dirty="0">
                <a:latin typeface="Courier" pitchFamily="49" charset="0"/>
              </a:rPr>
              <a:t>FOOD ITEM NUMBER:  6012</a:t>
            </a:r>
          </a:p>
        </p:txBody>
      </p:sp>
      <p:sp>
        <p:nvSpPr>
          <p:cNvPr id="807950" name="Text Box 14"/>
          <p:cNvSpPr txBox="1">
            <a:spLocks noChangeArrowheads="1"/>
          </p:cNvSpPr>
          <p:nvPr/>
        </p:nvSpPr>
        <p:spPr bwMode="auto">
          <a:xfrm>
            <a:off x="6118225" y="2092325"/>
            <a:ext cx="1447800" cy="269875"/>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endParaRPr lang="en-US"/>
          </a:p>
        </p:txBody>
      </p:sp>
      <p:sp>
        <p:nvSpPr>
          <p:cNvPr id="807951" name="Text Box 15"/>
          <p:cNvSpPr txBox="1">
            <a:spLocks noChangeArrowheads="1"/>
          </p:cNvSpPr>
          <p:nvPr/>
        </p:nvSpPr>
        <p:spPr bwMode="auto">
          <a:xfrm>
            <a:off x="3721100" y="4243388"/>
            <a:ext cx="1104900" cy="274637"/>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endParaRPr lang="en-US"/>
          </a:p>
        </p:txBody>
      </p:sp>
      <p:sp>
        <p:nvSpPr>
          <p:cNvPr id="807952" name="Oval 16"/>
          <p:cNvSpPr>
            <a:spLocks noChangeArrowheads="1"/>
          </p:cNvSpPr>
          <p:nvPr/>
        </p:nvSpPr>
        <p:spPr bwMode="auto">
          <a:xfrm>
            <a:off x="3683000" y="4140200"/>
            <a:ext cx="1422399" cy="457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7953" name="Oval 17"/>
          <p:cNvSpPr>
            <a:spLocks noChangeArrowheads="1"/>
          </p:cNvSpPr>
          <p:nvPr/>
        </p:nvSpPr>
        <p:spPr bwMode="auto">
          <a:xfrm>
            <a:off x="5584825" y="2046288"/>
            <a:ext cx="533400" cy="457200"/>
          </a:xfrm>
          <a:prstGeom prst="ellipse">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20" name="Text Box 23"/>
          <p:cNvSpPr txBox="1">
            <a:spLocks noChangeArrowheads="1"/>
          </p:cNvSpPr>
          <p:nvPr/>
        </p:nvSpPr>
        <p:spPr bwMode="auto">
          <a:xfrm>
            <a:off x="3565525" y="5780088"/>
            <a:ext cx="14636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endParaRPr lang="en-US"/>
          </a:p>
        </p:txBody>
      </p:sp>
      <p:sp>
        <p:nvSpPr>
          <p:cNvPr id="25621" name="Text Box 24"/>
          <p:cNvSpPr txBox="1">
            <a:spLocks noChangeArrowheads="1"/>
          </p:cNvSpPr>
          <p:nvPr/>
        </p:nvSpPr>
        <p:spPr bwMode="auto">
          <a:xfrm>
            <a:off x="4098925" y="1284288"/>
            <a:ext cx="941388"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endParaRPr lang="en-US"/>
          </a:p>
        </p:txBody>
      </p:sp>
      <p:sp>
        <p:nvSpPr>
          <p:cNvPr id="807961" name="Text Box 25"/>
          <p:cNvSpPr txBox="1">
            <a:spLocks noChangeArrowheads="1"/>
          </p:cNvSpPr>
          <p:nvPr/>
        </p:nvSpPr>
        <p:spPr bwMode="auto">
          <a:xfrm>
            <a:off x="6627812" y="1785938"/>
            <a:ext cx="941388" cy="265114"/>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79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0795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0796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0795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07952"/>
                                        </p:tgtEl>
                                        <p:attrNameLst>
                                          <p:attrName>style.visibility</p:attrName>
                                        </p:attrNameLst>
                                      </p:cBhvr>
                                      <p:to>
                                        <p:strVal val="visible"/>
                                      </p:to>
                                    </p:set>
                                  </p:childTnLst>
                                </p:cTn>
                              </p:par>
                              <p:par>
                                <p:cTn id="19" presetID="10" presetClass="exit" presetSubtype="0" fill="hold" grpId="1" nodeType="withEffect">
                                  <p:stCondLst>
                                    <p:cond delay="0"/>
                                  </p:stCondLst>
                                  <p:childTnLst>
                                    <p:animEffect transition="out" filter="fade">
                                      <p:cBhvr>
                                        <p:cTn id="20" dur="500"/>
                                        <p:tgtEl>
                                          <p:spTgt spid="807953"/>
                                        </p:tgtEl>
                                      </p:cBhvr>
                                    </p:animEffect>
                                    <p:set>
                                      <p:cBhvr>
                                        <p:cTn id="21" dur="1" fill="hold">
                                          <p:stCondLst>
                                            <p:cond delay="499"/>
                                          </p:stCondLst>
                                        </p:cTn>
                                        <p:tgtEl>
                                          <p:spTgt spid="807953"/>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807951"/>
                                        </p:tgtEl>
                                      </p:cBhvr>
                                    </p:animEffect>
                                    <p:set>
                                      <p:cBhvr>
                                        <p:cTn id="24" dur="1" fill="hold">
                                          <p:stCondLst>
                                            <p:cond delay="499"/>
                                          </p:stCondLst>
                                        </p:cTn>
                                        <p:tgtEl>
                                          <p:spTgt spid="807951"/>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807961"/>
                                        </p:tgtEl>
                                      </p:cBhvr>
                                    </p:animEffect>
                                    <p:set>
                                      <p:cBhvr>
                                        <p:cTn id="27" dur="1" fill="hold">
                                          <p:stCondLst>
                                            <p:cond delay="499"/>
                                          </p:stCondLst>
                                        </p:cTn>
                                        <p:tgtEl>
                                          <p:spTgt spid="807961"/>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300"/>
                                        <p:tgtEl>
                                          <p:spTgt spid="807950"/>
                                        </p:tgtEl>
                                      </p:cBhvr>
                                    </p:animEffect>
                                    <p:set>
                                      <p:cBhvr>
                                        <p:cTn id="30" dur="1" fill="hold">
                                          <p:stCondLst>
                                            <p:cond delay="299"/>
                                          </p:stCondLst>
                                        </p:cTn>
                                        <p:tgtEl>
                                          <p:spTgt spid="80795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0795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7950" grpId="0" animBg="1"/>
      <p:bldP spid="807950" grpId="1" animBg="1"/>
      <p:bldP spid="807951" grpId="0" animBg="1"/>
      <p:bldP spid="807951" grpId="1" animBg="1"/>
      <p:bldP spid="807952" grpId="0" animBg="1"/>
      <p:bldP spid="807953" grpId="0" animBg="1"/>
      <p:bldP spid="807953" grpId="1" animBg="1"/>
      <p:bldP spid="807961" grpId="0" animBg="1"/>
      <p:bldP spid="807961"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8" name="Text Box 6"/>
          <p:cNvSpPr txBox="1">
            <a:spLocks noChangeAspect="1" noChangeArrowheads="1"/>
          </p:cNvSpPr>
          <p:nvPr/>
        </p:nvSpPr>
        <p:spPr bwMode="auto">
          <a:xfrm>
            <a:off x="990600" y="1371600"/>
            <a:ext cx="76962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57200" indent="-457200">
              <a:defRPr sz="2400">
                <a:solidFill>
                  <a:schemeClr val="tx1"/>
                </a:solidFill>
                <a:latin typeface="Arial" charset="0"/>
                <a:ea typeface="ＭＳ Ｐゴシック" pitchFamily="48" charset="-128"/>
              </a:defRPr>
            </a:lvl1pPr>
            <a:lvl2pPr marL="914400" indent="-457200">
              <a:defRPr sz="2400">
                <a:solidFill>
                  <a:schemeClr val="tx1"/>
                </a:solidFill>
                <a:latin typeface="Arial" charset="0"/>
                <a:ea typeface="ＭＳ Ｐゴシック" pitchFamily="48" charset="-128"/>
              </a:defRPr>
            </a:lvl2pPr>
            <a:lvl3pPr marL="1371600" indent="-457200">
              <a:defRPr sz="2400">
                <a:solidFill>
                  <a:schemeClr val="tx1"/>
                </a:solidFill>
                <a:latin typeface="Arial" charset="0"/>
                <a:ea typeface="ＭＳ Ｐゴシック" pitchFamily="48" charset="-128"/>
              </a:defRPr>
            </a:lvl3pPr>
            <a:lvl4pPr marL="1828800" indent="-457200">
              <a:defRPr sz="2400">
                <a:solidFill>
                  <a:schemeClr val="tx1"/>
                </a:solidFill>
                <a:latin typeface="Arial" charset="0"/>
                <a:ea typeface="ＭＳ Ｐゴシック" pitchFamily="48" charset="-128"/>
              </a:defRPr>
            </a:lvl4pPr>
            <a:lvl5pPr marL="2286000" indent="-457200">
              <a:defRPr sz="2400">
                <a:solidFill>
                  <a:schemeClr val="tx1"/>
                </a:solidFill>
                <a:latin typeface="Arial" charset="0"/>
                <a:ea typeface="ＭＳ Ｐゴシック" pitchFamily="48" charset="-128"/>
              </a:defRPr>
            </a:lvl5pPr>
            <a:lvl6pPr marL="2743200" indent="-457200" eaLnBrk="0" fontAlgn="base" hangingPunct="0">
              <a:spcBef>
                <a:spcPct val="0"/>
              </a:spcBef>
              <a:spcAft>
                <a:spcPct val="0"/>
              </a:spcAft>
              <a:defRPr sz="2400">
                <a:solidFill>
                  <a:schemeClr val="tx1"/>
                </a:solidFill>
                <a:latin typeface="Arial" charset="0"/>
                <a:ea typeface="ＭＳ Ｐゴシック" pitchFamily="48" charset="-128"/>
              </a:defRPr>
            </a:lvl6pPr>
            <a:lvl7pPr marL="3200400" indent="-457200" eaLnBrk="0" fontAlgn="base" hangingPunct="0">
              <a:spcBef>
                <a:spcPct val="0"/>
              </a:spcBef>
              <a:spcAft>
                <a:spcPct val="0"/>
              </a:spcAft>
              <a:defRPr sz="2400">
                <a:solidFill>
                  <a:schemeClr val="tx1"/>
                </a:solidFill>
                <a:latin typeface="Arial" charset="0"/>
                <a:ea typeface="ＭＳ Ｐゴシック" pitchFamily="48" charset="-128"/>
              </a:defRPr>
            </a:lvl7pPr>
            <a:lvl8pPr marL="3657600" indent="-457200" eaLnBrk="0" fontAlgn="base" hangingPunct="0">
              <a:spcBef>
                <a:spcPct val="0"/>
              </a:spcBef>
              <a:spcAft>
                <a:spcPct val="0"/>
              </a:spcAft>
              <a:defRPr sz="2400">
                <a:solidFill>
                  <a:schemeClr val="tx1"/>
                </a:solidFill>
                <a:latin typeface="Arial" charset="0"/>
                <a:ea typeface="ＭＳ Ｐゴシック" pitchFamily="48" charset="-128"/>
              </a:defRPr>
            </a:lvl8pPr>
            <a:lvl9pPr marL="4114800" indent="-457200" eaLnBrk="0" fontAlgn="base" hangingPunct="0">
              <a:spcBef>
                <a:spcPct val="0"/>
              </a:spcBef>
              <a:spcAft>
                <a:spcPct val="0"/>
              </a:spcAft>
              <a:defRPr sz="2400">
                <a:solidFill>
                  <a:schemeClr val="tx1"/>
                </a:solidFill>
                <a:latin typeface="Arial" charset="0"/>
                <a:ea typeface="ＭＳ Ｐゴシック" pitchFamily="48" charset="-128"/>
              </a:defRPr>
            </a:lvl9pPr>
          </a:lstStyle>
          <a:p>
            <a:pPr>
              <a:spcBef>
                <a:spcPts val="600"/>
              </a:spcBef>
              <a:spcAft>
                <a:spcPts val="600"/>
              </a:spcAft>
              <a:defRPr/>
            </a:pPr>
            <a:r>
              <a:rPr lang="en-US" sz="2800" b="1" dirty="0" smtClean="0"/>
              <a:t>5.  </a:t>
            </a:r>
            <a:r>
              <a:rPr lang="en-US" sz="3200" b="1" dirty="0" smtClean="0"/>
              <a:t>Deposit the WIC FIs into your financial institution:</a:t>
            </a:r>
          </a:p>
          <a:p>
            <a:pPr>
              <a:spcBef>
                <a:spcPts val="600"/>
              </a:spcBef>
              <a:spcAft>
                <a:spcPts val="600"/>
              </a:spcAft>
              <a:defRPr/>
            </a:pPr>
            <a:endParaRPr lang="en-US" sz="1200" b="1" dirty="0" smtClean="0"/>
          </a:p>
          <a:p>
            <a:pPr marL="1371600">
              <a:spcBef>
                <a:spcPts val="600"/>
              </a:spcBef>
              <a:spcAft>
                <a:spcPts val="600"/>
              </a:spcAft>
              <a:buFont typeface="Arial" pitchFamily="34" charset="0"/>
              <a:buChar char="•"/>
              <a:tabLst>
                <a:tab pos="1371600" algn="l"/>
              </a:tabLst>
              <a:defRPr/>
            </a:pPr>
            <a:r>
              <a:rPr lang="en-US" sz="3200" b="1" dirty="0" smtClean="0"/>
              <a:t>Wait </a:t>
            </a:r>
            <a:r>
              <a:rPr lang="en-US" sz="3200" b="1" dirty="0" smtClean="0">
                <a:solidFill>
                  <a:srgbClr val="FF0000"/>
                </a:solidFill>
              </a:rPr>
              <a:t>24</a:t>
            </a:r>
            <a:r>
              <a:rPr lang="en-US" sz="3200" b="1" dirty="0" smtClean="0"/>
              <a:t> </a:t>
            </a:r>
            <a:r>
              <a:rPr lang="en-US" sz="3200" b="1" dirty="0" smtClean="0">
                <a:solidFill>
                  <a:srgbClr val="FF0000"/>
                </a:solidFill>
              </a:rPr>
              <a:t>hours</a:t>
            </a:r>
            <a:r>
              <a:rPr lang="en-US" sz="3200" b="1" dirty="0" smtClean="0"/>
              <a:t> after submitting your serial numbers to deposit.</a:t>
            </a:r>
          </a:p>
          <a:p>
            <a:pPr marL="1371600">
              <a:spcBef>
                <a:spcPts val="600"/>
              </a:spcBef>
              <a:spcAft>
                <a:spcPts val="600"/>
              </a:spcAft>
              <a:tabLst>
                <a:tab pos="1371600" algn="l"/>
              </a:tabLst>
              <a:defRPr/>
            </a:pPr>
            <a:endParaRPr lang="en-US" sz="1200" b="1" dirty="0" smtClean="0"/>
          </a:p>
          <a:p>
            <a:pPr marL="1371600">
              <a:spcBef>
                <a:spcPts val="600"/>
              </a:spcBef>
              <a:spcAft>
                <a:spcPts val="600"/>
              </a:spcAft>
              <a:buFont typeface="Arial" pitchFamily="34" charset="0"/>
              <a:buChar char="•"/>
              <a:tabLst>
                <a:tab pos="1371600" algn="l"/>
              </a:tabLst>
              <a:defRPr/>
            </a:pPr>
            <a:r>
              <a:rPr lang="en-US" sz="3200" b="1" dirty="0" smtClean="0"/>
              <a:t>Deposit no later than </a:t>
            </a:r>
            <a:r>
              <a:rPr lang="en-US" sz="3200" b="1" dirty="0" smtClean="0">
                <a:solidFill>
                  <a:srgbClr val="FF0000"/>
                </a:solidFill>
              </a:rPr>
              <a:t>45 days </a:t>
            </a:r>
            <a:r>
              <a:rPr lang="en-US" sz="3200" b="1" dirty="0" smtClean="0"/>
              <a:t>from the “first day to use” on the WIC FI.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27398">
                                            <p:txEl>
                                              <p:pRg st="2" end="2"/>
                                            </p:txEl>
                                          </p:spTgt>
                                        </p:tgtEl>
                                        <p:attrNameLst>
                                          <p:attrName>style.visibility</p:attrName>
                                        </p:attrNameLst>
                                      </p:cBhvr>
                                      <p:to>
                                        <p:strVal val="visible"/>
                                      </p:to>
                                    </p:set>
                                  </p:childTnLst>
                                </p:cTn>
                              </p:par>
                              <p:par>
                                <p:cTn id="7" presetID="9" presetClass="emph" presetSubtype="0" nodeType="withEffect">
                                  <p:stCondLst>
                                    <p:cond delay="0"/>
                                  </p:stCondLst>
                                  <p:childTnLst>
                                    <p:set>
                                      <p:cBhvr rctx="PPT">
                                        <p:cTn id="8" dur="indefinite"/>
                                        <p:tgtEl>
                                          <p:spTgt spid="827398">
                                            <p:txEl>
                                              <p:pRg st="0" end="0"/>
                                            </p:txEl>
                                          </p:spTgt>
                                        </p:tgtEl>
                                        <p:attrNameLst>
                                          <p:attrName>style.opacity</p:attrName>
                                        </p:attrNameLst>
                                      </p:cBhvr>
                                      <p:to>
                                        <p:strVal val="0.5"/>
                                      </p:to>
                                    </p:set>
                                    <p:animEffect filter="image" prLst="opacity: 0.5">
                                      <p:cBhvr rctx="IE">
                                        <p:cTn id="9" dur="indefinite"/>
                                        <p:tgtEl>
                                          <p:spTgt spid="827398">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82739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p:nvPr>
        </p:nvSpPr>
        <p:spPr/>
        <p:txBody>
          <a:bodyPr/>
          <a:lstStyle/>
          <a:p>
            <a:pPr eaLnBrk="1" hangingPunct="1"/>
            <a:r>
              <a:rPr lang="en-US" sz="3600" dirty="0" smtClean="0"/>
              <a:t>Preventing Rejected WIC FIs</a:t>
            </a:r>
          </a:p>
        </p:txBody>
      </p:sp>
      <p:sp>
        <p:nvSpPr>
          <p:cNvPr id="761859" name="Rectangle 3"/>
          <p:cNvSpPr>
            <a:spLocks noGrp="1" noChangeArrowheads="1"/>
          </p:cNvSpPr>
          <p:nvPr>
            <p:ph type="body" idx="1"/>
          </p:nvPr>
        </p:nvSpPr>
        <p:spPr>
          <a:xfrm>
            <a:off x="1143000" y="1447800"/>
            <a:ext cx="7391400" cy="4191000"/>
          </a:xfrm>
        </p:spPr>
        <p:txBody>
          <a:bodyPr/>
          <a:lstStyle/>
          <a:p>
            <a:pPr eaLnBrk="1" hangingPunct="1"/>
            <a:endParaRPr lang="en-US" dirty="0" smtClean="0"/>
          </a:p>
          <a:p>
            <a:pPr marL="0" indent="0" eaLnBrk="1" hangingPunct="1">
              <a:buFont typeface="Wingdings" pitchFamily="2" charset="2"/>
              <a:buNone/>
            </a:pPr>
            <a:r>
              <a:rPr lang="en-US" sz="3200" b="1" dirty="0" smtClean="0"/>
              <a:t>Turn to page 18 of your VCP Workbook and complete the puzzle.</a:t>
            </a:r>
          </a:p>
          <a:p>
            <a:pPr eaLnBrk="1" hangingPunct="1">
              <a:buFont typeface="Wingdings" pitchFamily="2" charset="2"/>
              <a:buNone/>
            </a:pPr>
            <a:endParaRPr lang="en-US" sz="3200" b="1" dirty="0" smtClean="0"/>
          </a:p>
          <a:p>
            <a:pPr marL="1143000" indent="-1143000" eaLnBrk="1" hangingPunct="1">
              <a:buFont typeface="Wingdings" pitchFamily="2" charset="2"/>
              <a:buNone/>
            </a:pPr>
            <a:endParaRPr lang="en-US" sz="3200" dirty="0" smtClean="0"/>
          </a:p>
          <a:p>
            <a:pPr marL="1143000" indent="-1143000" eaLnBrk="1" hangingPunct="1">
              <a:buFont typeface="Wingdings" pitchFamily="2" charset="2"/>
              <a:buNone/>
            </a:pPr>
            <a:r>
              <a:rPr lang="en-US" sz="3200" dirty="0" smtClean="0"/>
              <a:t>Hint:  Each selection is used only once.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185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6185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ext Box 2"/>
          <p:cNvSpPr txBox="1">
            <a:spLocks noChangeArrowheads="1"/>
          </p:cNvSpPr>
          <p:nvPr/>
        </p:nvSpPr>
        <p:spPr bwMode="auto">
          <a:xfrm>
            <a:off x="1219200" y="3697288"/>
            <a:ext cx="609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endParaRPr lang="en-US" sz="2400"/>
          </a:p>
        </p:txBody>
      </p:sp>
      <p:sp>
        <p:nvSpPr>
          <p:cNvPr id="28677" name="WordArt 5"/>
          <p:cNvSpPr>
            <a:spLocks noChangeArrowheads="1" noChangeShapeType="1" noTextEdit="1"/>
          </p:cNvSpPr>
          <p:nvPr/>
        </p:nvSpPr>
        <p:spPr bwMode="auto">
          <a:xfrm>
            <a:off x="1447800" y="2478088"/>
            <a:ext cx="5867400" cy="1676400"/>
          </a:xfrm>
          <a:prstGeom prst="rect">
            <a:avLst/>
          </a:prstGeom>
        </p:spPr>
        <p:txBody>
          <a:bodyPr wrap="none" fromWordArt="1">
            <a:prstTxWarp prst="textPlain">
              <a:avLst>
                <a:gd name="adj" fmla="val 50000"/>
              </a:avLst>
            </a:prstTxWarp>
          </a:bodyPr>
          <a:lstStyle/>
          <a:p>
            <a:pPr algn="ctr"/>
            <a:r>
              <a:rPr lang="en-US" sz="3600" kern="10" dirty="0">
                <a:ln w="12700">
                  <a:solidFill>
                    <a:schemeClr val="tx1"/>
                  </a:solidFill>
                  <a:round/>
                  <a:headEnd/>
                  <a:tailEnd/>
                </a:ln>
                <a:solidFill>
                  <a:srgbClr val="99CC00"/>
                </a:solidFill>
                <a:latin typeface="Arial Black"/>
              </a:rPr>
              <a:t>Practice Test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p:txBody>
          <a:bodyPr/>
          <a:lstStyle/>
          <a:p>
            <a:pPr eaLnBrk="1" hangingPunct="1"/>
            <a:r>
              <a:rPr lang="en-US" sz="3600" dirty="0" smtClean="0"/>
              <a:t>Additional Requirements</a:t>
            </a:r>
          </a:p>
        </p:txBody>
      </p:sp>
      <p:sp>
        <p:nvSpPr>
          <p:cNvPr id="763907" name="Rectangle 3"/>
          <p:cNvSpPr>
            <a:spLocks noGrp="1" noChangeArrowheads="1"/>
          </p:cNvSpPr>
          <p:nvPr>
            <p:ph type="body" idx="1"/>
          </p:nvPr>
        </p:nvSpPr>
        <p:spPr>
          <a:xfrm>
            <a:off x="1143000" y="1574800"/>
            <a:ext cx="7391400" cy="4267200"/>
          </a:xfrm>
        </p:spPr>
        <p:txBody>
          <a:bodyPr/>
          <a:lstStyle/>
          <a:p>
            <a:pPr marL="457200" indent="-457200" eaLnBrk="1" hangingPunct="1">
              <a:spcBef>
                <a:spcPct val="30000"/>
              </a:spcBef>
              <a:spcAft>
                <a:spcPct val="30000"/>
              </a:spcAft>
              <a:buClr>
                <a:schemeClr val="tx1"/>
              </a:buClr>
              <a:buSzTx/>
              <a:buFont typeface="Wingdings" pitchFamily="2" charset="2"/>
              <a:buAutoNum type="arabicPeriod"/>
              <a:tabLst>
                <a:tab pos="457200" algn="l"/>
              </a:tabLst>
            </a:pPr>
            <a:r>
              <a:rPr lang="en-US" sz="3200" b="1" dirty="0" smtClean="0"/>
              <a:t>Purchasing Infant Formula from Approved Manufacturers</a:t>
            </a:r>
            <a:endParaRPr lang="en-US" sz="3200" b="1" dirty="0" smtClean="0">
              <a:solidFill>
                <a:schemeClr val="hlink"/>
              </a:solidFill>
            </a:endParaRPr>
          </a:p>
          <a:p>
            <a:pPr marL="457200" indent="-457200" eaLnBrk="1" hangingPunct="1">
              <a:spcBef>
                <a:spcPct val="30000"/>
              </a:spcBef>
              <a:spcAft>
                <a:spcPct val="30000"/>
              </a:spcAft>
              <a:buClr>
                <a:schemeClr val="tx1"/>
              </a:buClr>
              <a:buSzTx/>
              <a:buFont typeface="Wingdings" pitchFamily="2" charset="2"/>
              <a:buAutoNum type="arabicPeriod"/>
            </a:pPr>
            <a:r>
              <a:rPr lang="en-US" sz="3200" b="1" dirty="0" smtClean="0"/>
              <a:t>Stocking Requirements</a:t>
            </a:r>
          </a:p>
          <a:p>
            <a:pPr marL="457200" indent="-457200" eaLnBrk="1" hangingPunct="1">
              <a:spcBef>
                <a:spcPct val="30000"/>
              </a:spcBef>
              <a:spcAft>
                <a:spcPct val="30000"/>
              </a:spcAft>
              <a:buClr>
                <a:schemeClr val="tx1"/>
              </a:buClr>
              <a:buSzTx/>
              <a:buFont typeface="Wingdings" pitchFamily="2" charset="2"/>
              <a:buAutoNum type="arabicPeriod"/>
            </a:pPr>
            <a:r>
              <a:rPr lang="en-US" sz="3200" b="1" dirty="0" smtClean="0"/>
              <a:t>Inventory Records</a:t>
            </a:r>
          </a:p>
          <a:p>
            <a:pPr marL="457200" indent="-457200" eaLnBrk="1" hangingPunct="1">
              <a:spcBef>
                <a:spcPct val="30000"/>
              </a:spcBef>
              <a:spcAft>
                <a:spcPct val="30000"/>
              </a:spcAft>
              <a:buClr>
                <a:schemeClr val="tx1"/>
              </a:buClr>
              <a:buSzTx/>
              <a:buFont typeface="Wingdings" pitchFamily="2" charset="2"/>
              <a:buAutoNum type="arabicPeriod"/>
            </a:pPr>
            <a:r>
              <a:rPr lang="en-US" sz="3200" b="1" dirty="0" smtClean="0"/>
              <a:t>Use of the WIC Logo and Acronym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3907">
                                            <p:txEl>
                                              <p:pRg st="1" end="1"/>
                                            </p:txEl>
                                          </p:spTgt>
                                        </p:tgtEl>
                                        <p:attrNameLst>
                                          <p:attrName>style.visibility</p:attrName>
                                        </p:attrNameLst>
                                      </p:cBhvr>
                                      <p:to>
                                        <p:strVal val="visible"/>
                                      </p:to>
                                    </p:set>
                                  </p:childTnLst>
                                </p:cTn>
                              </p:par>
                              <p:par>
                                <p:cTn id="7" presetID="5" presetClass="emph" presetSubtype="0" nodeType="withEffect">
                                  <p:stCondLst>
                                    <p:cond delay="0"/>
                                  </p:stCondLst>
                                  <p:childTnLst>
                                    <p:set>
                                      <p:cBhvr override="childStyle">
                                        <p:cTn id="8" dur="indefinite"/>
                                        <p:tgtEl>
                                          <p:spTgt spid="763907">
                                            <p:txEl>
                                              <p:pRg st="0" end="0"/>
                                            </p:txEl>
                                          </p:spTgt>
                                        </p:tgtEl>
                                        <p:attrNameLst>
                                          <p:attrName>style.fontStyle</p:attrName>
                                        </p:attrNameLst>
                                      </p:cBhvr>
                                      <p:to>
                                        <p:strVal val="normal"/>
                                      </p:to>
                                    </p:set>
                                    <p:set>
                                      <p:cBhvr override="childStyle">
                                        <p:cTn id="9" dur="indefinite"/>
                                        <p:tgtEl>
                                          <p:spTgt spid="763907">
                                            <p:txEl>
                                              <p:pRg st="0" end="0"/>
                                            </p:txEl>
                                          </p:spTgt>
                                        </p:tgtEl>
                                        <p:attrNameLst>
                                          <p:attrName>style.fontWeight</p:attrName>
                                        </p:attrNameLst>
                                      </p:cBhvr>
                                      <p:to>
                                        <p:strVal val="normal"/>
                                      </p:to>
                                    </p:set>
                                    <p:set>
                                      <p:cBhvr override="childStyle">
                                        <p:cTn id="10" dur="indefinite"/>
                                        <p:tgtEl>
                                          <p:spTgt spid="763907">
                                            <p:txEl>
                                              <p:pRg st="0" end="0"/>
                                            </p:txEl>
                                          </p:spTgt>
                                        </p:tgtEl>
                                        <p:attrNameLst>
                                          <p:attrName>style.textDecorationUnderline</p:attrName>
                                        </p:attrNameLst>
                                      </p:cBhvr>
                                      <p:to>
                                        <p:strVal val="fals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63907">
                                            <p:txEl>
                                              <p:pRg st="2" end="2"/>
                                            </p:txEl>
                                          </p:spTgt>
                                        </p:tgtEl>
                                        <p:attrNameLst>
                                          <p:attrName>style.visibility</p:attrName>
                                        </p:attrNameLst>
                                      </p:cBhvr>
                                      <p:to>
                                        <p:strVal val="visible"/>
                                      </p:to>
                                    </p:set>
                                  </p:childTnLst>
                                </p:cTn>
                              </p:par>
                              <p:par>
                                <p:cTn id="15" presetID="5" presetClass="emph" presetSubtype="0" nodeType="withEffect">
                                  <p:stCondLst>
                                    <p:cond delay="0"/>
                                  </p:stCondLst>
                                  <p:childTnLst>
                                    <p:set>
                                      <p:cBhvr override="childStyle">
                                        <p:cTn id="16" dur="indefinite"/>
                                        <p:tgtEl>
                                          <p:spTgt spid="763907">
                                            <p:txEl>
                                              <p:pRg st="1" end="1"/>
                                            </p:txEl>
                                          </p:spTgt>
                                        </p:tgtEl>
                                        <p:attrNameLst>
                                          <p:attrName>style.fontStyle</p:attrName>
                                        </p:attrNameLst>
                                      </p:cBhvr>
                                      <p:to>
                                        <p:strVal val="normal"/>
                                      </p:to>
                                    </p:set>
                                    <p:set>
                                      <p:cBhvr override="childStyle">
                                        <p:cTn id="17" dur="indefinite"/>
                                        <p:tgtEl>
                                          <p:spTgt spid="763907">
                                            <p:txEl>
                                              <p:pRg st="1" end="1"/>
                                            </p:txEl>
                                          </p:spTgt>
                                        </p:tgtEl>
                                        <p:attrNameLst>
                                          <p:attrName>style.fontWeight</p:attrName>
                                        </p:attrNameLst>
                                      </p:cBhvr>
                                      <p:to>
                                        <p:strVal val="normal"/>
                                      </p:to>
                                    </p:set>
                                    <p:set>
                                      <p:cBhvr override="childStyle">
                                        <p:cTn id="18" dur="indefinite"/>
                                        <p:tgtEl>
                                          <p:spTgt spid="763907">
                                            <p:txEl>
                                              <p:pRg st="1" end="1"/>
                                            </p:txEl>
                                          </p:spTgt>
                                        </p:tgtEl>
                                        <p:attrNameLst>
                                          <p:attrName>style.textDecorationUnderline</p:attrName>
                                        </p:attrNameLst>
                                      </p:cBhvr>
                                      <p:to>
                                        <p:strVal val="fals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63907">
                                            <p:txEl>
                                              <p:pRg st="3" end="3"/>
                                            </p:txEl>
                                          </p:spTgt>
                                        </p:tgtEl>
                                        <p:attrNameLst>
                                          <p:attrName>style.visibility</p:attrName>
                                        </p:attrNameLst>
                                      </p:cBhvr>
                                      <p:to>
                                        <p:strVal val="visible"/>
                                      </p:to>
                                    </p:set>
                                  </p:childTnLst>
                                </p:cTn>
                              </p:par>
                              <p:par>
                                <p:cTn id="23" presetID="5" presetClass="emph" presetSubtype="0" nodeType="withEffect">
                                  <p:stCondLst>
                                    <p:cond delay="0"/>
                                  </p:stCondLst>
                                  <p:childTnLst>
                                    <p:set>
                                      <p:cBhvr override="childStyle">
                                        <p:cTn id="24" dur="indefinite"/>
                                        <p:tgtEl>
                                          <p:spTgt spid="763907">
                                            <p:txEl>
                                              <p:pRg st="2" end="2"/>
                                            </p:txEl>
                                          </p:spTgt>
                                        </p:tgtEl>
                                        <p:attrNameLst>
                                          <p:attrName>style.fontStyle</p:attrName>
                                        </p:attrNameLst>
                                      </p:cBhvr>
                                      <p:to>
                                        <p:strVal val="normal"/>
                                      </p:to>
                                    </p:set>
                                    <p:set>
                                      <p:cBhvr override="childStyle">
                                        <p:cTn id="25" dur="indefinite"/>
                                        <p:tgtEl>
                                          <p:spTgt spid="763907">
                                            <p:txEl>
                                              <p:pRg st="2" end="2"/>
                                            </p:txEl>
                                          </p:spTgt>
                                        </p:tgtEl>
                                        <p:attrNameLst>
                                          <p:attrName>style.fontWeight</p:attrName>
                                        </p:attrNameLst>
                                      </p:cBhvr>
                                      <p:to>
                                        <p:strVal val="normal"/>
                                      </p:to>
                                    </p:set>
                                    <p:set>
                                      <p:cBhvr override="childStyle">
                                        <p:cTn id="26" dur="indefinite"/>
                                        <p:tgtEl>
                                          <p:spTgt spid="763907">
                                            <p:txEl>
                                              <p:pRg st="2" end="2"/>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idx="4294967295"/>
          </p:nvPr>
        </p:nvSpPr>
        <p:spPr>
          <a:xfrm>
            <a:off x="2057400" y="76200"/>
            <a:ext cx="7086600" cy="1219200"/>
          </a:xfrm>
        </p:spPr>
        <p:txBody>
          <a:bodyPr/>
          <a:lstStyle/>
          <a:p>
            <a:pPr eaLnBrk="1" hangingPunct="1"/>
            <a:r>
              <a:rPr lang="en-US" sz="3600" dirty="0" smtClean="0"/>
              <a:t>Unauthorized use of the          WIC logo and acronym.</a:t>
            </a:r>
          </a:p>
        </p:txBody>
      </p:sp>
      <p:pic>
        <p:nvPicPr>
          <p:cNvPr id="30725" name="Picture 5" descr="My Pictures 001"/>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2819400" y="2438400"/>
            <a:ext cx="3505200" cy="2628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Text Box 11"/>
          <p:cNvSpPr txBox="1">
            <a:spLocks noChangeArrowheads="1"/>
          </p:cNvSpPr>
          <p:nvPr/>
        </p:nvSpPr>
        <p:spPr bwMode="auto">
          <a:xfrm>
            <a:off x="914400" y="9144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pPr algn="ctr"/>
            <a:endParaRPr lang="en-US"/>
          </a:p>
        </p:txBody>
      </p:sp>
      <p:pic>
        <p:nvPicPr>
          <p:cNvPr id="31747" name="Picture 12" descr="Shelf Talk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0"/>
            <a:ext cx="9220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2"/>
          <p:cNvSpPr>
            <a:spLocks noGrp="1" noChangeArrowheads="1"/>
          </p:cNvSpPr>
          <p:nvPr>
            <p:ph type="title"/>
          </p:nvPr>
        </p:nvSpPr>
        <p:spPr/>
        <p:txBody>
          <a:bodyPr/>
          <a:lstStyle/>
          <a:p>
            <a:pPr eaLnBrk="1" hangingPunct="1"/>
            <a:r>
              <a:rPr lang="en-US" sz="3600" dirty="0" smtClean="0"/>
              <a:t>Additional Requirements</a:t>
            </a:r>
          </a:p>
        </p:txBody>
      </p:sp>
      <p:sp>
        <p:nvSpPr>
          <p:cNvPr id="766979" name="Rectangle 3"/>
          <p:cNvSpPr>
            <a:spLocks noGrp="1" noChangeArrowheads="1"/>
          </p:cNvSpPr>
          <p:nvPr>
            <p:ph type="body" idx="1"/>
          </p:nvPr>
        </p:nvSpPr>
        <p:spPr>
          <a:xfrm>
            <a:off x="1066800" y="1447800"/>
            <a:ext cx="6934200" cy="4800600"/>
          </a:xfrm>
        </p:spPr>
        <p:txBody>
          <a:bodyPr/>
          <a:lstStyle/>
          <a:p>
            <a:pPr marL="457200" indent="-457200" eaLnBrk="1" hangingPunct="1">
              <a:buClr>
                <a:schemeClr val="tx1"/>
              </a:buClr>
              <a:buSzTx/>
              <a:buFont typeface="Wingdings" pitchFamily="2" charset="2"/>
              <a:buAutoNum type="arabicPeriod"/>
              <a:defRPr/>
            </a:pPr>
            <a:r>
              <a:rPr lang="en-US" sz="2800" dirty="0" smtClean="0"/>
              <a:t>Purchasing Infant Formula from Approved Manufacturers</a:t>
            </a:r>
          </a:p>
          <a:p>
            <a:pPr marL="457200" indent="-457200" eaLnBrk="1" hangingPunct="1">
              <a:buClr>
                <a:schemeClr val="tx1"/>
              </a:buClr>
              <a:buSzTx/>
              <a:buFont typeface="Wingdings" pitchFamily="2" charset="2"/>
              <a:buAutoNum type="arabicPeriod"/>
              <a:defRPr/>
            </a:pPr>
            <a:r>
              <a:rPr lang="en-US" sz="2800" dirty="0" smtClean="0"/>
              <a:t>Stocking Requirements</a:t>
            </a:r>
          </a:p>
          <a:p>
            <a:pPr marL="457200" indent="-457200" eaLnBrk="1" hangingPunct="1">
              <a:buClr>
                <a:schemeClr val="tx1"/>
              </a:buClr>
              <a:buSzTx/>
              <a:buFont typeface="Wingdings" pitchFamily="2" charset="2"/>
              <a:buAutoNum type="arabicPeriod"/>
              <a:defRPr/>
            </a:pPr>
            <a:r>
              <a:rPr lang="en-US" sz="2800" dirty="0" smtClean="0"/>
              <a:t>Inventory Records</a:t>
            </a:r>
          </a:p>
          <a:p>
            <a:pPr marL="457200" indent="-457200" eaLnBrk="1" hangingPunct="1">
              <a:buClr>
                <a:schemeClr val="tx1"/>
              </a:buClr>
              <a:buSzTx/>
              <a:buFont typeface="Wingdings" pitchFamily="2" charset="2"/>
              <a:buAutoNum type="arabicPeriod"/>
              <a:defRPr/>
            </a:pPr>
            <a:r>
              <a:rPr lang="en-US" sz="2800" dirty="0" smtClean="0"/>
              <a:t>Use of the WIC Logo</a:t>
            </a:r>
          </a:p>
          <a:p>
            <a:pPr marL="457200" indent="-457200" eaLnBrk="1" hangingPunct="1">
              <a:buClr>
                <a:schemeClr val="tx1"/>
              </a:buClr>
              <a:buSzTx/>
              <a:buFont typeface="Wingdings" pitchFamily="2" charset="2"/>
              <a:buAutoNum type="arabicPeriod"/>
              <a:defRPr/>
            </a:pPr>
            <a:r>
              <a:rPr lang="en-US" sz="2800" b="1" dirty="0" smtClean="0"/>
              <a:t>Notification of Changes in your Business</a:t>
            </a:r>
          </a:p>
          <a:p>
            <a:pPr marL="457200" indent="-457200" eaLnBrk="1" hangingPunct="1">
              <a:buClr>
                <a:schemeClr val="tx1"/>
              </a:buClr>
              <a:buSzTx/>
              <a:buFont typeface="Wingdings" pitchFamily="2" charset="2"/>
              <a:buAutoNum type="arabicPeriod"/>
              <a:defRPr/>
            </a:pPr>
            <a:r>
              <a:rPr lang="en-US" sz="2800" b="1" dirty="0" smtClean="0"/>
              <a:t>Staff Training</a:t>
            </a:r>
          </a:p>
          <a:p>
            <a:pPr marL="0" indent="0" eaLnBrk="1" hangingPunct="1">
              <a:buClr>
                <a:schemeClr val="tx1"/>
              </a:buClr>
              <a:buSzTx/>
              <a:buFont typeface="Wingdings" pitchFamily="2" charset="2"/>
              <a:buNone/>
              <a:defRPr/>
            </a:pPr>
            <a:endParaRPr lang="en-US" sz="2800" b="1"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mph" presetSubtype="0" nodeType="withEffect">
                                  <p:stCondLst>
                                    <p:cond delay="0"/>
                                  </p:stCondLst>
                                  <p:childTnLst>
                                    <p:set>
                                      <p:cBhvr override="childStyle">
                                        <p:cTn id="6" dur="indefinite"/>
                                        <p:tgtEl>
                                          <p:spTgt spid="766979">
                                            <p:txEl>
                                              <p:pRg st="3" end="3"/>
                                            </p:txEl>
                                          </p:spTgt>
                                        </p:tgtEl>
                                        <p:attrNameLst>
                                          <p:attrName>style.fontStyle</p:attrName>
                                        </p:attrNameLst>
                                      </p:cBhvr>
                                      <p:to>
                                        <p:strVal val="normal"/>
                                      </p:to>
                                    </p:set>
                                    <p:set>
                                      <p:cBhvr override="childStyle">
                                        <p:cTn id="7" dur="indefinite"/>
                                        <p:tgtEl>
                                          <p:spTgt spid="766979">
                                            <p:txEl>
                                              <p:pRg st="3" end="3"/>
                                            </p:txEl>
                                          </p:spTgt>
                                        </p:tgtEl>
                                        <p:attrNameLst>
                                          <p:attrName>style.fontWeight</p:attrName>
                                        </p:attrNameLst>
                                      </p:cBhvr>
                                      <p:to>
                                        <p:strVal val="normal"/>
                                      </p:to>
                                    </p:set>
                                    <p:set>
                                      <p:cBhvr override="childStyle">
                                        <p:cTn id="8" dur="indefinite"/>
                                        <p:tgtEl>
                                          <p:spTgt spid="766979">
                                            <p:txEl>
                                              <p:pRg st="3" end="3"/>
                                            </p:txEl>
                                          </p:spTgt>
                                        </p:tgtEl>
                                        <p:attrNameLst>
                                          <p:attrName>style.textDecorationUnderline</p:attrName>
                                        </p:attrNameLst>
                                      </p:cBhvr>
                                      <p:to>
                                        <p:strVal val="fals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766979">
                                            <p:txEl>
                                              <p:pRg st="5" end="5"/>
                                            </p:txEl>
                                          </p:spTgt>
                                        </p:tgtEl>
                                        <p:attrNameLst>
                                          <p:attrName>style.visibility</p:attrName>
                                        </p:attrNameLst>
                                      </p:cBhvr>
                                      <p:to>
                                        <p:strVal val="visible"/>
                                      </p:to>
                                    </p:set>
                                  </p:childTnLst>
                                </p:cTn>
                              </p:par>
                              <p:par>
                                <p:cTn id="13" presetID="5" presetClass="emph" presetSubtype="0" nodeType="withEffect">
                                  <p:stCondLst>
                                    <p:cond delay="0"/>
                                  </p:stCondLst>
                                  <p:childTnLst>
                                    <p:set>
                                      <p:cBhvr override="childStyle">
                                        <p:cTn id="14" dur="indefinite"/>
                                        <p:tgtEl>
                                          <p:spTgt spid="766979">
                                            <p:txEl>
                                              <p:pRg st="4" end="4"/>
                                            </p:txEl>
                                          </p:spTgt>
                                        </p:tgtEl>
                                        <p:attrNameLst>
                                          <p:attrName>style.fontStyle</p:attrName>
                                        </p:attrNameLst>
                                      </p:cBhvr>
                                      <p:to>
                                        <p:strVal val="normal"/>
                                      </p:to>
                                    </p:set>
                                    <p:set>
                                      <p:cBhvr override="childStyle">
                                        <p:cTn id="15" dur="indefinite"/>
                                        <p:tgtEl>
                                          <p:spTgt spid="766979">
                                            <p:txEl>
                                              <p:pRg st="4" end="4"/>
                                            </p:txEl>
                                          </p:spTgt>
                                        </p:tgtEl>
                                        <p:attrNameLst>
                                          <p:attrName>style.fontWeight</p:attrName>
                                        </p:attrNameLst>
                                      </p:cBhvr>
                                      <p:to>
                                        <p:strVal val="normal"/>
                                      </p:to>
                                    </p:set>
                                    <p:set>
                                      <p:cBhvr override="childStyle">
                                        <p:cTn id="16" dur="indefinite"/>
                                        <p:tgtEl>
                                          <p:spTgt spid="766979">
                                            <p:txEl>
                                              <p:pRg st="4" end="4"/>
                                            </p:txEl>
                                          </p:spTgt>
                                        </p:tgtEl>
                                        <p:attrNameLst>
                                          <p:attrName>style.textDecorationUnderline</p:attrName>
                                        </p:attrNameLst>
                                      </p:cBhvr>
                                      <p:to>
                                        <p:strVal val="false"/>
                                      </p:to>
                                    </p:set>
                                  </p:childTnLst>
                                </p:cTn>
                              </p:par>
                              <p:par>
                                <p:cTn id="17" presetID="5" presetClass="emph" presetSubtype="1" nodeType="withEffect">
                                  <p:stCondLst>
                                    <p:cond delay="0"/>
                                  </p:stCondLst>
                                  <p:childTnLst>
                                    <p:set>
                                      <p:cBhvr override="childStyle">
                                        <p:cTn id="18" dur="indefinite"/>
                                        <p:tgtEl>
                                          <p:spTgt spid="766979">
                                            <p:txEl>
                                              <p:pRg st="5" end="5"/>
                                            </p:txEl>
                                          </p:spTgt>
                                        </p:tgtEl>
                                        <p:attrNameLst>
                                          <p:attrName>style.fontStyle</p:attrName>
                                        </p:attrNameLst>
                                      </p:cBhvr>
                                      <p:to>
                                        <p:strVal val="normal"/>
                                      </p:to>
                                    </p:set>
                                    <p:set>
                                      <p:cBhvr override="childStyle">
                                        <p:cTn id="19" dur="indefinite"/>
                                        <p:tgtEl>
                                          <p:spTgt spid="766979">
                                            <p:txEl>
                                              <p:pRg st="5" end="5"/>
                                            </p:txEl>
                                          </p:spTgt>
                                        </p:tgtEl>
                                        <p:attrNameLst>
                                          <p:attrName>style.fontWeight</p:attrName>
                                        </p:attrNameLst>
                                      </p:cBhvr>
                                      <p:to>
                                        <p:strVal val="bold"/>
                                      </p:to>
                                    </p:set>
                                    <p:set>
                                      <p:cBhvr override="childStyle">
                                        <p:cTn id="20" dur="indefinite"/>
                                        <p:tgtEl>
                                          <p:spTgt spid="766979">
                                            <p:txEl>
                                              <p:pRg st="5" end="5"/>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p:cNvSpPr>
            <a:spLocks noGrp="1" noChangeArrowheads="1"/>
          </p:cNvSpPr>
          <p:nvPr>
            <p:ph type="title"/>
          </p:nvPr>
        </p:nvSpPr>
        <p:spPr/>
        <p:txBody>
          <a:bodyPr/>
          <a:lstStyle/>
          <a:p>
            <a:pPr eaLnBrk="1" hangingPunct="1"/>
            <a:r>
              <a:rPr lang="en-US" sz="3600" dirty="0" smtClean="0"/>
              <a:t>Training your Staff Activity</a:t>
            </a:r>
          </a:p>
        </p:txBody>
      </p:sp>
      <p:sp>
        <p:nvSpPr>
          <p:cNvPr id="33797" name="Rectangle 3"/>
          <p:cNvSpPr>
            <a:spLocks noGrp="1" noChangeArrowheads="1"/>
          </p:cNvSpPr>
          <p:nvPr>
            <p:ph type="body" sz="half" idx="1"/>
          </p:nvPr>
        </p:nvSpPr>
        <p:spPr>
          <a:xfrm>
            <a:off x="381000" y="1828800"/>
            <a:ext cx="4305300" cy="4038600"/>
          </a:xfrm>
        </p:spPr>
        <p:txBody>
          <a:bodyPr/>
          <a:lstStyle/>
          <a:p>
            <a:pPr eaLnBrk="1" hangingPunct="1">
              <a:buFont typeface="Wingdings" pitchFamily="2" charset="2"/>
              <a:buNone/>
            </a:pPr>
            <a:endParaRPr lang="en-US" sz="2800" dirty="0" smtClean="0"/>
          </a:p>
          <a:p>
            <a:pPr eaLnBrk="1" hangingPunct="1">
              <a:buFont typeface="Wingdings" pitchFamily="2" charset="2"/>
              <a:buNone/>
            </a:pPr>
            <a:r>
              <a:rPr lang="en-US" sz="3200" dirty="0" smtClean="0"/>
              <a:t>At your table discuss </a:t>
            </a:r>
          </a:p>
          <a:p>
            <a:pPr eaLnBrk="1" hangingPunct="1">
              <a:buFont typeface="Wingdings" pitchFamily="2" charset="2"/>
              <a:buNone/>
            </a:pPr>
            <a:r>
              <a:rPr lang="en-US" sz="3200" dirty="0" smtClean="0"/>
              <a:t>what WIC topics you </a:t>
            </a:r>
          </a:p>
          <a:p>
            <a:pPr eaLnBrk="1" hangingPunct="1">
              <a:buFont typeface="Wingdings" pitchFamily="2" charset="2"/>
              <a:buNone/>
            </a:pPr>
            <a:r>
              <a:rPr lang="en-US" sz="3200" dirty="0" smtClean="0"/>
              <a:t>are planning for your </a:t>
            </a:r>
          </a:p>
          <a:p>
            <a:pPr eaLnBrk="1" hangingPunct="1">
              <a:buFont typeface="Wingdings" pitchFamily="2" charset="2"/>
              <a:buNone/>
            </a:pPr>
            <a:r>
              <a:rPr lang="en-US" sz="3200" dirty="0" smtClean="0"/>
              <a:t>staff trainings.  </a:t>
            </a:r>
          </a:p>
        </p:txBody>
      </p:sp>
      <p:pic>
        <p:nvPicPr>
          <p:cNvPr id="33798" name="Picture 8" descr="MP90043888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838700" y="1476375"/>
            <a:ext cx="3162300" cy="4743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p:txBody>
          <a:bodyPr/>
          <a:lstStyle/>
          <a:p>
            <a:pPr eaLnBrk="1" hangingPunct="1"/>
            <a:r>
              <a:rPr lang="en-US" sz="3600" dirty="0" smtClean="0"/>
              <a:t>Monitoring</a:t>
            </a:r>
            <a:r>
              <a:rPr lang="en-US" sz="3200" dirty="0" smtClean="0"/>
              <a:t> </a:t>
            </a:r>
          </a:p>
        </p:txBody>
      </p:sp>
      <p:sp>
        <p:nvSpPr>
          <p:cNvPr id="769027" name="Rectangle 3"/>
          <p:cNvSpPr>
            <a:spLocks noGrp="1" noChangeArrowheads="1"/>
          </p:cNvSpPr>
          <p:nvPr>
            <p:ph type="body" idx="1"/>
          </p:nvPr>
        </p:nvSpPr>
        <p:spPr>
          <a:xfrm>
            <a:off x="1066800" y="1524000"/>
            <a:ext cx="7467600" cy="4800600"/>
          </a:xfrm>
        </p:spPr>
        <p:txBody>
          <a:bodyPr/>
          <a:lstStyle/>
          <a:p>
            <a:pPr marL="457200" indent="-457200" eaLnBrk="1" hangingPunct="1">
              <a:spcAft>
                <a:spcPts val="200"/>
              </a:spcAft>
              <a:buFont typeface="Wingdings" pitchFamily="2" charset="2"/>
              <a:buNone/>
            </a:pPr>
            <a:r>
              <a:rPr lang="en-US" sz="3200" dirty="0" smtClean="0"/>
              <a:t>Monitoring is conducted in the following </a:t>
            </a:r>
          </a:p>
          <a:p>
            <a:pPr marL="457200" indent="-457200" eaLnBrk="1" hangingPunct="1">
              <a:spcAft>
                <a:spcPts val="200"/>
              </a:spcAft>
              <a:buFont typeface="Wingdings" pitchFamily="2" charset="2"/>
              <a:buNone/>
            </a:pPr>
            <a:r>
              <a:rPr lang="en-US" sz="3200" dirty="0" smtClean="0"/>
              <a:t>ways:</a:t>
            </a:r>
          </a:p>
          <a:p>
            <a:pPr marL="801688" lvl="1" indent="-457200" eaLnBrk="1" hangingPunct="1">
              <a:spcAft>
                <a:spcPts val="200"/>
              </a:spcAft>
              <a:buClr>
                <a:schemeClr val="tx1"/>
              </a:buClr>
              <a:buSzTx/>
              <a:buFont typeface="Wingdings" pitchFamily="2" charset="2"/>
              <a:buAutoNum type="arabicPeriod"/>
            </a:pPr>
            <a:r>
              <a:rPr lang="en-US" sz="3200" b="1" dirty="0" smtClean="0">
                <a:cs typeface="Arial" pitchFamily="34" charset="0"/>
              </a:rPr>
              <a:t>Pre-authorization on-site visits</a:t>
            </a:r>
          </a:p>
          <a:p>
            <a:pPr marL="801688" lvl="1" indent="-457200" eaLnBrk="1" hangingPunct="1">
              <a:spcAft>
                <a:spcPts val="200"/>
              </a:spcAft>
              <a:buClr>
                <a:schemeClr val="tx1"/>
              </a:buClr>
              <a:buSzTx/>
              <a:buFont typeface="Wingdings" pitchFamily="2" charset="2"/>
              <a:buAutoNum type="arabicPeriod"/>
            </a:pPr>
            <a:r>
              <a:rPr lang="en-US" sz="3200" b="1" dirty="0" smtClean="0">
                <a:cs typeface="Arial" pitchFamily="34" charset="0"/>
              </a:rPr>
              <a:t>Compliance buys</a:t>
            </a:r>
          </a:p>
          <a:p>
            <a:pPr marL="801688" lvl="1" indent="-457200" eaLnBrk="1" hangingPunct="1">
              <a:spcAft>
                <a:spcPts val="200"/>
              </a:spcAft>
              <a:buClr>
                <a:schemeClr val="tx1"/>
              </a:buClr>
              <a:buSzTx/>
              <a:buFont typeface="Wingdings" pitchFamily="2" charset="2"/>
              <a:buAutoNum type="arabicPeriod"/>
            </a:pPr>
            <a:r>
              <a:rPr lang="en-US" sz="3200" b="1" dirty="0" smtClean="0">
                <a:cs typeface="Arial" pitchFamily="34" charset="0"/>
              </a:rPr>
              <a:t>On-site routine monitoring visits</a:t>
            </a:r>
          </a:p>
          <a:p>
            <a:pPr marL="801688" lvl="1" indent="-457200" eaLnBrk="1" hangingPunct="1">
              <a:spcAft>
                <a:spcPts val="200"/>
              </a:spcAft>
              <a:buClr>
                <a:schemeClr val="tx1"/>
              </a:buClr>
              <a:buSzTx/>
              <a:buFont typeface="Wingdings" pitchFamily="2" charset="2"/>
              <a:buAutoNum type="arabicPeriod"/>
            </a:pPr>
            <a:r>
              <a:rPr lang="en-US" sz="3200" b="1" dirty="0" smtClean="0">
                <a:cs typeface="Arial" pitchFamily="34" charset="0"/>
              </a:rPr>
              <a:t>Audits</a:t>
            </a:r>
          </a:p>
          <a:p>
            <a:pPr marL="457200" indent="-457200" eaLnBrk="1" hangingPunct="1">
              <a:spcAft>
                <a:spcPts val="200"/>
              </a:spcAft>
              <a:buFont typeface="Wingdings" pitchFamily="2" charset="2"/>
              <a:buNone/>
            </a:pPr>
            <a:endParaRPr lang="en-US" sz="3200" i="1"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9027">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69027">
                                            <p:txEl>
                                              <p:pRg st="3" end="3"/>
                                            </p:txEl>
                                          </p:spTgt>
                                        </p:tgtEl>
                                        <p:attrNameLst>
                                          <p:attrName>style.visibility</p:attrName>
                                        </p:attrNameLst>
                                      </p:cBhvr>
                                      <p:to>
                                        <p:strVal val="visible"/>
                                      </p:to>
                                    </p:set>
                                  </p:childTnLst>
                                </p:cTn>
                              </p:par>
                              <p:par>
                                <p:cTn id="11" presetID="5" presetClass="emph" presetSubtype="0" nodeType="withEffect">
                                  <p:stCondLst>
                                    <p:cond delay="0"/>
                                  </p:stCondLst>
                                  <p:childTnLst>
                                    <p:set>
                                      <p:cBhvr override="childStyle">
                                        <p:cTn id="12" dur="indefinite"/>
                                        <p:tgtEl>
                                          <p:spTgt spid="769027">
                                            <p:txEl>
                                              <p:pRg st="2" end="2"/>
                                            </p:txEl>
                                          </p:spTgt>
                                        </p:tgtEl>
                                        <p:attrNameLst>
                                          <p:attrName>style.fontStyle</p:attrName>
                                        </p:attrNameLst>
                                      </p:cBhvr>
                                      <p:to>
                                        <p:strVal val="normal"/>
                                      </p:to>
                                    </p:set>
                                    <p:set>
                                      <p:cBhvr override="childStyle">
                                        <p:cTn id="13" dur="indefinite"/>
                                        <p:tgtEl>
                                          <p:spTgt spid="769027">
                                            <p:txEl>
                                              <p:pRg st="2" end="2"/>
                                            </p:txEl>
                                          </p:spTgt>
                                        </p:tgtEl>
                                        <p:attrNameLst>
                                          <p:attrName>style.fontWeight</p:attrName>
                                        </p:attrNameLst>
                                      </p:cBhvr>
                                      <p:to>
                                        <p:strVal val="normal"/>
                                      </p:to>
                                    </p:set>
                                    <p:set>
                                      <p:cBhvr override="childStyle">
                                        <p:cTn id="14" dur="indefinite"/>
                                        <p:tgtEl>
                                          <p:spTgt spid="769027">
                                            <p:txEl>
                                              <p:pRg st="2" end="2"/>
                                            </p:txEl>
                                          </p:spTgt>
                                        </p:tgtEl>
                                        <p:attrNameLst>
                                          <p:attrName>style.textDecorationUnderline</p:attrName>
                                        </p:attrNameLst>
                                      </p:cBhvr>
                                      <p:to>
                                        <p:strVal val="fals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69027">
                                            <p:txEl>
                                              <p:pRg st="4" end="4"/>
                                            </p:txEl>
                                          </p:spTgt>
                                        </p:tgtEl>
                                        <p:attrNameLst>
                                          <p:attrName>style.visibility</p:attrName>
                                        </p:attrNameLst>
                                      </p:cBhvr>
                                      <p:to>
                                        <p:strVal val="visible"/>
                                      </p:to>
                                    </p:set>
                                  </p:childTnLst>
                                </p:cTn>
                              </p:par>
                              <p:par>
                                <p:cTn id="19" presetID="5" presetClass="emph" presetSubtype="0" nodeType="withEffect">
                                  <p:stCondLst>
                                    <p:cond delay="0"/>
                                  </p:stCondLst>
                                  <p:childTnLst>
                                    <p:set>
                                      <p:cBhvr override="childStyle">
                                        <p:cTn id="20" dur="indefinite"/>
                                        <p:tgtEl>
                                          <p:spTgt spid="769027">
                                            <p:txEl>
                                              <p:pRg st="3" end="3"/>
                                            </p:txEl>
                                          </p:spTgt>
                                        </p:tgtEl>
                                        <p:attrNameLst>
                                          <p:attrName>style.fontStyle</p:attrName>
                                        </p:attrNameLst>
                                      </p:cBhvr>
                                      <p:to>
                                        <p:strVal val="normal"/>
                                      </p:to>
                                    </p:set>
                                    <p:set>
                                      <p:cBhvr override="childStyle">
                                        <p:cTn id="21" dur="indefinite"/>
                                        <p:tgtEl>
                                          <p:spTgt spid="769027">
                                            <p:txEl>
                                              <p:pRg st="3" end="3"/>
                                            </p:txEl>
                                          </p:spTgt>
                                        </p:tgtEl>
                                        <p:attrNameLst>
                                          <p:attrName>style.fontWeight</p:attrName>
                                        </p:attrNameLst>
                                      </p:cBhvr>
                                      <p:to>
                                        <p:strVal val="normal"/>
                                      </p:to>
                                    </p:set>
                                    <p:set>
                                      <p:cBhvr override="childStyle">
                                        <p:cTn id="22" dur="indefinite"/>
                                        <p:tgtEl>
                                          <p:spTgt spid="769027">
                                            <p:txEl>
                                              <p:pRg st="3" end="3"/>
                                            </p:txEl>
                                          </p:spTgt>
                                        </p:tgtEl>
                                        <p:attrNameLst>
                                          <p:attrName>style.textDecorationUnderline</p:attrName>
                                        </p:attrNameLst>
                                      </p:cBhvr>
                                      <p:to>
                                        <p:strVal val="fals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69027">
                                            <p:txEl>
                                              <p:pRg st="5" end="5"/>
                                            </p:txEl>
                                          </p:spTgt>
                                        </p:tgtEl>
                                        <p:attrNameLst>
                                          <p:attrName>style.visibility</p:attrName>
                                        </p:attrNameLst>
                                      </p:cBhvr>
                                      <p:to>
                                        <p:strVal val="visible"/>
                                      </p:to>
                                    </p:set>
                                  </p:childTnLst>
                                </p:cTn>
                              </p:par>
                              <p:par>
                                <p:cTn id="27" presetID="5" presetClass="emph" presetSubtype="0" nodeType="withEffect">
                                  <p:stCondLst>
                                    <p:cond delay="0"/>
                                  </p:stCondLst>
                                  <p:childTnLst>
                                    <p:set>
                                      <p:cBhvr override="childStyle">
                                        <p:cTn id="28" dur="indefinite"/>
                                        <p:tgtEl>
                                          <p:spTgt spid="769027">
                                            <p:txEl>
                                              <p:pRg st="4" end="4"/>
                                            </p:txEl>
                                          </p:spTgt>
                                        </p:tgtEl>
                                        <p:attrNameLst>
                                          <p:attrName>style.fontStyle</p:attrName>
                                        </p:attrNameLst>
                                      </p:cBhvr>
                                      <p:to>
                                        <p:strVal val="normal"/>
                                      </p:to>
                                    </p:set>
                                    <p:set>
                                      <p:cBhvr override="childStyle">
                                        <p:cTn id="29" dur="indefinite"/>
                                        <p:tgtEl>
                                          <p:spTgt spid="769027">
                                            <p:txEl>
                                              <p:pRg st="4" end="4"/>
                                            </p:txEl>
                                          </p:spTgt>
                                        </p:tgtEl>
                                        <p:attrNameLst>
                                          <p:attrName>style.fontWeight</p:attrName>
                                        </p:attrNameLst>
                                      </p:cBhvr>
                                      <p:to>
                                        <p:strVal val="normal"/>
                                      </p:to>
                                    </p:set>
                                    <p:set>
                                      <p:cBhvr override="childStyle">
                                        <p:cTn id="30" dur="indefinite"/>
                                        <p:tgtEl>
                                          <p:spTgt spid="769027">
                                            <p:txEl>
                                              <p:pRg st="4" end="4"/>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title"/>
          </p:nvPr>
        </p:nvSpPr>
        <p:spPr/>
        <p:txBody>
          <a:bodyPr/>
          <a:lstStyle/>
          <a:p>
            <a:pPr eaLnBrk="1" hangingPunct="1"/>
            <a:r>
              <a:rPr lang="en-US" sz="3600" dirty="0" smtClean="0"/>
              <a:t>Sanctions</a:t>
            </a:r>
          </a:p>
        </p:txBody>
      </p:sp>
      <p:sp>
        <p:nvSpPr>
          <p:cNvPr id="771075" name="Rectangle 3"/>
          <p:cNvSpPr>
            <a:spLocks noGrp="1" noChangeArrowheads="1"/>
          </p:cNvSpPr>
          <p:nvPr>
            <p:ph type="body" idx="1"/>
          </p:nvPr>
        </p:nvSpPr>
        <p:spPr>
          <a:xfrm>
            <a:off x="1143000" y="1828800"/>
            <a:ext cx="7848600" cy="4038600"/>
          </a:xfrm>
        </p:spPr>
        <p:txBody>
          <a:bodyPr/>
          <a:lstStyle/>
          <a:p>
            <a:pPr marL="457200" indent="-457200" eaLnBrk="1" hangingPunct="1">
              <a:spcAft>
                <a:spcPts val="200"/>
              </a:spcAft>
              <a:buClr>
                <a:schemeClr val="tx1"/>
              </a:buClr>
              <a:buSzTx/>
              <a:buFontTx/>
              <a:buAutoNum type="arabicPeriod"/>
            </a:pPr>
            <a:r>
              <a:rPr lang="en-US" sz="3200" b="1" dirty="0" smtClean="0"/>
              <a:t>Disqualification from the CA WIC Program</a:t>
            </a:r>
          </a:p>
          <a:p>
            <a:pPr marL="457200" indent="-457200" eaLnBrk="1" hangingPunct="1">
              <a:spcAft>
                <a:spcPts val="200"/>
              </a:spcAft>
              <a:buClr>
                <a:schemeClr val="tx1"/>
              </a:buClr>
              <a:buSzTx/>
              <a:buFontTx/>
              <a:buAutoNum type="arabicPeriod"/>
            </a:pPr>
            <a:r>
              <a:rPr lang="en-US" sz="3200" b="1" dirty="0" smtClean="0"/>
              <a:t>Money penalties</a:t>
            </a:r>
          </a:p>
          <a:p>
            <a:pPr marL="457200" indent="-457200" eaLnBrk="1" hangingPunct="1">
              <a:spcAft>
                <a:spcPts val="200"/>
              </a:spcAft>
              <a:buClr>
                <a:schemeClr val="tx1"/>
              </a:buClr>
              <a:buSzTx/>
              <a:buFontTx/>
              <a:buAutoNum type="arabicPeriod"/>
            </a:pPr>
            <a:r>
              <a:rPr lang="en-US" sz="3200" b="1" dirty="0" smtClean="0"/>
              <a:t>Claims</a:t>
            </a:r>
          </a:p>
          <a:p>
            <a:pPr marL="457200" indent="-457200" eaLnBrk="1" hangingPunct="1">
              <a:spcAft>
                <a:spcPts val="200"/>
              </a:spcAft>
              <a:buClr>
                <a:schemeClr val="tx1"/>
              </a:buClr>
              <a:buSzTx/>
              <a:buFontTx/>
              <a:buAutoNum type="arabicPeriod"/>
            </a:pPr>
            <a:r>
              <a:rPr lang="en-US" sz="3200" b="1" dirty="0" smtClean="0"/>
              <a:t>Filing an appeal </a:t>
            </a:r>
          </a:p>
          <a:p>
            <a:pPr marL="457200" indent="-457200" eaLnBrk="1" hangingPunct="1">
              <a:spcAft>
                <a:spcPts val="200"/>
              </a:spcAft>
              <a:buClr>
                <a:schemeClr val="tx1"/>
              </a:buClr>
              <a:buSzTx/>
              <a:buFontTx/>
              <a:buNone/>
            </a:pPr>
            <a:endParaRPr lang="en-US" sz="3200" b="1" dirty="0" smtClean="0"/>
          </a:p>
          <a:p>
            <a:pPr marL="457200" indent="-457200" eaLnBrk="1" hangingPunct="1">
              <a:buFontTx/>
              <a:buChar char="o"/>
            </a:pPr>
            <a:endParaRPr lang="en-US" sz="3200" dirty="0" smtClean="0">
              <a:solidFill>
                <a:schemeClr val="accent2"/>
              </a:solidFill>
            </a:endParaRPr>
          </a:p>
          <a:p>
            <a:pPr marL="457200" indent="-457200" eaLnBrk="1" hangingPunct="1">
              <a:buFont typeface="Wingdings" pitchFamily="2" charset="2"/>
              <a:buNone/>
            </a:pPr>
            <a:endParaRPr lang="en-US" sz="3200"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710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71075">
                                            <p:txEl>
                                              <p:pRg st="1" end="1"/>
                                            </p:txEl>
                                          </p:spTgt>
                                        </p:tgtEl>
                                        <p:attrNameLst>
                                          <p:attrName>style.visibility</p:attrName>
                                        </p:attrNameLst>
                                      </p:cBhvr>
                                      <p:to>
                                        <p:strVal val="visible"/>
                                      </p:to>
                                    </p:set>
                                  </p:childTnLst>
                                </p:cTn>
                              </p:par>
                            </p:childTnLst>
                          </p:cTn>
                        </p:par>
                        <p:par>
                          <p:cTn id="11" fill="hold" nodeType="afterGroup">
                            <p:stCondLst>
                              <p:cond delay="0"/>
                            </p:stCondLst>
                            <p:childTnLst>
                              <p:par>
                                <p:cTn id="12" presetID="5" presetClass="emph" presetSubtype="0" nodeType="afterEffect">
                                  <p:stCondLst>
                                    <p:cond delay="0"/>
                                  </p:stCondLst>
                                  <p:childTnLst>
                                    <p:set>
                                      <p:cBhvr override="childStyle">
                                        <p:cTn id="13" dur="indefinite"/>
                                        <p:tgtEl>
                                          <p:spTgt spid="771075">
                                            <p:txEl>
                                              <p:pRg st="0" end="0"/>
                                            </p:txEl>
                                          </p:spTgt>
                                        </p:tgtEl>
                                        <p:attrNameLst>
                                          <p:attrName>style.fontStyle</p:attrName>
                                        </p:attrNameLst>
                                      </p:cBhvr>
                                      <p:to>
                                        <p:strVal val="normal"/>
                                      </p:to>
                                    </p:set>
                                    <p:set>
                                      <p:cBhvr override="childStyle">
                                        <p:cTn id="14" dur="indefinite"/>
                                        <p:tgtEl>
                                          <p:spTgt spid="771075">
                                            <p:txEl>
                                              <p:pRg st="0" end="0"/>
                                            </p:txEl>
                                          </p:spTgt>
                                        </p:tgtEl>
                                        <p:attrNameLst>
                                          <p:attrName>style.fontWeight</p:attrName>
                                        </p:attrNameLst>
                                      </p:cBhvr>
                                      <p:to>
                                        <p:strVal val="normal"/>
                                      </p:to>
                                    </p:set>
                                    <p:set>
                                      <p:cBhvr override="childStyle">
                                        <p:cTn id="15" dur="indefinite"/>
                                        <p:tgtEl>
                                          <p:spTgt spid="771075">
                                            <p:txEl>
                                              <p:pRg st="0" end="0"/>
                                            </p:txEl>
                                          </p:spTgt>
                                        </p:tgtEl>
                                        <p:attrNameLst>
                                          <p:attrName>style.textDecorationUnderline</p:attrName>
                                        </p:attrNameLst>
                                      </p:cBhvr>
                                      <p:to>
                                        <p:strVal val="fals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771075">
                                            <p:txEl>
                                              <p:pRg st="2" end="2"/>
                                            </p:txEl>
                                          </p:spTgt>
                                        </p:tgtEl>
                                        <p:attrNameLst>
                                          <p:attrName>style.visibility</p:attrName>
                                        </p:attrNameLst>
                                      </p:cBhvr>
                                      <p:to>
                                        <p:strVal val="visible"/>
                                      </p:to>
                                    </p:set>
                                  </p:childTnLst>
                                </p:cTn>
                              </p:par>
                            </p:childTnLst>
                          </p:cTn>
                        </p:par>
                        <p:par>
                          <p:cTn id="20" fill="hold" nodeType="afterGroup">
                            <p:stCondLst>
                              <p:cond delay="0"/>
                            </p:stCondLst>
                            <p:childTnLst>
                              <p:par>
                                <p:cTn id="21" presetID="5" presetClass="emph" presetSubtype="0" nodeType="afterEffect">
                                  <p:stCondLst>
                                    <p:cond delay="0"/>
                                  </p:stCondLst>
                                  <p:childTnLst>
                                    <p:set>
                                      <p:cBhvr override="childStyle">
                                        <p:cTn id="22" dur="indefinite"/>
                                        <p:tgtEl>
                                          <p:spTgt spid="771075">
                                            <p:txEl>
                                              <p:pRg st="1" end="1"/>
                                            </p:txEl>
                                          </p:spTgt>
                                        </p:tgtEl>
                                        <p:attrNameLst>
                                          <p:attrName>style.fontStyle</p:attrName>
                                        </p:attrNameLst>
                                      </p:cBhvr>
                                      <p:to>
                                        <p:strVal val="normal"/>
                                      </p:to>
                                    </p:set>
                                    <p:set>
                                      <p:cBhvr override="childStyle">
                                        <p:cTn id="23" dur="indefinite"/>
                                        <p:tgtEl>
                                          <p:spTgt spid="771075">
                                            <p:txEl>
                                              <p:pRg st="1" end="1"/>
                                            </p:txEl>
                                          </p:spTgt>
                                        </p:tgtEl>
                                        <p:attrNameLst>
                                          <p:attrName>style.fontWeight</p:attrName>
                                        </p:attrNameLst>
                                      </p:cBhvr>
                                      <p:to>
                                        <p:strVal val="normal"/>
                                      </p:to>
                                    </p:set>
                                    <p:set>
                                      <p:cBhvr override="childStyle">
                                        <p:cTn id="24" dur="indefinite"/>
                                        <p:tgtEl>
                                          <p:spTgt spid="771075">
                                            <p:txEl>
                                              <p:pRg st="1" end="1"/>
                                            </p:txEl>
                                          </p:spTgt>
                                        </p:tgtEl>
                                        <p:attrNameLst>
                                          <p:attrName>style.textDecorationUnderline</p:attrName>
                                        </p:attrNameLst>
                                      </p:cBhvr>
                                      <p:to>
                                        <p:strVal val="fals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771075">
                                            <p:txEl>
                                              <p:pRg st="3" end="3"/>
                                            </p:txEl>
                                          </p:spTgt>
                                        </p:tgtEl>
                                        <p:attrNameLst>
                                          <p:attrName>style.visibility</p:attrName>
                                        </p:attrNameLst>
                                      </p:cBhvr>
                                      <p:to>
                                        <p:strVal val="visible"/>
                                      </p:to>
                                    </p:set>
                                  </p:childTnLst>
                                </p:cTn>
                              </p:par>
                            </p:childTnLst>
                          </p:cTn>
                        </p:par>
                        <p:par>
                          <p:cTn id="29" fill="hold" nodeType="afterGroup">
                            <p:stCondLst>
                              <p:cond delay="0"/>
                            </p:stCondLst>
                            <p:childTnLst>
                              <p:par>
                                <p:cTn id="30" presetID="5" presetClass="emph" presetSubtype="0" nodeType="afterEffect">
                                  <p:stCondLst>
                                    <p:cond delay="0"/>
                                  </p:stCondLst>
                                  <p:childTnLst>
                                    <p:set>
                                      <p:cBhvr override="childStyle">
                                        <p:cTn id="31" dur="indefinite"/>
                                        <p:tgtEl>
                                          <p:spTgt spid="771075">
                                            <p:txEl>
                                              <p:pRg st="2" end="2"/>
                                            </p:txEl>
                                          </p:spTgt>
                                        </p:tgtEl>
                                        <p:attrNameLst>
                                          <p:attrName>style.fontStyle</p:attrName>
                                        </p:attrNameLst>
                                      </p:cBhvr>
                                      <p:to>
                                        <p:strVal val="normal"/>
                                      </p:to>
                                    </p:set>
                                    <p:set>
                                      <p:cBhvr override="childStyle">
                                        <p:cTn id="32" dur="indefinite"/>
                                        <p:tgtEl>
                                          <p:spTgt spid="771075">
                                            <p:txEl>
                                              <p:pRg st="2" end="2"/>
                                            </p:txEl>
                                          </p:spTgt>
                                        </p:tgtEl>
                                        <p:attrNameLst>
                                          <p:attrName>style.fontWeight</p:attrName>
                                        </p:attrNameLst>
                                      </p:cBhvr>
                                      <p:to>
                                        <p:strVal val="normal"/>
                                      </p:to>
                                    </p:set>
                                    <p:set>
                                      <p:cBhvr override="childStyle">
                                        <p:cTn id="33" dur="indefinite"/>
                                        <p:tgtEl>
                                          <p:spTgt spid="771075">
                                            <p:txEl>
                                              <p:pRg st="2" end="2"/>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p:nvPr>
        </p:nvSpPr>
        <p:spPr/>
        <p:txBody>
          <a:bodyPr/>
          <a:lstStyle/>
          <a:p>
            <a:pPr eaLnBrk="1" hangingPunct="1"/>
            <a:r>
              <a:rPr lang="en-US" sz="3200" smtClean="0">
                <a:solidFill>
                  <a:srgbClr val="32A03F"/>
                </a:solidFill>
              </a:rPr>
              <a:t>WIC and the Food Stamp Program</a:t>
            </a:r>
            <a:r>
              <a:rPr lang="en-US" sz="3800" smtClean="0"/>
              <a:t> </a:t>
            </a:r>
          </a:p>
        </p:txBody>
      </p:sp>
      <p:sp>
        <p:nvSpPr>
          <p:cNvPr id="36869" name="Rectangle 3"/>
          <p:cNvSpPr>
            <a:spLocks noGrp="1" noChangeArrowheads="1"/>
          </p:cNvSpPr>
          <p:nvPr>
            <p:ph type="body" sz="half" idx="1"/>
          </p:nvPr>
        </p:nvSpPr>
        <p:spPr/>
        <p:txBody>
          <a:bodyPr/>
          <a:lstStyle/>
          <a:p>
            <a:pPr marL="0" indent="0" eaLnBrk="1" hangingPunct="1">
              <a:buFont typeface="Wingdings" pitchFamily="2" charset="2"/>
              <a:buNone/>
            </a:pPr>
            <a:endParaRPr lang="en-US" smtClean="0">
              <a:latin typeface="Tahoma" pitchFamily="34" charset="0"/>
            </a:endParaRPr>
          </a:p>
          <a:p>
            <a:pPr marL="0" indent="0" eaLnBrk="1" hangingPunct="1">
              <a:buFont typeface="Wingdings" pitchFamily="2" charset="2"/>
              <a:buNone/>
            </a:pPr>
            <a:endParaRPr lang="en-US" smtClean="0"/>
          </a:p>
        </p:txBody>
      </p:sp>
      <p:sp>
        <p:nvSpPr>
          <p:cNvPr id="773128" name="Text Box 8"/>
          <p:cNvSpPr txBox="1">
            <a:spLocks noChangeArrowheads="1"/>
          </p:cNvSpPr>
          <p:nvPr/>
        </p:nvSpPr>
        <p:spPr bwMode="auto">
          <a:xfrm>
            <a:off x="685800" y="3921125"/>
            <a:ext cx="7696200" cy="1336675"/>
          </a:xfrm>
          <a:prstGeom prst="rect">
            <a:avLst/>
          </a:prstGeom>
          <a:solidFill>
            <a:srgbClr val="FF99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274320" tIns="228600" rIns="274320" bIns="228600">
            <a:spAutoFit/>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pPr algn="ctr"/>
            <a:r>
              <a:rPr lang="en-US"/>
              <a:t>California WIC and the CalFresh Program notify each other of program violations.</a:t>
            </a:r>
          </a:p>
        </p:txBody>
      </p:sp>
      <p:sp>
        <p:nvSpPr>
          <p:cNvPr id="36871" name="Text Box 9"/>
          <p:cNvSpPr txBox="1">
            <a:spLocks noChangeArrowheads="1"/>
          </p:cNvSpPr>
          <p:nvPr/>
        </p:nvSpPr>
        <p:spPr bwMode="auto">
          <a:xfrm>
            <a:off x="3717925" y="4408488"/>
            <a:ext cx="1841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endParaRPr lang="en-US"/>
          </a:p>
        </p:txBody>
      </p:sp>
      <p:graphicFrame>
        <p:nvGraphicFramePr>
          <p:cNvPr id="773130" name="Object 10"/>
          <p:cNvGraphicFramePr>
            <a:graphicFrameLocks noGrp="1" noChangeAspect="1"/>
          </p:cNvGraphicFramePr>
          <p:nvPr>
            <p:ph sz="half" idx="2"/>
          </p:nvPr>
        </p:nvGraphicFramePr>
        <p:xfrm>
          <a:off x="3429000" y="1447800"/>
          <a:ext cx="4267200" cy="2087563"/>
        </p:xfrm>
        <a:graphic>
          <a:graphicData uri="http://schemas.openxmlformats.org/presentationml/2006/ole">
            <mc:AlternateContent xmlns:mc="http://schemas.openxmlformats.org/markup-compatibility/2006">
              <mc:Choice xmlns:v="urn:schemas-microsoft-com:vml" Requires="v">
                <p:oleObj spid="_x0000_s36913" name="Document" r:id="rId4" imgW="8134198" imgH="3941978" progId="Word.Document.8">
                  <p:embed/>
                </p:oleObj>
              </mc:Choice>
              <mc:Fallback>
                <p:oleObj name="Document" r:id="rId4" imgW="8134198" imgH="3941978" progId="Word.Document.8">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1447800"/>
                        <a:ext cx="4267200" cy="208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73133" name="Text Box 13"/>
          <p:cNvSpPr txBox="1">
            <a:spLocks noChangeArrowheads="1"/>
          </p:cNvSpPr>
          <p:nvPr/>
        </p:nvSpPr>
        <p:spPr bwMode="auto">
          <a:xfrm>
            <a:off x="838200" y="2270125"/>
            <a:ext cx="2667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Arial" charset="0"/>
                <a:ea typeface="ＭＳ Ｐゴシック" pitchFamily="48" charset="-128"/>
              </a:defRPr>
            </a:lvl1pPr>
            <a:lvl2pPr marL="742950" indent="-285750">
              <a:defRPr sz="2800">
                <a:solidFill>
                  <a:schemeClr val="tx1"/>
                </a:solidFill>
                <a:latin typeface="Arial" charset="0"/>
                <a:ea typeface="ＭＳ Ｐゴシック" pitchFamily="48" charset="-128"/>
              </a:defRPr>
            </a:lvl2pPr>
            <a:lvl3pPr marL="1143000" indent="-228600">
              <a:defRPr sz="2800">
                <a:solidFill>
                  <a:schemeClr val="tx1"/>
                </a:solidFill>
                <a:latin typeface="Arial" charset="0"/>
                <a:ea typeface="ＭＳ Ｐゴシック" pitchFamily="48" charset="-128"/>
              </a:defRPr>
            </a:lvl3pPr>
            <a:lvl4pPr marL="1600200" indent="-228600">
              <a:defRPr sz="2800">
                <a:solidFill>
                  <a:schemeClr val="tx1"/>
                </a:solidFill>
                <a:latin typeface="Arial" charset="0"/>
                <a:ea typeface="ＭＳ Ｐゴシック" pitchFamily="48" charset="-128"/>
              </a:defRPr>
            </a:lvl4pPr>
            <a:lvl5pPr marL="2057400" indent="-228600">
              <a:defRPr sz="2800">
                <a:solidFill>
                  <a:schemeClr val="tx1"/>
                </a:solidFill>
                <a:latin typeface="Arial" charset="0"/>
                <a:ea typeface="ＭＳ Ｐゴシック" pitchFamily="48" charset="-128"/>
              </a:defRPr>
            </a:lvl5pPr>
            <a:lvl6pPr marL="2514600" indent="-228600" eaLnBrk="0" fontAlgn="base" hangingPunct="0">
              <a:spcBef>
                <a:spcPct val="0"/>
              </a:spcBef>
              <a:spcAft>
                <a:spcPct val="0"/>
              </a:spcAft>
              <a:defRPr sz="2800">
                <a:solidFill>
                  <a:schemeClr val="tx1"/>
                </a:solidFill>
                <a:latin typeface="Arial" charset="0"/>
                <a:ea typeface="ＭＳ Ｐゴシック" pitchFamily="48" charset="-128"/>
              </a:defRPr>
            </a:lvl6pPr>
            <a:lvl7pPr marL="2971800" indent="-228600" eaLnBrk="0" fontAlgn="base" hangingPunct="0">
              <a:spcBef>
                <a:spcPct val="0"/>
              </a:spcBef>
              <a:spcAft>
                <a:spcPct val="0"/>
              </a:spcAft>
              <a:defRPr sz="2800">
                <a:solidFill>
                  <a:schemeClr val="tx1"/>
                </a:solidFill>
                <a:latin typeface="Arial" charset="0"/>
                <a:ea typeface="ＭＳ Ｐゴシック" pitchFamily="48" charset="-128"/>
              </a:defRPr>
            </a:lvl7pPr>
            <a:lvl8pPr marL="3429000" indent="-228600" eaLnBrk="0" fontAlgn="base" hangingPunct="0">
              <a:spcBef>
                <a:spcPct val="0"/>
              </a:spcBef>
              <a:spcAft>
                <a:spcPct val="0"/>
              </a:spcAft>
              <a:defRPr sz="2800">
                <a:solidFill>
                  <a:schemeClr val="tx1"/>
                </a:solidFill>
                <a:latin typeface="Arial" charset="0"/>
                <a:ea typeface="ＭＳ Ｐゴシック" pitchFamily="48" charset="-128"/>
              </a:defRPr>
            </a:lvl8pPr>
            <a:lvl9pPr marL="3886200" indent="-228600" eaLnBrk="0" fontAlgn="base" hangingPunct="0">
              <a:spcBef>
                <a:spcPct val="0"/>
              </a:spcBef>
              <a:spcAft>
                <a:spcPct val="0"/>
              </a:spcAft>
              <a:defRPr sz="2800">
                <a:solidFill>
                  <a:schemeClr val="tx1"/>
                </a:solidFill>
                <a:latin typeface="Arial" charset="0"/>
                <a:ea typeface="ＭＳ Ｐゴシック" pitchFamily="48" charset="-128"/>
              </a:defRPr>
            </a:lvl9pPr>
          </a:lstStyle>
          <a:p>
            <a:r>
              <a:rPr lang="en-US" sz="4000" i="1">
                <a:latin typeface="Tahoma" pitchFamily="34" charset="0"/>
              </a:rPr>
              <a:t>Now called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731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7313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731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3128" grpId="0" animBg="1"/>
      <p:bldP spid="77313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p:cNvSpPr>
            <a:spLocks noGrp="1" noChangeArrowheads="1"/>
          </p:cNvSpPr>
          <p:nvPr>
            <p:ph type="title"/>
          </p:nvPr>
        </p:nvSpPr>
        <p:spPr/>
        <p:txBody>
          <a:bodyPr/>
          <a:lstStyle/>
          <a:p>
            <a:pPr eaLnBrk="1" hangingPunct="1"/>
            <a:r>
              <a:rPr lang="en-US" dirty="0" smtClean="0"/>
              <a:t>Additional Resources</a:t>
            </a:r>
          </a:p>
        </p:txBody>
      </p:sp>
      <p:sp>
        <p:nvSpPr>
          <p:cNvPr id="779267" name="Rectangle 3"/>
          <p:cNvSpPr>
            <a:spLocks noGrp="1" noChangeArrowheads="1"/>
          </p:cNvSpPr>
          <p:nvPr>
            <p:ph type="body" idx="1"/>
          </p:nvPr>
        </p:nvSpPr>
        <p:spPr/>
        <p:txBody>
          <a:bodyPr/>
          <a:lstStyle/>
          <a:p>
            <a:pPr marL="0" indent="0" eaLnBrk="1" hangingPunct="1">
              <a:buClr>
                <a:schemeClr val="tx1"/>
              </a:buClr>
              <a:buSzTx/>
              <a:buNone/>
            </a:pPr>
            <a:endParaRPr lang="en-US" sz="3600" b="1" dirty="0" smtClean="0"/>
          </a:p>
          <a:p>
            <a:pPr marL="457200" indent="-457200" eaLnBrk="1" hangingPunct="1">
              <a:buClr>
                <a:schemeClr val="tx1"/>
              </a:buClr>
              <a:buSzTx/>
              <a:buFont typeface="Wingdings" pitchFamily="2" charset="2"/>
              <a:buAutoNum type="arabicPeriod"/>
            </a:pPr>
            <a:r>
              <a:rPr lang="en-US" sz="3200" b="1" dirty="0" smtClean="0"/>
              <a:t>WIC Program Website</a:t>
            </a:r>
          </a:p>
          <a:p>
            <a:pPr marL="457200" indent="-457200" eaLnBrk="1" hangingPunct="1">
              <a:buClr>
                <a:schemeClr val="tx1"/>
              </a:buClr>
              <a:buSzTx/>
              <a:buFont typeface="Wingdings" pitchFamily="2" charset="2"/>
              <a:buAutoNum type="arabicPeriod"/>
            </a:pPr>
            <a:endParaRPr lang="en-US" sz="3600" b="1"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7926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066800" y="-457200"/>
            <a:ext cx="7086600" cy="990600"/>
          </a:xfrm>
        </p:spPr>
        <p:txBody>
          <a:bodyPr/>
          <a:lstStyle/>
          <a:p>
            <a:pPr algn="ctr" eaLnBrk="1" hangingPunct="1"/>
            <a:r>
              <a:rPr lang="en-US" sz="2800" dirty="0" smtClean="0"/>
              <a:t>www.wicworks.ca.gov</a:t>
            </a:r>
          </a:p>
        </p:txBody>
      </p:sp>
      <p:pic>
        <p:nvPicPr>
          <p:cNvPr id="3993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6494"/>
          <a:stretch/>
        </p:blipFill>
        <p:spPr bwMode="auto">
          <a:xfrm>
            <a:off x="0" y="533401"/>
            <a:ext cx="9144000" cy="6324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066800" y="-152400"/>
            <a:ext cx="7086600" cy="685800"/>
          </a:xfrm>
        </p:spPr>
        <p:txBody>
          <a:bodyPr/>
          <a:lstStyle/>
          <a:p>
            <a:pPr algn="ctr" eaLnBrk="1" hangingPunct="1"/>
            <a:r>
              <a:rPr lang="en-US" sz="2800" dirty="0" smtClean="0"/>
              <a:t>Scrolling down….</a:t>
            </a:r>
          </a:p>
        </p:txBody>
      </p:sp>
      <p:pic>
        <p:nvPicPr>
          <p:cNvPr id="3789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8687"/>
          <a:stretch/>
        </p:blipFill>
        <p:spPr bwMode="auto">
          <a:xfrm>
            <a:off x="0" y="571500"/>
            <a:ext cx="9144000" cy="628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41" name="AutoShape 9"/>
          <p:cNvSpPr>
            <a:spLocks noChangeArrowheads="1"/>
          </p:cNvSpPr>
          <p:nvPr/>
        </p:nvSpPr>
        <p:spPr bwMode="auto">
          <a:xfrm>
            <a:off x="0" y="1981200"/>
            <a:ext cx="1905000" cy="762000"/>
          </a:xfrm>
          <a:prstGeom prst="rightArrow">
            <a:avLst>
              <a:gd name="adj1" fmla="val 50000"/>
              <a:gd name="adj2" fmla="val 7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i="1" dirty="0">
                <a:latin typeface="Bodoni MT" pitchFamily="18" charset="0"/>
              </a:rPr>
              <a:t>Click here!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4"/>
          <p:cNvSpPr>
            <a:spLocks noGrp="1" noChangeArrowheads="1"/>
          </p:cNvSpPr>
          <p:nvPr>
            <p:ph type="title"/>
          </p:nvPr>
        </p:nvSpPr>
        <p:spPr>
          <a:xfrm>
            <a:off x="1066800" y="-228600"/>
            <a:ext cx="7086600" cy="762000"/>
          </a:xfrm>
        </p:spPr>
        <p:txBody>
          <a:bodyPr/>
          <a:lstStyle/>
          <a:p>
            <a:pPr algn="ctr" eaLnBrk="1" hangingPunct="1"/>
            <a:r>
              <a:rPr lang="en-US" sz="2800" dirty="0" smtClean="0"/>
              <a:t>WIC Vendors Webpage</a:t>
            </a:r>
          </a:p>
        </p:txBody>
      </p:sp>
      <p:pic>
        <p:nvPicPr>
          <p:cNvPr id="389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6708"/>
          <a:stretch/>
        </p:blipFill>
        <p:spPr bwMode="auto">
          <a:xfrm>
            <a:off x="0" y="533400"/>
            <a:ext cx="9144000"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3"/>
          <p:cNvSpPr>
            <a:spLocks noGrp="1" noChangeArrowheads="1"/>
          </p:cNvSpPr>
          <p:nvPr>
            <p:ph type="title"/>
          </p:nvPr>
        </p:nvSpPr>
        <p:spPr>
          <a:xfrm>
            <a:off x="990600" y="-419100"/>
            <a:ext cx="7086600" cy="990600"/>
          </a:xfrm>
        </p:spPr>
        <p:txBody>
          <a:bodyPr/>
          <a:lstStyle/>
          <a:p>
            <a:pPr algn="ctr" eaLnBrk="1" hangingPunct="1"/>
            <a:r>
              <a:rPr lang="en-US" sz="2800" dirty="0" smtClean="0"/>
              <a:t>Scrolling down…</a:t>
            </a:r>
          </a:p>
        </p:txBody>
      </p:sp>
      <p:pic>
        <p:nvPicPr>
          <p:cNvPr id="409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6940"/>
          <a:stretch/>
        </p:blipFill>
        <p:spPr bwMode="auto">
          <a:xfrm>
            <a:off x="0" y="685800"/>
            <a:ext cx="9144000"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4"/>
          <p:cNvSpPr>
            <a:spLocks noGrp="1" noChangeArrowheads="1"/>
          </p:cNvSpPr>
          <p:nvPr>
            <p:ph type="title"/>
          </p:nvPr>
        </p:nvSpPr>
        <p:spPr>
          <a:xfrm>
            <a:off x="990600" y="-381000"/>
            <a:ext cx="7086600" cy="990600"/>
          </a:xfrm>
        </p:spPr>
        <p:txBody>
          <a:bodyPr/>
          <a:lstStyle/>
          <a:p>
            <a:pPr algn="ctr" eaLnBrk="1" hangingPunct="1"/>
            <a:r>
              <a:rPr lang="en-US" sz="2800" dirty="0" smtClean="0"/>
              <a:t>https://VWIX.ca.gov</a:t>
            </a:r>
          </a:p>
        </p:txBody>
      </p:sp>
      <p:pic>
        <p:nvPicPr>
          <p:cNvPr id="4198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13492"/>
          <a:stretch/>
        </p:blipFill>
        <p:spPr bwMode="auto">
          <a:xfrm>
            <a:off x="0" y="685800"/>
            <a:ext cx="9144000"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2"/>
          <p:cNvSpPr>
            <a:spLocks noGrp="1" noChangeArrowheads="1"/>
          </p:cNvSpPr>
          <p:nvPr>
            <p:ph type="title"/>
          </p:nvPr>
        </p:nvSpPr>
        <p:spPr/>
        <p:txBody>
          <a:bodyPr/>
          <a:lstStyle/>
          <a:p>
            <a:pPr eaLnBrk="1" hangingPunct="1"/>
            <a:r>
              <a:rPr lang="en-US" sz="3600" dirty="0" smtClean="0"/>
              <a:t>Additional Resources</a:t>
            </a:r>
          </a:p>
        </p:txBody>
      </p:sp>
      <p:sp>
        <p:nvSpPr>
          <p:cNvPr id="784387" name="Rectangle 3"/>
          <p:cNvSpPr>
            <a:spLocks noGrp="1" noChangeArrowheads="1"/>
          </p:cNvSpPr>
          <p:nvPr>
            <p:ph type="body" idx="1"/>
          </p:nvPr>
        </p:nvSpPr>
        <p:spPr>
          <a:xfrm>
            <a:off x="1295400" y="1905000"/>
            <a:ext cx="6477000" cy="4114800"/>
          </a:xfrm>
        </p:spPr>
        <p:txBody>
          <a:bodyPr/>
          <a:lstStyle/>
          <a:p>
            <a:pPr marL="0" indent="0" eaLnBrk="1" hangingPunct="1">
              <a:buClr>
                <a:schemeClr val="tx1"/>
              </a:buClr>
              <a:buSzTx/>
              <a:buNone/>
            </a:pPr>
            <a:endParaRPr lang="en-US" sz="3200" dirty="0" smtClean="0"/>
          </a:p>
          <a:p>
            <a:pPr marL="457200" indent="-457200" eaLnBrk="1" hangingPunct="1">
              <a:buClr>
                <a:schemeClr val="tx1"/>
              </a:buClr>
              <a:buSzTx/>
              <a:buFont typeface="Wingdings" pitchFamily="2" charset="2"/>
              <a:buAutoNum type="arabicPeriod"/>
            </a:pPr>
            <a:r>
              <a:rPr lang="en-US" sz="3200" dirty="0" smtClean="0"/>
              <a:t>WIC Program Website</a:t>
            </a:r>
          </a:p>
          <a:p>
            <a:pPr marL="457200" indent="-457200" eaLnBrk="1" hangingPunct="1">
              <a:buClr>
                <a:schemeClr val="tx1"/>
              </a:buClr>
              <a:buSzTx/>
              <a:buFont typeface="Wingdings" pitchFamily="2" charset="2"/>
              <a:buAutoNum type="arabicPeriod"/>
            </a:pPr>
            <a:r>
              <a:rPr lang="en-US" sz="3200" b="1" dirty="0" smtClean="0"/>
              <a:t>Newsletter</a:t>
            </a:r>
          </a:p>
          <a:p>
            <a:pPr marL="457200" indent="-457200" eaLnBrk="1" hangingPunct="1">
              <a:buClr>
                <a:schemeClr val="tx1"/>
              </a:buClr>
              <a:buSzTx/>
              <a:buFont typeface="Wingdings" pitchFamily="2" charset="2"/>
              <a:buAutoNum type="arabicPeriod"/>
            </a:pPr>
            <a:r>
              <a:rPr lang="en-US" sz="3200" b="1" dirty="0" smtClean="0"/>
              <a:t>Vendor Complaint Process</a:t>
            </a:r>
          </a:p>
          <a:p>
            <a:pPr marL="457200" indent="-457200" eaLnBrk="1" hangingPunct="1">
              <a:buClr>
                <a:schemeClr val="tx1"/>
              </a:buClr>
              <a:buSzTx/>
              <a:buFont typeface="Wingdings" pitchFamily="2" charset="2"/>
              <a:buAutoNum type="arabicPeriod"/>
            </a:pPr>
            <a:endParaRPr lang="en-US" sz="3200" b="1" dirty="0" smtClean="0"/>
          </a:p>
          <a:p>
            <a:pPr marL="457200" indent="-457200" eaLnBrk="1" hangingPunct="1">
              <a:buClr>
                <a:schemeClr val="tx1"/>
              </a:buClr>
              <a:buSzTx/>
              <a:buFont typeface="Wingdings" pitchFamily="2" charset="2"/>
              <a:buNone/>
            </a:pPr>
            <a:endParaRPr lang="en-US" sz="3200" b="1"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8438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2"/>
          <p:cNvSpPr>
            <a:spLocks noGrp="1" noChangeArrowheads="1"/>
          </p:cNvSpPr>
          <p:nvPr>
            <p:ph type="title"/>
          </p:nvPr>
        </p:nvSpPr>
        <p:spPr/>
        <p:txBody>
          <a:bodyPr/>
          <a:lstStyle/>
          <a:p>
            <a:pPr eaLnBrk="1" hangingPunct="1"/>
            <a:r>
              <a:rPr lang="en-US" sz="3600" dirty="0" smtClean="0"/>
              <a:t>Additional Resources</a:t>
            </a:r>
          </a:p>
        </p:txBody>
      </p:sp>
      <p:sp>
        <p:nvSpPr>
          <p:cNvPr id="796675" name="Rectangle 3"/>
          <p:cNvSpPr>
            <a:spLocks noGrp="1" noChangeArrowheads="1"/>
          </p:cNvSpPr>
          <p:nvPr>
            <p:ph type="body" idx="1"/>
          </p:nvPr>
        </p:nvSpPr>
        <p:spPr>
          <a:xfrm>
            <a:off x="1219200" y="1447800"/>
            <a:ext cx="6477000" cy="4419600"/>
          </a:xfrm>
        </p:spPr>
        <p:txBody>
          <a:bodyPr/>
          <a:lstStyle/>
          <a:p>
            <a:pPr marL="457200" indent="-457200" eaLnBrk="1" hangingPunct="1">
              <a:buClr>
                <a:schemeClr val="tx1"/>
              </a:buClr>
              <a:buSzTx/>
              <a:buFont typeface="Wingdings" pitchFamily="2" charset="2"/>
              <a:buAutoNum type="arabicPeriod"/>
            </a:pPr>
            <a:endParaRPr lang="en-US" sz="3200" dirty="0" smtClean="0"/>
          </a:p>
          <a:p>
            <a:pPr marL="457200" indent="-457200" eaLnBrk="1" hangingPunct="1">
              <a:buClr>
                <a:schemeClr val="tx1"/>
              </a:buClr>
              <a:buSzTx/>
              <a:buFont typeface="Wingdings" pitchFamily="2" charset="2"/>
              <a:buAutoNum type="arabicPeriod"/>
            </a:pPr>
            <a:r>
              <a:rPr lang="en-US" sz="3200" dirty="0" smtClean="0"/>
              <a:t>WIC Program Website</a:t>
            </a:r>
          </a:p>
          <a:p>
            <a:pPr marL="457200" indent="-457200" eaLnBrk="1" hangingPunct="1">
              <a:buClr>
                <a:schemeClr val="tx1"/>
              </a:buClr>
              <a:buSzTx/>
              <a:buFont typeface="Wingdings" pitchFamily="2" charset="2"/>
              <a:buAutoNum type="arabicPeriod"/>
            </a:pPr>
            <a:r>
              <a:rPr lang="en-US" sz="3200" dirty="0" smtClean="0"/>
              <a:t>Newsletter </a:t>
            </a:r>
          </a:p>
          <a:p>
            <a:pPr marL="457200" indent="-457200" eaLnBrk="1" hangingPunct="1">
              <a:buClr>
                <a:schemeClr val="tx1"/>
              </a:buClr>
              <a:buSzTx/>
              <a:buFont typeface="Wingdings" pitchFamily="2" charset="2"/>
              <a:buAutoNum type="arabicPeriod"/>
            </a:pPr>
            <a:r>
              <a:rPr lang="en-US" sz="3200" dirty="0" smtClean="0"/>
              <a:t>Vendor Complaint Process</a:t>
            </a:r>
            <a:endParaRPr lang="en-US" sz="3200" b="1" dirty="0" smtClean="0"/>
          </a:p>
          <a:p>
            <a:pPr marL="457200" indent="-457200" eaLnBrk="1" hangingPunct="1">
              <a:buClr>
                <a:schemeClr val="tx1"/>
              </a:buClr>
              <a:buSzTx/>
              <a:buFont typeface="Wingdings" pitchFamily="2" charset="2"/>
              <a:buAutoNum type="arabicPeriod"/>
            </a:pPr>
            <a:r>
              <a:rPr lang="en-US" sz="3200" b="1" dirty="0" smtClean="0"/>
              <a:t>CA WIC Vendor Consultants</a:t>
            </a:r>
          </a:p>
          <a:p>
            <a:pPr marL="457200" indent="-457200" eaLnBrk="1" hangingPunct="1">
              <a:buClr>
                <a:schemeClr val="tx1"/>
              </a:buClr>
              <a:buSzTx/>
              <a:buFont typeface="Wingdings" pitchFamily="2" charset="2"/>
              <a:buAutoNum type="arabicPeriod"/>
            </a:pPr>
            <a:r>
              <a:rPr lang="en-US" sz="3200" b="1" dirty="0" smtClean="0"/>
              <a:t>Local Vendor Liaisons (LVL)</a:t>
            </a:r>
            <a:endParaRPr lang="en-US" sz="3200" dirty="0" smtClean="0"/>
          </a:p>
          <a:p>
            <a:pPr marL="457200" indent="-457200" eaLnBrk="1" hangingPunct="1">
              <a:buClr>
                <a:schemeClr val="tx1"/>
              </a:buClr>
              <a:buSzTx/>
              <a:buFont typeface="Wingdings" pitchFamily="2" charset="2"/>
              <a:buAutoNum type="arabicPeriod"/>
            </a:pPr>
            <a:endParaRPr lang="en-US" sz="3200" b="1" dirty="0" smtClean="0"/>
          </a:p>
          <a:p>
            <a:pPr marL="457200" indent="-457200" eaLnBrk="1" hangingPunct="1">
              <a:buClr>
                <a:schemeClr val="tx1"/>
              </a:buClr>
              <a:buSzTx/>
              <a:buFont typeface="Wingdings" pitchFamily="2" charset="2"/>
              <a:buAutoNum type="arabicPeriod"/>
            </a:pPr>
            <a:endParaRPr lang="en-US" sz="3200" b="1" dirty="0" smtClean="0"/>
          </a:p>
          <a:p>
            <a:pPr marL="457200" indent="-457200" eaLnBrk="1" hangingPunct="1">
              <a:buClr>
                <a:schemeClr val="tx1"/>
              </a:buClr>
              <a:buSzTx/>
              <a:buFont typeface="Wingdings" pitchFamily="2" charset="2"/>
              <a:buNone/>
            </a:pPr>
            <a:endParaRPr lang="en-US" sz="3200" b="1"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96675">
                                            <p:txEl>
                                              <p:pRg st="5" end="5"/>
                                            </p:txEl>
                                          </p:spTgt>
                                        </p:tgtEl>
                                        <p:attrNameLst>
                                          <p:attrName>style.visibility</p:attrName>
                                        </p:attrNameLst>
                                      </p:cBhvr>
                                      <p:to>
                                        <p:strVal val="visible"/>
                                      </p:to>
                                    </p:set>
                                  </p:childTnLst>
                                </p:cTn>
                              </p:par>
                              <p:par>
                                <p:cTn id="7" presetID="5" presetClass="emph" presetSubtype="0" nodeType="withEffect">
                                  <p:stCondLst>
                                    <p:cond delay="0"/>
                                  </p:stCondLst>
                                  <p:childTnLst>
                                    <p:set>
                                      <p:cBhvr override="childStyle">
                                        <p:cTn id="8" dur="indefinite"/>
                                        <p:tgtEl>
                                          <p:spTgt spid="796675">
                                            <p:txEl>
                                              <p:pRg st="4" end="4"/>
                                            </p:txEl>
                                          </p:spTgt>
                                        </p:tgtEl>
                                        <p:attrNameLst>
                                          <p:attrName>style.fontStyle</p:attrName>
                                        </p:attrNameLst>
                                      </p:cBhvr>
                                      <p:to>
                                        <p:strVal val="normal"/>
                                      </p:to>
                                    </p:set>
                                    <p:set>
                                      <p:cBhvr override="childStyle">
                                        <p:cTn id="9" dur="indefinite"/>
                                        <p:tgtEl>
                                          <p:spTgt spid="796675">
                                            <p:txEl>
                                              <p:pRg st="4" end="4"/>
                                            </p:txEl>
                                          </p:spTgt>
                                        </p:tgtEl>
                                        <p:attrNameLst>
                                          <p:attrName>style.fontWeight</p:attrName>
                                        </p:attrNameLst>
                                      </p:cBhvr>
                                      <p:to>
                                        <p:strVal val="normal"/>
                                      </p:to>
                                    </p:set>
                                    <p:set>
                                      <p:cBhvr override="childStyle">
                                        <p:cTn id="10" dur="indefinite"/>
                                        <p:tgtEl>
                                          <p:spTgt spid="796675">
                                            <p:txEl>
                                              <p:pRg st="4" end="4"/>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4"/>
          <p:cNvSpPr>
            <a:spLocks noGrp="1" noChangeArrowheads="1"/>
          </p:cNvSpPr>
          <p:nvPr>
            <p:ph type="body" idx="1"/>
          </p:nvPr>
        </p:nvSpPr>
        <p:spPr>
          <a:xfrm>
            <a:off x="2667000" y="1181100"/>
            <a:ext cx="6477000" cy="4800600"/>
          </a:xfrm>
        </p:spPr>
        <p:txBody>
          <a:bodyPr/>
          <a:lstStyle/>
          <a:p>
            <a:pPr eaLnBrk="1" hangingPunct="1"/>
            <a:endParaRPr lang="en-US" smtClean="0"/>
          </a:p>
          <a:p>
            <a:pPr eaLnBrk="1" hangingPunct="1"/>
            <a:endParaRPr lang="en-US" smtClean="0"/>
          </a:p>
          <a:p>
            <a:pPr eaLnBrk="1" hangingPunct="1">
              <a:buFont typeface="Wingdings" pitchFamily="2" charset="2"/>
              <a:buNone/>
            </a:pPr>
            <a:endParaRPr lang="en-US" smtClean="0"/>
          </a:p>
        </p:txBody>
      </p:sp>
      <p:sp>
        <p:nvSpPr>
          <p:cNvPr id="46085" name="WordArt 6"/>
          <p:cNvSpPr>
            <a:spLocks noChangeArrowheads="1" noChangeShapeType="1" noTextEdit="1"/>
          </p:cNvSpPr>
          <p:nvPr/>
        </p:nvSpPr>
        <p:spPr bwMode="auto">
          <a:xfrm>
            <a:off x="1219200" y="2895600"/>
            <a:ext cx="6629400" cy="1371600"/>
          </a:xfrm>
          <a:prstGeom prst="rect">
            <a:avLst/>
          </a:prstGeom>
        </p:spPr>
        <p:txBody>
          <a:bodyPr wrap="none" fromWordArt="1">
            <a:prstTxWarp prst="textPlain">
              <a:avLst>
                <a:gd name="adj" fmla="val 50000"/>
              </a:avLst>
            </a:prstTxWarp>
          </a:bodyPr>
          <a:lstStyle/>
          <a:p>
            <a:pPr algn="ctr"/>
            <a:r>
              <a:rPr lang="en-US" sz="3600" b="1" kern="10" spc="720" dirty="0">
                <a:ln w="12700">
                  <a:solidFill>
                    <a:schemeClr val="tx1"/>
                  </a:solidFill>
                  <a:round/>
                  <a:headEnd/>
                  <a:tailEnd/>
                </a:ln>
                <a:solidFill>
                  <a:srgbClr val="FF6600"/>
                </a:solidFill>
                <a:effectLst>
                  <a:outerShdw dist="45791" dir="3378596" algn="ctr" rotWithShape="0">
                    <a:srgbClr val="4D4D4D">
                      <a:alpha val="79999"/>
                    </a:srgbClr>
                  </a:outerShdw>
                </a:effectLst>
                <a:latin typeface="Arial"/>
                <a:cs typeface="Arial"/>
              </a:rPr>
              <a:t>Thank you!</a:t>
            </a:r>
          </a:p>
        </p:txBody>
      </p:sp>
      <p:sp>
        <p:nvSpPr>
          <p:cNvPr id="46086" name="Rectangle 8"/>
          <p:cNvSpPr>
            <a:spLocks noGrp="1" noChangeArrowheads="1"/>
          </p:cNvSpPr>
          <p:nvPr>
            <p:ph type="title"/>
          </p:nvPr>
        </p:nvSpPr>
        <p:spPr>
          <a:xfrm>
            <a:off x="2286000" y="228600"/>
            <a:ext cx="6324600" cy="990600"/>
          </a:xfrm>
        </p:spPr>
        <p:txBody>
          <a:bodyPr/>
          <a:lstStyle/>
          <a:p>
            <a:pPr eaLnBrk="1" hangingPunct="1"/>
            <a:r>
              <a:rPr lang="en-US" sz="3600" dirty="0" smtClean="0"/>
              <a:t>Test and Evaluation</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WIC_Template_04_02_08">
  <a:themeElements>
    <a:clrScheme name="">
      <a:dk1>
        <a:srgbClr val="000000"/>
      </a:dk1>
      <a:lt1>
        <a:srgbClr val="FFFFFF"/>
      </a:lt1>
      <a:dk2>
        <a:srgbClr val="36AD45"/>
      </a:dk2>
      <a:lt2>
        <a:srgbClr val="808080"/>
      </a:lt2>
      <a:accent1>
        <a:srgbClr val="AAC948"/>
      </a:accent1>
      <a:accent2>
        <a:srgbClr val="904098"/>
      </a:accent2>
      <a:accent3>
        <a:srgbClr val="FFFFFF"/>
      </a:accent3>
      <a:accent4>
        <a:srgbClr val="000000"/>
      </a:accent4>
      <a:accent5>
        <a:srgbClr val="D2E1B1"/>
      </a:accent5>
      <a:accent6>
        <a:srgbClr val="823989"/>
      </a:accent6>
      <a:hlink>
        <a:srgbClr val="EF3E32"/>
      </a:hlink>
      <a:folHlink>
        <a:srgbClr val="D8D8EC"/>
      </a:folHlink>
    </a:clrScheme>
    <a:fontScheme name="WIC_Template_04_02_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ea typeface="ＭＳ Ｐゴシック" pitchFamily="4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ea typeface="ＭＳ Ｐゴシック" pitchFamily="48" charset="-128"/>
          </a:defRPr>
        </a:defPPr>
      </a:lstStyle>
    </a:lnDef>
  </a:objectDefaults>
  <a:extraClrSchemeLst>
    <a:extraClrScheme>
      <a:clrScheme name="WIC_Template_04_02_08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WIC_Template_04_02_08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WIC_Template_04_02_08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WIC_Template_04_02_08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WIC_Template_04_02_08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WIC_Template_04_02_08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WIC_Template_04_02_08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WIC_Template_04_02_08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WIC_Template_04_02_08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WIC_Template_04_02_08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WIC_Template_04_02_08">
  <a:themeElements>
    <a:clrScheme name="">
      <a:dk1>
        <a:srgbClr val="000000"/>
      </a:dk1>
      <a:lt1>
        <a:srgbClr val="FFFFFF"/>
      </a:lt1>
      <a:dk2>
        <a:srgbClr val="36AD45"/>
      </a:dk2>
      <a:lt2>
        <a:srgbClr val="808080"/>
      </a:lt2>
      <a:accent1>
        <a:srgbClr val="AAC948"/>
      </a:accent1>
      <a:accent2>
        <a:srgbClr val="904098"/>
      </a:accent2>
      <a:accent3>
        <a:srgbClr val="FFFFFF"/>
      </a:accent3>
      <a:accent4>
        <a:srgbClr val="000000"/>
      </a:accent4>
      <a:accent5>
        <a:srgbClr val="D2E1B1"/>
      </a:accent5>
      <a:accent6>
        <a:srgbClr val="823989"/>
      </a:accent6>
      <a:hlink>
        <a:srgbClr val="EF3E32"/>
      </a:hlink>
      <a:folHlink>
        <a:srgbClr val="D8D8EC"/>
      </a:folHlink>
    </a:clrScheme>
    <a:fontScheme name="WIC_Template_04_02_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ea typeface="ＭＳ Ｐゴシック" pitchFamily="4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ea typeface="ＭＳ Ｐゴシック" pitchFamily="48" charset="-128"/>
          </a:defRPr>
        </a:defPPr>
      </a:lstStyle>
    </a:lnDef>
  </a:objectDefaults>
  <a:extraClrSchemeLst>
    <a:extraClrScheme>
      <a:clrScheme name="WIC_Template_04_02_08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WIC_Template_04_02_08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WIC_Template_04_02_08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WIC_Template_04_02_08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WIC_Template_04_02_08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WIC_Template_04_02_08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WIC_Template_04_02_08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WIC_Template_04_02_08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WIC_Template_04_02_08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WIC_Template_04_02_08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Language xmlns="http://schemas.microsoft.com/sharepoint/v3">English</Language>
    <Target_x0020_Audience_x0020_Group xmlns="08d20643-fcde-45ea-a937-2ec378b594f6"/>
    <Topics xmlns="08d20643-fcde-45ea-a937-2ec378b594f6"/>
    <Abstract xmlns="08d20643-fcde-45ea-a937-2ec378b594f6" xsi:nil="true"/>
    <Reading_x0020_Level xmlns="08d20643-fcde-45ea-a937-2ec378b594f6" xsi:nil="true"/>
    <Organization xmlns="08d20643-fcde-45ea-a937-2ec378b594f6">307</Organization>
    <PublishingExpirationDate xmlns="http://schemas.microsoft.com/sharepoint/v3" xsi:nil="true"/>
    <PublishingStartDate xmlns="http://schemas.microsoft.com/sharepoint/v3" xsi:nil="true"/>
    <HealthPubTopics xmlns="08d20643-fcde-45ea-a937-2ec378b594f6"/>
    <PublishingContactName xmlns="http://schemas.microsoft.com/sharepoint/v3" xsi:nil="true"/>
    <Publication_x0020_Type xmlns="08d20643-fcde-45ea-a937-2ec378b594f6"/>
  </documentManagement>
</p:properties>
</file>

<file path=customXml/item2.xml><?xml version="1.0" encoding="utf-8"?>
<ct:contentTypeSchema xmlns:ct="http://schemas.microsoft.com/office/2006/metadata/contentType" xmlns:ma="http://schemas.microsoft.com/office/2006/metadata/properties/metaAttributes" ct:_="" ma:_="" ma:contentTypeName="CDPH Document" ma:contentTypeID="0x010100509694B9D961A845A54FD4DFC29DE5F2007B84E194E9A30447BD608ED85A2ED3B0" ma:contentTypeVersion="14" ma:contentTypeDescription="This is the Custom Document Type for use by CDPH" ma:contentTypeScope="" ma:versionID="47697592f84f51ebff63d16a61e53c6f">
  <xsd:schema xmlns:xsd="http://www.w3.org/2001/XMLSchema" xmlns:p="http://schemas.microsoft.com/office/2006/metadata/properties" xmlns:ns1="http://schemas.microsoft.com/sharepoint/v3" xmlns:ns2="08d20643-fcde-45ea-a937-2ec378b594f6" targetNamespace="http://schemas.microsoft.com/office/2006/metadata/properties" ma:root="true" ma:fieldsID="d50163c47723ba4edb8fc7fffac399b3" ns1:_="" ns2:_="">
    <xsd:import namespace="http://schemas.microsoft.com/sharepoint/v3"/>
    <xsd:import namespace="08d20643-fcde-45ea-a937-2ec378b594f6"/>
    <xsd:element name="properties">
      <xsd:complexType>
        <xsd:sequence>
          <xsd:element name="documentManagement">
            <xsd:complexType>
              <xsd:all>
                <xsd:element ref="ns1:PublishingContactName" minOccurs="0"/>
                <xsd:element ref="ns1:Language"/>
                <xsd:element ref="ns2:Organization"/>
                <xsd:element ref="ns2:Topics" minOccurs="0"/>
                <xsd:element ref="ns2:Abstract" minOccurs="0"/>
                <xsd:element ref="ns2:Reading_x0020_Level" minOccurs="0"/>
                <xsd:element ref="ns2:Target_x0020_Audience_x0020_Group" minOccurs="0"/>
                <xsd:element ref="ns2:HealthPubTopics" minOccurs="0"/>
                <xsd:element ref="ns2:Publication_x0020_Type" minOccurs="0"/>
                <xsd:element ref="ns1:PublishingExpirationDate" minOccurs="0"/>
                <xsd:element ref="ns1:PublishingStart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ContactName" ma:index="2" nillable="true" ma:displayName="Contact Name" ma:description="Enter the Program/Workgroup Name responsible for this page." ma:internalName="PublishingContactName">
      <xsd:simpleType>
        <xsd:restriction base="dms:Text">
          <xsd:maxLength value="255"/>
        </xsd:restriction>
      </xsd:simpleType>
    </xsd:element>
    <xsd:element name="Language" ma:index="3" ma:displayName="Language" ma:format="Dropdown" ma:internalName="Language" ma:readOnly="false">
      <xsd:simpleType>
        <xsd:restriction base="dms:Choice">
          <xsd:enumeration value="Arabic (Saudi Arabia)"/>
          <xsd:enumeration value="Bulgarian (Bulgaria)"/>
          <xsd:enumeration value="Chinese (Hong Kong S.A.R.)"/>
          <xsd:enumeration value="Chinese (People's Republic of China)"/>
          <xsd:enumeration value="Chinese (Taiwan)"/>
          <xsd:enumeration value="Croatian (Croatia)"/>
          <xsd:enumeration value="Czech (Czech Republic)"/>
          <xsd:enumeration value="Danish (Denmark)"/>
          <xsd:enumeration value="Dutch (Netherlands)"/>
          <xsd:enumeration value="English"/>
          <xsd:enumeration value="Estonian (Estonia)"/>
          <xsd:enumeration value="Finnish (Finland)"/>
          <xsd:enumeration value="French (France)"/>
          <xsd:enumeration value="German (Germany)"/>
          <xsd:enumeration value="Greek (Greece)"/>
          <xsd:enumeration value="Hebrew (Israel)"/>
          <xsd:enumeration value="Hindi (India)"/>
          <xsd:enumeration value="Hungarian (Hungary)"/>
          <xsd:enumeration value="Indonesian (Indonesia)"/>
          <xsd:enumeration value="Italian (Italy)"/>
          <xsd:enumeration value="Japanese (Japan)"/>
          <xsd:enumeration value="Korean (Korea)"/>
          <xsd:enumeration value="Latvian (Latvia)"/>
          <xsd:enumeration value="Lithuanian (Lithuania)"/>
          <xsd:enumeration value="Malay (Malaysia)"/>
          <xsd:enumeration value="Norwegian (Bokmal) (Norway)"/>
          <xsd:enumeration value="Polish (Poland)"/>
          <xsd:enumeration value="Portuguese (Brazil)"/>
          <xsd:enumeration value="Portuguese (Portugal)"/>
          <xsd:enumeration value="Romanian (Romania)"/>
          <xsd:enumeration value="Russian (Russia)"/>
          <xsd:enumeration value="Serbian (Latin) (Serbia)"/>
          <xsd:enumeration value="Slovak (Slovakia)"/>
          <xsd:enumeration value="Slovenian (Slovenia)"/>
          <xsd:enumeration value="Spanish (Spain)"/>
          <xsd:enumeration value="Swedish (Sweden)"/>
          <xsd:enumeration value="Thai (Thailand)"/>
          <xsd:enumeration value="Turkish (Turkey)"/>
          <xsd:enumeration value="Ukrainian (Ukraine)"/>
          <xsd:enumeration value="Urdu (Islamic Republic of Pakistan)"/>
          <xsd:enumeration value="Vietnamese (Vietnam)"/>
        </xsd:restriction>
      </xsd:simpleType>
    </xsd:element>
    <xsd:element name="PublishingExpirationDate" ma:index="15" nillable="true" ma:displayName="Scheduling End Date" ma:description="" ma:internalName="PublishingExpirationDate">
      <xsd:simpleType>
        <xsd:restriction base="dms:Unknown"/>
      </xsd:simpleType>
    </xsd:element>
    <xsd:element name="PublishingStartDate" ma:index="16" nillable="true" ma:displayName="Scheduling Start Date" ma:description="" ma:internalName="PublishingStartDate">
      <xsd:simpleType>
        <xsd:restriction base="dms:Unknown"/>
      </xsd:simpleType>
    </xsd:element>
  </xsd:schema>
  <xsd:schema xmlns:xsd="http://www.w3.org/2001/XMLSchema" xmlns:dms="http://schemas.microsoft.com/office/2006/documentManagement/types" targetNamespace="08d20643-fcde-45ea-a937-2ec378b594f6" elementFormDefault="qualified">
    <xsd:import namespace="http://schemas.microsoft.com/office/2006/documentManagement/types"/>
    <xsd:element name="Organization" ma:index="4" ma:displayName="Organization" ma:list="{a36defa3-96f3-4a80-832e-ca38e007e7d9}" ma:internalName="Organization" ma:showField="Title" ma:web="fb0f7d93-b7c4-4bc4-88c3-d00766274aba">
      <xsd:simpleType>
        <xsd:restriction base="dms:Lookup"/>
      </xsd:simpleType>
    </xsd:element>
    <xsd:element name="Topics" ma:index="5" nillable="true" ma:displayName="Topics" ma:description="This is the column used to add Topics Metadata to Pages and Documents in the CDPH Internet" ma:list="01f12226-4c86-44b7-bc96-3ccb58f90f62" ma:internalName="Topics" ma:showField="Title" ma:web="fb0f7d93-b7c4-4bc4-88c3-d00766274aba">
      <xsd:complexType>
        <xsd:complexContent>
          <xsd:extension base="dms:MultiChoiceLookup">
            <xsd:sequence>
              <xsd:element name="Value" type="dms:Lookup" maxOccurs="unbounded" minOccurs="0" nillable="true"/>
            </xsd:sequence>
          </xsd:extension>
        </xsd:complexContent>
      </xsd:complexType>
    </xsd:element>
    <xsd:element name="Abstract" ma:index="6" nillable="true" ma:displayName="Abstract" ma:description="This is the column used to hold the Description in Pages and Documents in the CDPH Internet" ma:internalName="Abstract" ma:readOnly="false">
      <xsd:simpleType>
        <xsd:restriction base="dms:Note"/>
      </xsd:simpleType>
    </xsd:element>
    <xsd:element name="Reading_x0020_Level" ma:index="8" nillable="true" ma:displayName="Reading Grade Level" ma:description="The reading grade level indicates the number of years of education that a person needs to be able to understand the content of the web page on the first reading. Reading Grade Level formulas generally  take into consideration (1) the total number of words, and (2) the number syllables, as well as (3) the total number of sentences.&#10;" ma:format="Dropdown" ma:internalName="Reading_x0020_Level">
      <xsd:simpleType>
        <xsd:restriction base="dms:Choice">
          <xsd:enumeration value="Low Literacy – Adult"/>
          <xsd:enumeration value="1"/>
          <xsd:enumeration value="2"/>
          <xsd:enumeration value="3"/>
          <xsd:enumeration value="4"/>
          <xsd:enumeration value="5"/>
          <xsd:enumeration value="6"/>
          <xsd:enumeration value="7"/>
          <xsd:enumeration value="8"/>
          <xsd:enumeration value="9"/>
          <xsd:enumeration value="10"/>
          <xsd:enumeration value="11"/>
          <xsd:enumeration value="12"/>
          <xsd:enumeration value="12+"/>
        </xsd:restriction>
      </xsd:simpleType>
    </xsd:element>
    <xsd:element name="Target_x0020_Audience_x0020_Group" ma:index="9" nillable="true" ma:displayName="Target Audience Group" ma:list="fc48fd2f-a954-4162-9255-5fe5d7f315f7" ma:internalName="Target_x0020_Audience_x0020_Group" ma:showField="Title" ma:web="fb0f7d93-b7c4-4bc4-88c3-d00766274aba">
      <xsd:complexType>
        <xsd:complexContent>
          <xsd:extension base="dms:MultiChoiceLookup">
            <xsd:sequence>
              <xsd:element name="Value" type="dms:Lookup" maxOccurs="unbounded" minOccurs="0" nillable="true"/>
            </xsd:sequence>
          </xsd:extension>
        </xsd:complexContent>
      </xsd:complexType>
    </xsd:element>
    <xsd:element name="HealthPubTopics" ma:index="10" nillable="true" ma:displayName="HealthPubTopics" ma:description="This contains the Topics List from the CDHS Health Publications Portal." ma:list="2c9bccb1-450f-4cdc-876e-b9cf23335bfb" ma:internalName="HealthPubTopics" ma:showField="Title" ma:web="fb0f7d93-b7c4-4bc4-88c3-d00766274aba">
      <xsd:complexType>
        <xsd:complexContent>
          <xsd:extension base="dms:MultiChoiceLookup">
            <xsd:sequence>
              <xsd:element name="Value" type="dms:Lookup" maxOccurs="unbounded" minOccurs="0" nillable="true"/>
            </xsd:sequence>
          </xsd:extension>
        </xsd:complexContent>
      </xsd:complexType>
    </xsd:element>
    <xsd:element name="Publication_x0020_Type" ma:index="11" nillable="true" ma:displayName="Publication Type" ma:list="23f6c0e2-b02d-4180-9eb7-ee78b21557ed" ma:internalName="Publication_x0020_Type" ma:showField="Title" ma:web="fb0f7d93-b7c4-4bc4-88c3-d00766274a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3" ma:displayName="Content Type"/>
        <xsd:element ref="dc:title" minOccurs="0" maxOccurs="1" ma:index="1" ma:displayName="Title"/>
        <xsd:element ref="dc:subject" minOccurs="0" maxOccurs="1"/>
        <xsd:element ref="dc:description" minOccurs="0" maxOccurs="1"/>
        <xsd:element name="keywords" minOccurs="0" maxOccurs="1" type="xsd:string" ma:index="7"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AFE3CB-A3D4-4FE1-B2C3-3E553CA062EF}"/>
</file>

<file path=customXml/itemProps2.xml><?xml version="1.0" encoding="utf-8"?>
<ds:datastoreItem xmlns:ds="http://schemas.openxmlformats.org/officeDocument/2006/customXml" ds:itemID="{EE062A7D-9874-47DA-8BB4-D5A4BB04E9FE}"/>
</file>

<file path=customXml/itemProps3.xml><?xml version="1.0" encoding="utf-8"?>
<ds:datastoreItem xmlns:ds="http://schemas.openxmlformats.org/officeDocument/2006/customXml" ds:itemID="{210086EB-1C9E-4740-A067-58E8D90A73EE}"/>
</file>

<file path=docProps/app.xml><?xml version="1.0" encoding="utf-8"?>
<Properties xmlns="http://schemas.openxmlformats.org/officeDocument/2006/extended-properties" xmlns:vt="http://schemas.openxmlformats.org/officeDocument/2006/docPropsVTypes">
  <Template/>
  <TotalTime>17666</TotalTime>
  <Words>1026</Words>
  <Application>Microsoft Office PowerPoint</Application>
  <PresentationFormat>On-screen Show (4:3)</PresentationFormat>
  <Paragraphs>283</Paragraphs>
  <Slides>41</Slides>
  <Notes>13</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41</vt:i4>
      </vt:variant>
    </vt:vector>
  </HeadingPairs>
  <TitlesOfParts>
    <vt:vector size="45" baseType="lpstr">
      <vt:lpstr>WIC_Template_04_02_08</vt:lpstr>
      <vt:lpstr>1_WIC_Template_04_02_08</vt:lpstr>
      <vt:lpstr>Acrobat Document</vt:lpstr>
      <vt:lpstr>Document</vt:lpstr>
      <vt:lpstr>California Department  of Public Health</vt:lpstr>
      <vt:lpstr>Icebreaker</vt:lpstr>
      <vt:lpstr>Some basics…..</vt:lpstr>
      <vt:lpstr>  </vt:lpstr>
      <vt:lpstr>PowerPoint Presentation</vt:lpstr>
      <vt:lpstr>Elements of the WIC Food Instrument* </vt:lpstr>
      <vt:lpstr>FRUITS AND VEGETABLES FI</vt:lpstr>
      <vt:lpstr>Fruits and Vegetables FI </vt:lpstr>
      <vt:lpstr>  The WIC FI Transaction</vt:lpstr>
      <vt:lpstr>SCENARIO</vt:lpstr>
      <vt:lpstr>SCENARIO</vt:lpstr>
      <vt:lpstr>SCENARIO </vt:lpstr>
      <vt:lpstr>SCENARIO </vt:lpstr>
      <vt:lpstr>Infant Formula Food Instrument</vt:lpstr>
      <vt:lpstr>How the Maximum Department Reimbursement rate for WIC FIs is set:   Peer Groups</vt:lpstr>
      <vt:lpstr>   Vendor Peer Group Exercise</vt:lpstr>
      <vt:lpstr> </vt:lpstr>
      <vt:lpstr>Depositing your WIC FIs</vt:lpstr>
      <vt:lpstr>Depositing your WIC FIs</vt:lpstr>
      <vt:lpstr>Depositing your WIC FIs</vt:lpstr>
      <vt:lpstr>The serial numbers must match! </vt:lpstr>
      <vt:lpstr>PowerPoint Presentation</vt:lpstr>
      <vt:lpstr>Preventing Rejected WIC FIs</vt:lpstr>
      <vt:lpstr>PowerPoint Presentation</vt:lpstr>
      <vt:lpstr>Additional Requirements</vt:lpstr>
      <vt:lpstr>Unauthorized use of the          WIC logo and acronym.</vt:lpstr>
      <vt:lpstr>PowerPoint Presentation</vt:lpstr>
      <vt:lpstr>Additional Requirements</vt:lpstr>
      <vt:lpstr>Training your Staff Activity</vt:lpstr>
      <vt:lpstr>Monitoring </vt:lpstr>
      <vt:lpstr>Sanctions</vt:lpstr>
      <vt:lpstr>WIC and the Food Stamp Program </vt:lpstr>
      <vt:lpstr>Additional Resources</vt:lpstr>
      <vt:lpstr>www.wicworks.ca.gov</vt:lpstr>
      <vt:lpstr>Scrolling down….</vt:lpstr>
      <vt:lpstr>WIC Vendors Webpage</vt:lpstr>
      <vt:lpstr>Scrolling down…</vt:lpstr>
      <vt:lpstr>https://VWIX.ca.gov</vt:lpstr>
      <vt:lpstr>Additional Resources</vt:lpstr>
      <vt:lpstr>Additional Resources</vt:lpstr>
      <vt:lpstr>Test and Evaluation</vt:lpstr>
    </vt:vector>
  </TitlesOfParts>
  <Company>DHS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VCP Training</dc:title>
  <dc:creator>State of California</dc:creator>
  <cp:keywords/>
  <cp:lastModifiedBy>Williams, Kathryn (CDPH-WIC)</cp:lastModifiedBy>
  <cp:revision>447</cp:revision>
  <cp:lastPrinted>2011-06-14T18:31:25Z</cp:lastPrinted>
  <dcterms:created xsi:type="dcterms:W3CDTF">2008-04-02T20:48:50Z</dcterms:created>
  <dcterms:modified xsi:type="dcterms:W3CDTF">2011-09-16T18:38:38Z</dcterms:modified>
  <cp:contentType>CDPH 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0x010100509694B9D961A845A54FD4DFC29DE5F2007B84E194E9A30447BD608ED85A2ED3B0</vt:lpwstr>
  </property>
  <property fmtid="{D5CDD505-2E9C-101B-9397-08002B2CF9AE}" pid="3" name="Nav">
    <vt:lpwstr/>
  </property>
  <property fmtid="{D5CDD505-2E9C-101B-9397-08002B2CF9AE}" pid="4" name="TemplateUrl">
    <vt:lpwstr/>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ies>
</file>